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6"/>
  </p:notesMasterIdLst>
  <p:sldIdLst>
    <p:sldId id="256" r:id="rId5"/>
    <p:sldId id="286" r:id="rId6"/>
    <p:sldId id="258" r:id="rId7"/>
    <p:sldId id="262" r:id="rId8"/>
    <p:sldId id="279" r:id="rId9"/>
    <p:sldId id="280" r:id="rId10"/>
    <p:sldId id="281" r:id="rId11"/>
    <p:sldId id="294" r:id="rId12"/>
    <p:sldId id="299" r:id="rId13"/>
    <p:sldId id="305" r:id="rId14"/>
    <p:sldId id="264" r:id="rId15"/>
    <p:sldId id="304" r:id="rId16"/>
    <p:sldId id="307" r:id="rId17"/>
    <p:sldId id="306" r:id="rId18"/>
    <p:sldId id="263" r:id="rId19"/>
    <p:sldId id="308" r:id="rId20"/>
    <p:sldId id="297" r:id="rId21"/>
    <p:sldId id="298" r:id="rId22"/>
    <p:sldId id="309" r:id="rId23"/>
    <p:sldId id="289" r:id="rId24"/>
    <p:sldId id="287" r:id="rId25"/>
  </p:sldIdLst>
  <p:sldSz cx="18288000" cy="10287000"/>
  <p:notesSz cx="6858000" cy="9144000"/>
  <p:embeddedFontLst>
    <p:embeddedFont>
      <p:font typeface="Barlow Bold" panose="00000800000000000000" pitchFamily="2" charset="0"/>
      <p:bold r:id="rId27"/>
    </p:embeddedFont>
    <p:embeddedFont>
      <p:font typeface="Martel Heavy" panose="020B0604020202020204" charset="0"/>
      <p:regular r:id="rId28"/>
      <p:bold r:id="rId29"/>
    </p:embeddedFont>
    <p:embeddedFont>
      <p:font typeface="Montserrat Bold" panose="00000800000000000000" pitchFamily="2" charset="0"/>
      <p:regular r:id="rId30"/>
      <p:bold r:id="rId31"/>
    </p:embeddedFont>
    <p:embeddedFont>
      <p:font typeface="Rockwell" panose="02060603020205020403" pitchFamily="18"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83E"/>
    <a:srgbClr val="1495AE"/>
    <a:srgbClr val="FFFFFF"/>
    <a:srgbClr val="287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79"/>
  </p:normalViewPr>
  <p:slideViewPr>
    <p:cSldViewPr snapToGrid="0">
      <p:cViewPr varScale="1">
        <p:scale>
          <a:sx n="56" d="100"/>
          <a:sy n="56" d="100"/>
        </p:scale>
        <p:origin x="610"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to your new OneKey MLS experience! As you get started we want to make sure you are prepped and ready to hit the ground running the day you cutover fully to using your new central dashboard provided by Clareity, Matrix, Realist, OneHome and an enhanced MLS-Touch. With that in mind, we’ve divided your onboarding into 3 phases, with clear actions and information for each step of your progression: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2904" y="1683545"/>
            <a:ext cx="13502193" cy="3581400"/>
          </a:xfrm>
        </p:spPr>
        <p:txBody>
          <a:bodyPr anchor="b">
            <a:normAutofit/>
          </a:bodyPr>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2392904" y="5403057"/>
            <a:ext cx="13502193"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08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709" y="6434059"/>
            <a:ext cx="15551346" cy="1229033"/>
          </a:xfrm>
        </p:spPr>
        <p:txBody>
          <a:bodyPr anchor="b">
            <a:normAutofit/>
          </a:bodyPr>
          <a:lstStyle>
            <a:lvl1pPr>
              <a:defRPr sz="4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0709" y="931982"/>
            <a:ext cx="15551346" cy="5069603"/>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693" y="7663092"/>
            <a:ext cx="15548997" cy="1023708"/>
          </a:xfrm>
        </p:spPr>
        <p:txBody>
          <a:bodyPr>
            <a:normAutofit/>
          </a:bodyPr>
          <a:lstStyle>
            <a:lvl1pPr marL="0" indent="0" algn="ctr">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234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693" y="914401"/>
            <a:ext cx="15530643" cy="5137289"/>
          </a:xfrm>
        </p:spPr>
        <p:txBody>
          <a:bodyPr anchor="ctr"/>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93" y="6307230"/>
            <a:ext cx="15530642" cy="2388279"/>
          </a:xfrm>
        </p:spPr>
        <p:txBody>
          <a:bodyPr anchor="ct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824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400"/>
            <a:ext cx="13954128" cy="4489356"/>
          </a:xfrm>
        </p:spPr>
        <p:txBody>
          <a:bodyPr anchor="ctr"/>
          <a:lstStyle>
            <a:lvl1pP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2580967" y="5415048"/>
            <a:ext cx="13128449" cy="640218"/>
          </a:xfrm>
        </p:spPr>
        <p:txBody>
          <a:bodyPr anchor="t">
            <a:normAutofit/>
          </a:bodyPr>
          <a:lstStyle>
            <a:lvl1pPr marL="0" indent="0" algn="r">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4" name="Text Placeholder 3"/>
          <p:cNvSpPr>
            <a:spLocks noGrp="1"/>
          </p:cNvSpPr>
          <p:nvPr>
            <p:ph type="body" sz="half" idx="2"/>
          </p:nvPr>
        </p:nvSpPr>
        <p:spPr>
          <a:xfrm>
            <a:off x="1370691" y="6307232"/>
            <a:ext cx="15530643" cy="2379570"/>
          </a:xfrm>
        </p:spPr>
        <p:txBody>
          <a:bodyPr anchor="ctr">
            <a:normAutofit/>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TextBox 10"/>
          <p:cNvSpPr txBox="1"/>
          <p:nvPr/>
        </p:nvSpPr>
        <p:spPr>
          <a:xfrm>
            <a:off x="1254918" y="1102862"/>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3" name="TextBox 12"/>
          <p:cNvSpPr txBox="1"/>
          <p:nvPr/>
        </p:nvSpPr>
        <p:spPr>
          <a:xfrm>
            <a:off x="15986934" y="4458140"/>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Tree>
    <p:extLst>
      <p:ext uri="{BB962C8B-B14F-4D97-AF65-F5344CB8AC3E}">
        <p14:creationId xmlns:p14="http://schemas.microsoft.com/office/powerpoint/2010/main" val="1121675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70710" y="3190414"/>
            <a:ext cx="15532991" cy="3767753"/>
          </a:xfrm>
        </p:spPr>
        <p:txBody>
          <a:bodyPr anchor="b"/>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92" y="6975834"/>
            <a:ext cx="15530645" cy="1710966"/>
          </a:xfrm>
        </p:spPr>
        <p:txBody>
          <a:bodyPr anchor="t"/>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0682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370691" y="914401"/>
            <a:ext cx="15530643" cy="1988345"/>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70691" y="3132479"/>
            <a:ext cx="4948434" cy="1234958"/>
          </a:xfrm>
        </p:spPr>
        <p:txBody>
          <a:bodyPr anchor="b">
            <a:noAutofit/>
          </a:bodyPr>
          <a:lstStyle>
            <a:lvl1pPr marL="0" indent="0" algn="ctr">
              <a:lnSpc>
                <a:spcPct val="100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8" name="Text Placeholder 3"/>
          <p:cNvSpPr>
            <a:spLocks noGrp="1"/>
          </p:cNvSpPr>
          <p:nvPr>
            <p:ph type="body" sz="half" idx="15"/>
          </p:nvPr>
        </p:nvSpPr>
        <p:spPr>
          <a:xfrm>
            <a:off x="1370691" y="4367436"/>
            <a:ext cx="4948434" cy="4319364"/>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9" name="Text Placeholder 4"/>
          <p:cNvSpPr>
            <a:spLocks noGrp="1"/>
          </p:cNvSpPr>
          <p:nvPr>
            <p:ph type="body" sz="quarter" idx="3"/>
          </p:nvPr>
        </p:nvSpPr>
        <p:spPr>
          <a:xfrm>
            <a:off x="6667317" y="3132480"/>
            <a:ext cx="4947837" cy="1234956"/>
          </a:xfrm>
        </p:spPr>
        <p:txBody>
          <a:bodyPr anchor="b">
            <a:noAutofit/>
          </a:bodyPr>
          <a:lstStyle>
            <a:lvl1pPr marL="0" indent="0" algn="ctr">
              <a:lnSpc>
                <a:spcPct val="100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10" name="Text Placeholder 3"/>
          <p:cNvSpPr>
            <a:spLocks noGrp="1"/>
          </p:cNvSpPr>
          <p:nvPr>
            <p:ph type="body" sz="half" idx="16"/>
          </p:nvPr>
        </p:nvSpPr>
        <p:spPr>
          <a:xfrm>
            <a:off x="6667318" y="4367436"/>
            <a:ext cx="4949732" cy="4319364"/>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11" name="Text Placeholder 4"/>
          <p:cNvSpPr>
            <a:spLocks noGrp="1"/>
          </p:cNvSpPr>
          <p:nvPr>
            <p:ph type="body" sz="quarter" idx="13"/>
          </p:nvPr>
        </p:nvSpPr>
        <p:spPr>
          <a:xfrm>
            <a:off x="11959948" y="3132480"/>
            <a:ext cx="4936817" cy="1234956"/>
          </a:xfrm>
        </p:spPr>
        <p:txBody>
          <a:bodyPr anchor="b">
            <a:noAutofit/>
          </a:bodyPr>
          <a:lstStyle>
            <a:lvl1pPr marL="0" indent="0" algn="ctr">
              <a:lnSpc>
                <a:spcPct val="100000"/>
              </a:lnSpc>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12" name="Text Placeholder 3"/>
          <p:cNvSpPr>
            <a:spLocks noGrp="1"/>
          </p:cNvSpPr>
          <p:nvPr>
            <p:ph type="body" sz="half" idx="17"/>
          </p:nvPr>
        </p:nvSpPr>
        <p:spPr>
          <a:xfrm>
            <a:off x="11964520" y="4367436"/>
            <a:ext cx="4936817" cy="4319364"/>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908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370693" y="914401"/>
            <a:ext cx="15530643" cy="1988345"/>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70693" y="6293849"/>
            <a:ext cx="4948433" cy="864393"/>
          </a:xfrm>
        </p:spPr>
        <p:txBody>
          <a:bodyPr anchor="b">
            <a:noAutofit/>
          </a:bodyPr>
          <a:lstStyle>
            <a:lvl1pPr marL="0" indent="0" algn="ctr">
              <a:lnSpc>
                <a:spcPct val="100000"/>
              </a:lnSpc>
              <a:buNone/>
              <a:defRPr sz="30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0" name="Picture Placeholder 2"/>
          <p:cNvSpPr>
            <a:spLocks noGrp="1" noChangeAspect="1"/>
          </p:cNvSpPr>
          <p:nvPr>
            <p:ph type="pic" idx="15"/>
          </p:nvPr>
        </p:nvSpPr>
        <p:spPr>
          <a:xfrm>
            <a:off x="1638030" y="3448481"/>
            <a:ext cx="4410075"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1" name="Text Placeholder 3"/>
          <p:cNvSpPr>
            <a:spLocks noGrp="1"/>
          </p:cNvSpPr>
          <p:nvPr>
            <p:ph type="body" sz="half" idx="18"/>
          </p:nvPr>
        </p:nvSpPr>
        <p:spPr>
          <a:xfrm>
            <a:off x="1370693" y="7158242"/>
            <a:ext cx="4948433" cy="1528557"/>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2" name="Text Placeholder 4"/>
          <p:cNvSpPr>
            <a:spLocks noGrp="1"/>
          </p:cNvSpPr>
          <p:nvPr>
            <p:ph type="body" sz="quarter" idx="3"/>
          </p:nvPr>
        </p:nvSpPr>
        <p:spPr>
          <a:xfrm>
            <a:off x="6664052" y="6293849"/>
            <a:ext cx="4948475" cy="864393"/>
          </a:xfrm>
        </p:spPr>
        <p:txBody>
          <a:bodyPr anchor="b">
            <a:noAutofit/>
          </a:bodyPr>
          <a:lstStyle>
            <a:lvl1pPr marL="0" indent="0" algn="ctr">
              <a:lnSpc>
                <a:spcPct val="100000"/>
              </a:lnSpc>
              <a:buNone/>
              <a:defRPr sz="30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3" name="Picture Placeholder 2"/>
          <p:cNvSpPr>
            <a:spLocks noGrp="1" noChangeAspect="1"/>
          </p:cNvSpPr>
          <p:nvPr>
            <p:ph type="pic" idx="21"/>
          </p:nvPr>
        </p:nvSpPr>
        <p:spPr>
          <a:xfrm>
            <a:off x="6853495" y="3448481"/>
            <a:ext cx="4395788"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4" name="Text Placeholder 3"/>
          <p:cNvSpPr>
            <a:spLocks noGrp="1"/>
          </p:cNvSpPr>
          <p:nvPr>
            <p:ph type="body" sz="half" idx="19"/>
          </p:nvPr>
        </p:nvSpPr>
        <p:spPr>
          <a:xfrm>
            <a:off x="6662022" y="7158240"/>
            <a:ext cx="4950504" cy="1528557"/>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5" name="Text Placeholder 4"/>
          <p:cNvSpPr>
            <a:spLocks noGrp="1"/>
          </p:cNvSpPr>
          <p:nvPr>
            <p:ph type="body" sz="quarter" idx="13"/>
          </p:nvPr>
        </p:nvSpPr>
        <p:spPr>
          <a:xfrm>
            <a:off x="11960135" y="6293849"/>
            <a:ext cx="4934850" cy="864393"/>
          </a:xfrm>
        </p:spPr>
        <p:txBody>
          <a:bodyPr anchor="b">
            <a:noAutofit/>
          </a:bodyPr>
          <a:lstStyle>
            <a:lvl1pPr marL="0" indent="0" algn="ctr">
              <a:lnSpc>
                <a:spcPct val="100000"/>
              </a:lnSpc>
              <a:buNone/>
              <a:defRPr sz="30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6" name="Picture Placeholder 2"/>
          <p:cNvSpPr>
            <a:spLocks noGrp="1" noChangeAspect="1"/>
          </p:cNvSpPr>
          <p:nvPr>
            <p:ph type="pic" idx="22"/>
          </p:nvPr>
        </p:nvSpPr>
        <p:spPr>
          <a:xfrm>
            <a:off x="12229205" y="3448481"/>
            <a:ext cx="4398170" cy="2286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7" name="Text Placeholder 3"/>
          <p:cNvSpPr>
            <a:spLocks noGrp="1"/>
          </p:cNvSpPr>
          <p:nvPr>
            <p:ph type="body" sz="half" idx="20"/>
          </p:nvPr>
        </p:nvSpPr>
        <p:spPr>
          <a:xfrm>
            <a:off x="11959947" y="7158242"/>
            <a:ext cx="4941387" cy="1528556"/>
          </a:xfrm>
        </p:spPr>
        <p:txBody>
          <a:bodyPr anchor="t">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802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113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914399"/>
            <a:ext cx="3813986" cy="7772402"/>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370692" y="914399"/>
            <a:ext cx="11488058" cy="777240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14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0575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3866" y="985840"/>
            <a:ext cx="14600268" cy="4279106"/>
          </a:xfrm>
        </p:spPr>
        <p:txBody>
          <a:bodyPr anchor="b">
            <a:normAutofit/>
          </a:bodyPr>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1843866" y="5403058"/>
            <a:ext cx="14600268" cy="2250281"/>
          </a:xfrm>
        </p:spPr>
        <p:txBody>
          <a:bodyPr/>
          <a:lstStyle>
            <a:lvl1pPr marL="0" indent="0" algn="ctr">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3794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693" y="914401"/>
            <a:ext cx="15530642" cy="198948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370693" y="3132479"/>
            <a:ext cx="7659006" cy="55543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60105" y="3132479"/>
            <a:ext cx="7641231" cy="55543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05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0693" y="914401"/>
            <a:ext cx="15530642"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712707" y="3132480"/>
            <a:ext cx="7318799" cy="1235868"/>
          </a:xfrm>
        </p:spPr>
        <p:txBody>
          <a:bodyPr anchor="b"/>
          <a:lstStyle>
            <a:lvl1pPr marL="0" indent="0">
              <a:lnSpc>
                <a:spcPct val="100000"/>
              </a:lnSpc>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370693" y="4368348"/>
            <a:ext cx="7660812" cy="43184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03005" y="3132480"/>
            <a:ext cx="7298331" cy="1235868"/>
          </a:xfrm>
        </p:spPr>
        <p:txBody>
          <a:bodyPr anchor="b"/>
          <a:lstStyle>
            <a:lvl1pPr marL="0" indent="0">
              <a:lnSpc>
                <a:spcPct val="100000"/>
              </a:lnSpc>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4368348"/>
            <a:ext cx="7643036" cy="43184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172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98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9234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3" y="914400"/>
            <a:ext cx="5898356" cy="3543300"/>
          </a:xfrm>
        </p:spPr>
        <p:txBody>
          <a:bodyPr anchor="b">
            <a:normAutofit/>
          </a:bodyPr>
          <a:lstStyle>
            <a:lvl1pPr>
              <a:defRPr sz="4200"/>
            </a:lvl1pPr>
          </a:lstStyle>
          <a:p>
            <a:r>
              <a:rPr lang="en-US"/>
              <a:t>Click to edit Master title style</a:t>
            </a:r>
            <a:endParaRPr lang="en-US" dirty="0"/>
          </a:p>
        </p:txBody>
      </p:sp>
      <p:sp>
        <p:nvSpPr>
          <p:cNvPr id="3" name="Content Placeholder 2"/>
          <p:cNvSpPr>
            <a:spLocks noGrp="1"/>
          </p:cNvSpPr>
          <p:nvPr>
            <p:ph idx="1"/>
          </p:nvPr>
        </p:nvSpPr>
        <p:spPr>
          <a:xfrm>
            <a:off x="7617096" y="914400"/>
            <a:ext cx="9284238" cy="77724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75843" y="4457700"/>
            <a:ext cx="5898356" cy="4229099"/>
          </a:xfrm>
        </p:spPr>
        <p:txBody>
          <a:bodyPr/>
          <a:lstStyle>
            <a:lvl1pPr marL="0" indent="0" algn="ctr">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988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5841" y="914400"/>
            <a:ext cx="8894660" cy="3543300"/>
          </a:xfrm>
        </p:spPr>
        <p:txBody>
          <a:bodyPr anchor="b">
            <a:normAutofit/>
          </a:bodyPr>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137206" y="1138322"/>
            <a:ext cx="4883034" cy="7324557"/>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691" y="4457700"/>
            <a:ext cx="8902425" cy="4229100"/>
          </a:xfrm>
        </p:spPr>
        <p:txBody>
          <a:bodyPr>
            <a:normAutofit/>
          </a:bodyPr>
          <a:lstStyle>
            <a:lvl1pPr marL="0" indent="0" algn="ctr">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19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0693" y="914401"/>
            <a:ext cx="15530642" cy="198948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0693" y="3144096"/>
            <a:ext cx="15530643" cy="55427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18104" y="8824913"/>
            <a:ext cx="4114800" cy="547688"/>
          </a:xfrm>
          <a:prstGeom prst="rect">
            <a:avLst/>
          </a:prstGeom>
        </p:spPr>
        <p:txBody>
          <a:bodyPr vert="horz" lIns="91440" tIns="45720" rIns="91440" bIns="45720" rtlCol="0" anchor="ctr"/>
          <a:lstStyle>
            <a:lvl1pPr algn="r">
              <a:defRPr sz="15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1370692" y="8824913"/>
            <a:ext cx="10009298" cy="547688"/>
          </a:xfrm>
          <a:prstGeom prst="rect">
            <a:avLst/>
          </a:prstGeom>
        </p:spPr>
        <p:txBody>
          <a:bodyPr vert="horz" lIns="91440" tIns="45720" rIns="91440" bIns="45720" rtlCol="0" anchor="ctr"/>
          <a:lstStyle>
            <a:lvl1pPr algn="l">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71017" y="8824913"/>
            <a:ext cx="1130318" cy="547688"/>
          </a:xfrm>
          <a:prstGeom prst="rect">
            <a:avLst/>
          </a:prstGeom>
        </p:spPr>
        <p:txBody>
          <a:bodyPr vert="horz" lIns="91440" tIns="45720" rIns="91440" bIns="45720" rtlCol="0" anchor="ctr"/>
          <a:lstStyle>
            <a:lvl1pPr algn="r">
              <a:defRPr sz="15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830075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1371600" rtl="0" eaLnBrk="1" latinLnBrk="0" hangingPunct="1">
        <a:lnSpc>
          <a:spcPct val="90000"/>
        </a:lnSpc>
        <a:spcBef>
          <a:spcPct val="0"/>
        </a:spcBef>
        <a:buNone/>
        <a:defRPr sz="51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342900" indent="-342900" algn="l" defTabSz="1371600" rtl="0" eaLnBrk="1" latinLnBrk="0" hangingPunct="1">
        <a:lnSpc>
          <a:spcPct val="120000"/>
        </a:lnSpc>
        <a:spcBef>
          <a:spcPts val="1500"/>
        </a:spcBef>
        <a:buFont typeface="Arial" panose="020B0604020202020204" pitchFamily="34" charset="0"/>
        <a:buChar char="•"/>
        <a:defRPr sz="3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1028700" indent="-342900" algn="l" defTabSz="1371600" rtl="0" eaLnBrk="1" latinLnBrk="0" hangingPunct="1">
        <a:lnSpc>
          <a:spcPct val="120000"/>
        </a:lnSpc>
        <a:spcBef>
          <a:spcPts val="750"/>
        </a:spcBef>
        <a:buFont typeface="Arial" panose="020B0604020202020204" pitchFamily="34" charset="0"/>
        <a:buChar char="•"/>
        <a:defRPr sz="27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714500" indent="-342900" algn="l" defTabSz="1371600" rtl="0" eaLnBrk="1" latinLnBrk="0" hangingPunct="1">
        <a:lnSpc>
          <a:spcPct val="120000"/>
        </a:lnSpc>
        <a:spcBef>
          <a:spcPts val="750"/>
        </a:spcBef>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mn-lt"/>
          <a:ea typeface="+mn-ea"/>
          <a:cs typeface="+mn-cs"/>
        </a:defRPr>
      </a:lvl3pPr>
      <a:lvl4pPr marL="2400300" indent="-342900" algn="l" defTabSz="1371600" rtl="0" eaLnBrk="1" latinLnBrk="0" hangingPunct="1">
        <a:lnSpc>
          <a:spcPct val="120000"/>
        </a:lnSpc>
        <a:spcBef>
          <a:spcPts val="750"/>
        </a:spcBef>
        <a:buFont typeface="Arial" panose="020B0604020202020204" pitchFamily="34" charset="0"/>
        <a:buChar char="•"/>
        <a:defRPr sz="2100" kern="1200">
          <a:solidFill>
            <a:schemeClr val="tx1"/>
          </a:solidFill>
          <a:effectLst>
            <a:outerShdw blurRad="50800" dist="38100" dir="2700000" algn="tl" rotWithShape="0">
              <a:srgbClr val="000000">
                <a:alpha val="48000"/>
              </a:srgbClr>
            </a:outerShdw>
          </a:effectLst>
          <a:latin typeface="+mn-lt"/>
          <a:ea typeface="+mn-ea"/>
          <a:cs typeface="+mn-cs"/>
        </a:defRPr>
      </a:lvl4pPr>
      <a:lvl5pPr marL="30861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5pPr>
      <a:lvl6pPr marL="37719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6pPr>
      <a:lvl7pPr marL="44577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7pPr>
      <a:lvl8pPr marL="51435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8pPr>
      <a:lvl9pPr marL="5829300" indent="-342900" algn="l" defTabSz="1371600" rtl="0" eaLnBrk="1" latinLnBrk="0" hangingPunct="1">
        <a:lnSpc>
          <a:spcPct val="120000"/>
        </a:lnSpc>
        <a:spcBef>
          <a:spcPts val="75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7.png"/><Relationship Id="rId7"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1.png"/><Relationship Id="rId4" Type="http://schemas.openxmlformats.org/officeDocument/2006/relationships/image" Target="../media/image59.jpe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sv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1.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1.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3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6.png"/><Relationship Id="rId7" Type="http://schemas.openxmlformats.org/officeDocument/2006/relationships/image" Target="../media/image3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9411889" y="403641"/>
            <a:ext cx="8522962" cy="9515155"/>
            <a:chOff x="0" y="0"/>
            <a:chExt cx="758598" cy="846910"/>
          </a:xfrm>
        </p:grpSpPr>
        <p:sp>
          <p:nvSpPr>
            <p:cNvPr id="3" name="Freeform 3"/>
            <p:cNvSpPr/>
            <p:nvPr/>
          </p:nvSpPr>
          <p:spPr>
            <a:xfrm>
              <a:off x="0" y="0"/>
              <a:ext cx="758598" cy="846910"/>
            </a:xfrm>
            <a:custGeom>
              <a:avLst/>
              <a:gdLst/>
              <a:ahLst/>
              <a:cxnLst/>
              <a:rect l="l" t="t" r="r" b="b"/>
              <a:pathLst>
                <a:path w="758598" h="846910">
                  <a:moveTo>
                    <a:pt x="0" y="0"/>
                  </a:moveTo>
                  <a:lnTo>
                    <a:pt x="758598" y="0"/>
                  </a:lnTo>
                  <a:lnTo>
                    <a:pt x="758598" y="846910"/>
                  </a:lnTo>
                  <a:lnTo>
                    <a:pt x="0" y="846910"/>
                  </a:lnTo>
                  <a:close/>
                </a:path>
              </a:pathLst>
            </a:custGeom>
            <a:solidFill>
              <a:srgbClr val="E65100"/>
            </a:solidFill>
          </p:spPr>
          <p:txBody>
            <a:bodyPr/>
            <a:lstStyle/>
            <a:p>
              <a:endParaRPr lang="en-US"/>
            </a:p>
          </p:txBody>
        </p:sp>
        <p:sp>
          <p:nvSpPr>
            <p:cNvPr id="4" name="TextBox 4"/>
            <p:cNvSpPr txBox="1"/>
            <p:nvPr/>
          </p:nvSpPr>
          <p:spPr>
            <a:xfrm>
              <a:off x="0" y="-38100"/>
              <a:ext cx="758598" cy="88501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589738"/>
            <a:ext cx="3176074" cy="975952"/>
          </a:xfrm>
          <a:custGeom>
            <a:avLst/>
            <a:gdLst/>
            <a:ahLst/>
            <a:cxnLst/>
            <a:rect l="l" t="t" r="r" b="b"/>
            <a:pathLst>
              <a:path w="3176074" h="975952">
                <a:moveTo>
                  <a:pt x="0" y="0"/>
                </a:moveTo>
                <a:lnTo>
                  <a:pt x="3176074" y="0"/>
                </a:lnTo>
                <a:lnTo>
                  <a:pt x="3176074" y="975952"/>
                </a:lnTo>
                <a:lnTo>
                  <a:pt x="0" y="975952"/>
                </a:lnTo>
                <a:lnTo>
                  <a:pt x="0" y="0"/>
                </a:lnTo>
                <a:close/>
              </a:path>
            </a:pathLst>
          </a:custGeom>
          <a:blipFill>
            <a:blip r:embed="rId3"/>
            <a:stretch>
              <a:fillRect/>
            </a:stretch>
          </a:blipFill>
        </p:spPr>
        <p:txBody>
          <a:bodyPr/>
          <a:lstStyle/>
          <a:p>
            <a:endParaRPr lang="en-US"/>
          </a:p>
        </p:txBody>
      </p:sp>
      <p:sp>
        <p:nvSpPr>
          <p:cNvPr id="6" name="Freeform 6"/>
          <p:cNvSpPr/>
          <p:nvPr/>
        </p:nvSpPr>
        <p:spPr>
          <a:xfrm>
            <a:off x="1314450" y="7335918"/>
            <a:ext cx="2732210" cy="2951082"/>
          </a:xfrm>
          <a:custGeom>
            <a:avLst/>
            <a:gdLst/>
            <a:ahLst/>
            <a:cxnLst/>
            <a:rect l="l" t="t" r="r" b="b"/>
            <a:pathLst>
              <a:path w="2732210" h="2951082">
                <a:moveTo>
                  <a:pt x="0" y="0"/>
                </a:moveTo>
                <a:lnTo>
                  <a:pt x="2732210" y="0"/>
                </a:lnTo>
                <a:lnTo>
                  <a:pt x="2732210" y="2951082"/>
                </a:lnTo>
                <a:lnTo>
                  <a:pt x="0" y="29510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673370" y="880734"/>
            <a:ext cx="2324316" cy="4553762"/>
          </a:xfrm>
          <a:custGeom>
            <a:avLst/>
            <a:gdLst/>
            <a:ahLst/>
            <a:cxnLst/>
            <a:rect l="l" t="t" r="r" b="b"/>
            <a:pathLst>
              <a:path w="2324316" h="4553762">
                <a:moveTo>
                  <a:pt x="0" y="0"/>
                </a:moveTo>
                <a:lnTo>
                  <a:pt x="2324316" y="0"/>
                </a:lnTo>
                <a:lnTo>
                  <a:pt x="2324316" y="4553762"/>
                </a:lnTo>
                <a:lnTo>
                  <a:pt x="0" y="4553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4940970">
            <a:off x="9950824" y="3224928"/>
            <a:ext cx="5186300" cy="4114800"/>
          </a:xfrm>
          <a:custGeom>
            <a:avLst/>
            <a:gdLst/>
            <a:ahLst/>
            <a:cxnLst/>
            <a:rect l="l" t="t" r="r" b="b"/>
            <a:pathLst>
              <a:path w="5186300" h="4114800">
                <a:moveTo>
                  <a:pt x="0" y="0"/>
                </a:moveTo>
                <a:lnTo>
                  <a:pt x="5186299" y="0"/>
                </a:lnTo>
                <a:lnTo>
                  <a:pt x="518629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7052708" y="1035622"/>
            <a:ext cx="3005418" cy="3005418"/>
          </a:xfrm>
          <a:custGeom>
            <a:avLst/>
            <a:gdLst/>
            <a:ahLst/>
            <a:cxnLst/>
            <a:rect l="l" t="t" r="r" b="b"/>
            <a:pathLst>
              <a:path w="3005418" h="3005418">
                <a:moveTo>
                  <a:pt x="0" y="0"/>
                </a:moveTo>
                <a:lnTo>
                  <a:pt x="3005417" y="0"/>
                </a:lnTo>
                <a:lnTo>
                  <a:pt x="3005417" y="3005417"/>
                </a:lnTo>
                <a:lnTo>
                  <a:pt x="0" y="30054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7479162" y="1565690"/>
            <a:ext cx="2152509" cy="2014389"/>
          </a:xfrm>
          <a:custGeom>
            <a:avLst/>
            <a:gdLst/>
            <a:ahLst/>
            <a:cxnLst/>
            <a:rect l="l" t="t" r="r" b="b"/>
            <a:pathLst>
              <a:path w="2152509" h="2014389">
                <a:moveTo>
                  <a:pt x="0" y="0"/>
                </a:moveTo>
                <a:lnTo>
                  <a:pt x="2152509" y="0"/>
                </a:lnTo>
                <a:lnTo>
                  <a:pt x="2152509" y="2014389"/>
                </a:lnTo>
                <a:lnTo>
                  <a:pt x="0" y="20143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TextBox 11"/>
          <p:cNvSpPr txBox="1"/>
          <p:nvPr/>
        </p:nvSpPr>
        <p:spPr>
          <a:xfrm>
            <a:off x="1314450" y="3009301"/>
            <a:ext cx="7240967" cy="2231380"/>
          </a:xfrm>
          <a:prstGeom prst="rect">
            <a:avLst/>
          </a:prstGeom>
        </p:spPr>
        <p:txBody>
          <a:bodyPr lIns="0" tIns="0" rIns="0" bIns="0" rtlCol="0" anchor="t">
            <a:spAutoFit/>
          </a:bodyPr>
          <a:lstStyle/>
          <a:p>
            <a:pPr>
              <a:lnSpc>
                <a:spcPts val="8745"/>
              </a:lnSpc>
            </a:pPr>
            <a:r>
              <a:rPr lang="en-US" sz="6600" b="1">
                <a:solidFill>
                  <a:srgbClr val="FCCB4F"/>
                </a:solidFill>
                <a:latin typeface="Martel Heavy"/>
                <a:ea typeface="Martel Heavy"/>
                <a:cs typeface="Martel Heavy"/>
                <a:sym typeface="Martel Heavy"/>
              </a:rPr>
              <a:t>Client Collaboration</a:t>
            </a:r>
            <a:endParaRPr lang="en-US" sz="6600" b="1">
              <a:solidFill>
                <a:srgbClr val="FCCB4F"/>
              </a:solidFill>
              <a:latin typeface="Martel Heavy"/>
              <a:ea typeface="Martel Heavy"/>
              <a:cs typeface="Martel Heavy"/>
            </a:endParaRPr>
          </a:p>
        </p:txBody>
      </p:sp>
      <p:sp>
        <p:nvSpPr>
          <p:cNvPr id="12" name="TextBox 12"/>
          <p:cNvSpPr txBox="1"/>
          <p:nvPr/>
        </p:nvSpPr>
        <p:spPr>
          <a:xfrm>
            <a:off x="1314450" y="5349003"/>
            <a:ext cx="7240967" cy="766235"/>
          </a:xfrm>
          <a:prstGeom prst="rect">
            <a:avLst/>
          </a:prstGeom>
        </p:spPr>
        <p:txBody>
          <a:bodyPr lIns="0" tIns="0" rIns="0" bIns="0" rtlCol="0" anchor="t">
            <a:spAutoFit/>
          </a:bodyPr>
          <a:lstStyle/>
          <a:p>
            <a:pPr>
              <a:lnSpc>
                <a:spcPts val="2880"/>
              </a:lnSpc>
            </a:pPr>
            <a:r>
              <a:rPr lang="en-US" sz="3000" b="1">
                <a:solidFill>
                  <a:srgbClr val="FFFFFF"/>
                </a:solidFill>
                <a:latin typeface="Martel Heavy"/>
                <a:ea typeface="Martel Heavy"/>
                <a:cs typeface="Martel Heavy"/>
                <a:sym typeface="Martel Heavy"/>
              </a:rPr>
              <a:t>Stratus to Matrix Onboarding</a:t>
            </a:r>
          </a:p>
          <a:p>
            <a:pPr algn="l">
              <a:lnSpc>
                <a:spcPts val="2880"/>
              </a:lnSpc>
            </a:pPr>
            <a:endParaRPr lang="en-US" sz="3000" b="1">
              <a:solidFill>
                <a:srgbClr val="FFFFFF"/>
              </a:solidFill>
              <a:latin typeface="Martel Heavy"/>
              <a:ea typeface="Martel Heavy"/>
              <a:cs typeface="Martel Heavy"/>
            </a:endParaRPr>
          </a:p>
        </p:txBody>
      </p:sp>
      <p:grpSp>
        <p:nvGrpSpPr>
          <p:cNvPr id="13" name="Group 13"/>
          <p:cNvGrpSpPr/>
          <p:nvPr/>
        </p:nvGrpSpPr>
        <p:grpSpPr>
          <a:xfrm>
            <a:off x="9235794" y="4996273"/>
            <a:ext cx="3584882" cy="3313469"/>
            <a:chOff x="0" y="0"/>
            <a:chExt cx="4779843" cy="4417958"/>
          </a:xfrm>
        </p:grpSpPr>
        <p:sp>
          <p:nvSpPr>
            <p:cNvPr id="14" name="Freeform 14"/>
            <p:cNvSpPr/>
            <p:nvPr/>
          </p:nvSpPr>
          <p:spPr>
            <a:xfrm>
              <a:off x="0" y="0"/>
              <a:ext cx="4007224" cy="4007224"/>
            </a:xfrm>
            <a:custGeom>
              <a:avLst/>
              <a:gdLst/>
              <a:ahLst/>
              <a:cxnLst/>
              <a:rect l="l" t="t" r="r" b="b"/>
              <a:pathLst>
                <a:path w="4007224" h="4007224">
                  <a:moveTo>
                    <a:pt x="0" y="0"/>
                  </a:moveTo>
                  <a:lnTo>
                    <a:pt x="4007224" y="0"/>
                  </a:lnTo>
                  <a:lnTo>
                    <a:pt x="4007224" y="4007224"/>
                  </a:lnTo>
                  <a:lnTo>
                    <a:pt x="0" y="40072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Freeform 15"/>
            <p:cNvSpPr/>
            <p:nvPr/>
          </p:nvSpPr>
          <p:spPr>
            <a:xfrm>
              <a:off x="527837" y="366151"/>
              <a:ext cx="4252006" cy="4051808"/>
            </a:xfrm>
            <a:custGeom>
              <a:avLst/>
              <a:gdLst/>
              <a:ahLst/>
              <a:cxnLst/>
              <a:rect l="l" t="t" r="r" b="b"/>
              <a:pathLst>
                <a:path w="4252006" h="4051808">
                  <a:moveTo>
                    <a:pt x="0" y="0"/>
                  </a:moveTo>
                  <a:lnTo>
                    <a:pt x="4252006" y="0"/>
                  </a:lnTo>
                  <a:lnTo>
                    <a:pt x="4252006" y="4051807"/>
                  </a:lnTo>
                  <a:lnTo>
                    <a:pt x="0" y="40518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16" name="Freeform 16"/>
          <p:cNvSpPr/>
          <p:nvPr/>
        </p:nvSpPr>
        <p:spPr>
          <a:xfrm>
            <a:off x="14670471" y="6252882"/>
            <a:ext cx="3005418" cy="3005418"/>
          </a:xfrm>
          <a:custGeom>
            <a:avLst/>
            <a:gdLst/>
            <a:ahLst/>
            <a:cxnLst/>
            <a:rect l="l" t="t" r="r" b="b"/>
            <a:pathLst>
              <a:path w="3005418" h="3005418">
                <a:moveTo>
                  <a:pt x="0" y="0"/>
                </a:moveTo>
                <a:lnTo>
                  <a:pt x="3005418" y="0"/>
                </a:lnTo>
                <a:lnTo>
                  <a:pt x="3005418" y="3005418"/>
                </a:lnTo>
                <a:lnTo>
                  <a:pt x="0" y="300541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7" name="Freeform 17"/>
          <p:cNvSpPr/>
          <p:nvPr/>
        </p:nvSpPr>
        <p:spPr>
          <a:xfrm>
            <a:off x="14502754" y="6498982"/>
            <a:ext cx="3340852" cy="3621520"/>
          </a:xfrm>
          <a:custGeom>
            <a:avLst/>
            <a:gdLst/>
            <a:ahLst/>
            <a:cxnLst/>
            <a:rect l="l" t="t" r="r" b="b"/>
            <a:pathLst>
              <a:path w="3340852" h="3621520">
                <a:moveTo>
                  <a:pt x="0" y="0"/>
                </a:moveTo>
                <a:lnTo>
                  <a:pt x="3340852" y="0"/>
                </a:lnTo>
                <a:lnTo>
                  <a:pt x="3340852" y="3621520"/>
                </a:lnTo>
                <a:lnTo>
                  <a:pt x="0" y="36215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736468" y="8836738"/>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895722" y="500063"/>
            <a:ext cx="14496555" cy="1123384"/>
          </a:xfrm>
          <a:prstGeom prst="rect">
            <a:avLst/>
          </a:prstGeom>
        </p:spPr>
        <p:txBody>
          <a:bodyPr lIns="0" tIns="0" rIns="0" bIns="0" rtlCol="0" anchor="t">
            <a:spAutoFit/>
          </a:bodyPr>
          <a:lstStyle/>
          <a:p>
            <a:pPr>
              <a:lnSpc>
                <a:spcPts val="8699"/>
              </a:lnSpc>
            </a:pPr>
            <a:r>
              <a:rPr lang="en-US" sz="7450" b="1">
                <a:solidFill>
                  <a:srgbClr val="FCCB4F"/>
                </a:solidFill>
                <a:latin typeface="Martel Heavy"/>
                <a:cs typeface="Martel Heavy"/>
                <a:sym typeface="Martel Heavy"/>
              </a:rPr>
              <a:t>Saved Search to Auto Email</a:t>
            </a:r>
            <a:endParaRPr lang="en-US"/>
          </a:p>
        </p:txBody>
      </p:sp>
      <p:pic>
        <p:nvPicPr>
          <p:cNvPr id="6" name="Picture 5" descr="A screenshot of a search box&#10;&#10;Description automatically generated">
            <a:extLst>
              <a:ext uri="{FF2B5EF4-FFF2-40B4-BE49-F238E27FC236}">
                <a16:creationId xmlns:a16="http://schemas.microsoft.com/office/drawing/2014/main" id="{F0CA3884-D629-153E-9758-4459C599DFD5}"/>
              </a:ext>
            </a:extLst>
          </p:cNvPr>
          <p:cNvPicPr>
            <a:picLocks noChangeAspect="1"/>
          </p:cNvPicPr>
          <p:nvPr/>
        </p:nvPicPr>
        <p:blipFill>
          <a:blip r:embed="rId3"/>
          <a:stretch>
            <a:fillRect/>
          </a:stretch>
        </p:blipFill>
        <p:spPr>
          <a:xfrm>
            <a:off x="1896889" y="2150452"/>
            <a:ext cx="12811125" cy="352425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38D7471-F593-8460-00E3-BB7CEFD26FEF}"/>
              </a:ext>
            </a:extLst>
          </p:cNvPr>
          <p:cNvPicPr>
            <a:picLocks noChangeAspect="1"/>
          </p:cNvPicPr>
          <p:nvPr/>
        </p:nvPicPr>
        <p:blipFill>
          <a:blip r:embed="rId4"/>
          <a:stretch>
            <a:fillRect/>
          </a:stretch>
        </p:blipFill>
        <p:spPr>
          <a:xfrm>
            <a:off x="1904765" y="2146092"/>
            <a:ext cx="12792075" cy="44958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89852664-F1B1-E668-5D67-1F7FBAEBE1CD}"/>
              </a:ext>
            </a:extLst>
          </p:cNvPr>
          <p:cNvPicPr>
            <a:picLocks noChangeAspect="1"/>
          </p:cNvPicPr>
          <p:nvPr/>
        </p:nvPicPr>
        <p:blipFill>
          <a:blip r:embed="rId5"/>
          <a:stretch>
            <a:fillRect/>
          </a:stretch>
        </p:blipFill>
        <p:spPr>
          <a:xfrm>
            <a:off x="1895554" y="2146170"/>
            <a:ext cx="12812438" cy="7698499"/>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4D6CEEFA-C983-6133-1CCD-929332B3B636}"/>
              </a:ext>
            </a:extLst>
          </p:cNvPr>
          <p:cNvPicPr>
            <a:picLocks noChangeAspect="1"/>
          </p:cNvPicPr>
          <p:nvPr/>
        </p:nvPicPr>
        <p:blipFill>
          <a:blip r:embed="rId6"/>
          <a:stretch>
            <a:fillRect/>
          </a:stretch>
        </p:blipFill>
        <p:spPr>
          <a:xfrm>
            <a:off x="1242482" y="-4506481"/>
            <a:ext cx="10087794" cy="14907620"/>
          </a:xfrm>
          <a:prstGeom prst="rect">
            <a:avLst/>
          </a:prstGeom>
        </p:spPr>
      </p:pic>
      <p:pic>
        <p:nvPicPr>
          <p:cNvPr id="5" name="Graphic 4" descr="Share with solid fill">
            <a:extLst>
              <a:ext uri="{FF2B5EF4-FFF2-40B4-BE49-F238E27FC236}">
                <a16:creationId xmlns:a16="http://schemas.microsoft.com/office/drawing/2014/main" id="{1324EDA5-A3F8-D1BE-4FE7-79FBCAA5A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8637" y="424341"/>
            <a:ext cx="1307690" cy="1209367"/>
          </a:xfrm>
          <a:prstGeom prst="rect">
            <a:avLst/>
          </a:prstGeom>
        </p:spPr>
      </p:pic>
    </p:spTree>
    <p:extLst>
      <p:ext uri="{BB962C8B-B14F-4D97-AF65-F5344CB8AC3E}">
        <p14:creationId xmlns:p14="http://schemas.microsoft.com/office/powerpoint/2010/main" val="1160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3" name="Freeform 3"/>
          <p:cNvSpPr/>
          <p:nvPr/>
        </p:nvSpPr>
        <p:spPr>
          <a:xfrm>
            <a:off x="16736468" y="8836738"/>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895722" y="500063"/>
            <a:ext cx="14496555" cy="1123384"/>
          </a:xfrm>
          <a:prstGeom prst="rect">
            <a:avLst/>
          </a:prstGeom>
        </p:spPr>
        <p:txBody>
          <a:bodyPr lIns="0" tIns="0" rIns="0" bIns="0" rtlCol="0" anchor="t">
            <a:spAutoFit/>
          </a:bodyPr>
          <a:lstStyle/>
          <a:p>
            <a:pPr>
              <a:lnSpc>
                <a:spcPts val="8699"/>
              </a:lnSpc>
            </a:pPr>
            <a:r>
              <a:rPr lang="en-US" sz="7450" b="1" dirty="0">
                <a:solidFill>
                  <a:srgbClr val="FCCB4F"/>
                </a:solidFill>
                <a:latin typeface="Martel Heavy"/>
                <a:cs typeface="Martel Heavy"/>
                <a:sym typeface="Martel Heavy"/>
              </a:rPr>
              <a:t>Saved Search to Auto Email</a:t>
            </a:r>
            <a:endParaRPr lang="en-US" dirty="0"/>
          </a:p>
        </p:txBody>
      </p:sp>
      <p:pic>
        <p:nvPicPr>
          <p:cNvPr id="6" name="Picture 5" descr="A screenshot of a search box&#10;&#10;Description automatically generated">
            <a:extLst>
              <a:ext uri="{FF2B5EF4-FFF2-40B4-BE49-F238E27FC236}">
                <a16:creationId xmlns:a16="http://schemas.microsoft.com/office/drawing/2014/main" id="{F0CA3884-D629-153E-9758-4459C599DFD5}"/>
              </a:ext>
            </a:extLst>
          </p:cNvPr>
          <p:cNvPicPr>
            <a:picLocks noChangeAspect="1"/>
          </p:cNvPicPr>
          <p:nvPr/>
        </p:nvPicPr>
        <p:blipFill>
          <a:blip r:embed="rId3"/>
          <a:stretch>
            <a:fillRect/>
          </a:stretch>
        </p:blipFill>
        <p:spPr>
          <a:xfrm>
            <a:off x="1896889" y="2150452"/>
            <a:ext cx="12811125" cy="352425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38D7471-F593-8460-00E3-BB7CEFD26FEF}"/>
              </a:ext>
            </a:extLst>
          </p:cNvPr>
          <p:cNvPicPr>
            <a:picLocks noChangeAspect="1"/>
          </p:cNvPicPr>
          <p:nvPr/>
        </p:nvPicPr>
        <p:blipFill>
          <a:blip r:embed="rId4"/>
          <a:stretch>
            <a:fillRect/>
          </a:stretch>
        </p:blipFill>
        <p:spPr>
          <a:xfrm>
            <a:off x="1904765" y="2146092"/>
            <a:ext cx="12792075" cy="44958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89852664-F1B1-E668-5D67-1F7FBAEBE1CD}"/>
              </a:ext>
            </a:extLst>
          </p:cNvPr>
          <p:cNvPicPr>
            <a:picLocks noChangeAspect="1"/>
          </p:cNvPicPr>
          <p:nvPr/>
        </p:nvPicPr>
        <p:blipFill>
          <a:blip r:embed="rId5"/>
          <a:stretch>
            <a:fillRect/>
          </a:stretch>
        </p:blipFill>
        <p:spPr>
          <a:xfrm>
            <a:off x="1895554" y="2146170"/>
            <a:ext cx="12812438" cy="7698499"/>
          </a:xfrm>
          <a:prstGeom prst="rect">
            <a:avLst/>
          </a:prstGeom>
        </p:spPr>
      </p:pic>
      <p:pic>
        <p:nvPicPr>
          <p:cNvPr id="5" name="Graphic 4" descr="Share with solid fill">
            <a:extLst>
              <a:ext uri="{FF2B5EF4-FFF2-40B4-BE49-F238E27FC236}">
                <a16:creationId xmlns:a16="http://schemas.microsoft.com/office/drawing/2014/main" id="{1324EDA5-A3F8-D1BE-4FE7-79FBCAA5A7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8637" y="424341"/>
            <a:ext cx="1307690" cy="1209367"/>
          </a:xfrm>
          <a:prstGeom prst="rect">
            <a:avLst/>
          </a:prstGeom>
        </p:spPr>
      </p:pic>
      <p:pic>
        <p:nvPicPr>
          <p:cNvPr id="2" name="Picture 1"/>
          <p:cNvPicPr>
            <a:picLocks noChangeAspect="1"/>
          </p:cNvPicPr>
          <p:nvPr/>
        </p:nvPicPr>
        <p:blipFill>
          <a:blip r:embed="rId8"/>
          <a:stretch>
            <a:fillRect/>
          </a:stretch>
        </p:blipFill>
        <p:spPr>
          <a:xfrm>
            <a:off x="1895555" y="1336558"/>
            <a:ext cx="13376290" cy="9614957"/>
          </a:xfrm>
          <a:prstGeom prst="rect">
            <a:avLst/>
          </a:prstGeom>
        </p:spPr>
      </p:pic>
      <p:pic>
        <p:nvPicPr>
          <p:cNvPr id="10" name="Picture 9"/>
          <p:cNvPicPr>
            <a:picLocks noChangeAspect="1"/>
          </p:cNvPicPr>
          <p:nvPr/>
        </p:nvPicPr>
        <p:blipFill>
          <a:blip r:embed="rId9"/>
          <a:stretch>
            <a:fillRect/>
          </a:stretch>
        </p:blipFill>
        <p:spPr>
          <a:xfrm>
            <a:off x="1895554" y="1347893"/>
            <a:ext cx="5538709" cy="723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8107" y="215135"/>
            <a:ext cx="13006316" cy="10422823"/>
          </a:xfrm>
          <a:prstGeom prst="rect">
            <a:avLst/>
          </a:prstGeom>
        </p:spPr>
      </p:pic>
    </p:spTree>
    <p:extLst>
      <p:ext uri="{BB962C8B-B14F-4D97-AF65-F5344CB8AC3E}">
        <p14:creationId xmlns:p14="http://schemas.microsoft.com/office/powerpoint/2010/main" val="3784123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6934611" y="891621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2"/>
            <a:stretch>
              <a:fillRect/>
            </a:stretch>
          </a:blipFill>
        </p:spPr>
        <p:txBody>
          <a:bodyPr/>
          <a:lstStyle/>
          <a:p>
            <a:endParaRPr lang="en-US"/>
          </a:p>
        </p:txBody>
      </p:sp>
      <p:pic>
        <p:nvPicPr>
          <p:cNvPr id="2" name="Picture 1" descr="A screenshot of a computer&#10;&#10;Description automatically generated">
            <a:extLst>
              <a:ext uri="{FF2B5EF4-FFF2-40B4-BE49-F238E27FC236}">
                <a16:creationId xmlns:a16="http://schemas.microsoft.com/office/drawing/2014/main" id="{2342845F-36BE-3F2A-A843-A81CAB86B167}"/>
              </a:ext>
            </a:extLst>
          </p:cNvPr>
          <p:cNvPicPr>
            <a:picLocks noChangeAspect="1"/>
          </p:cNvPicPr>
          <p:nvPr/>
        </p:nvPicPr>
        <p:blipFill>
          <a:blip r:embed="rId3"/>
          <a:stretch>
            <a:fillRect/>
          </a:stretch>
        </p:blipFill>
        <p:spPr>
          <a:xfrm>
            <a:off x="-2198" y="5273920"/>
            <a:ext cx="24784049" cy="4516315"/>
          </a:xfrm>
          <a:prstGeom prst="rect">
            <a:avLst/>
          </a:prstGeom>
        </p:spPr>
      </p:pic>
      <p:pic>
        <p:nvPicPr>
          <p:cNvPr id="3" name="Picture 2" descr="A screenshot of a message&#10;&#10;Description automatically generated">
            <a:extLst>
              <a:ext uri="{FF2B5EF4-FFF2-40B4-BE49-F238E27FC236}">
                <a16:creationId xmlns:a16="http://schemas.microsoft.com/office/drawing/2014/main" id="{BBC3951F-1DF9-EB70-C2EA-582B939CCFB5}"/>
              </a:ext>
            </a:extLst>
          </p:cNvPr>
          <p:cNvPicPr>
            <a:picLocks noChangeAspect="1"/>
          </p:cNvPicPr>
          <p:nvPr/>
        </p:nvPicPr>
        <p:blipFill>
          <a:blip r:embed="rId4"/>
          <a:stretch>
            <a:fillRect/>
          </a:stretch>
        </p:blipFill>
        <p:spPr>
          <a:xfrm>
            <a:off x="4029" y="1592140"/>
            <a:ext cx="9135940" cy="3688373"/>
          </a:xfrm>
          <a:prstGeom prst="rect">
            <a:avLst/>
          </a:prstGeom>
        </p:spPr>
      </p:pic>
      <p:sp>
        <p:nvSpPr>
          <p:cNvPr id="5" name="TextBox 5">
            <a:extLst>
              <a:ext uri="{FF2B5EF4-FFF2-40B4-BE49-F238E27FC236}">
                <a16:creationId xmlns:a16="http://schemas.microsoft.com/office/drawing/2014/main" id="{E8566E6E-6123-491D-85EC-3DBED4A70C4E}"/>
              </a:ext>
            </a:extLst>
          </p:cNvPr>
          <p:cNvSpPr txBox="1"/>
          <p:nvPr/>
        </p:nvSpPr>
        <p:spPr>
          <a:xfrm>
            <a:off x="1895213" y="331334"/>
            <a:ext cx="14496555" cy="112338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699"/>
              </a:lnSpc>
            </a:pPr>
            <a:r>
              <a:rPr lang="en-US" sz="7450" b="1" dirty="0">
                <a:solidFill>
                  <a:srgbClr val="FCCB4F"/>
                </a:solidFill>
                <a:latin typeface="Martel Heavy"/>
                <a:cs typeface="Martel Heavy"/>
                <a:sym typeface="Martel Heavy"/>
              </a:rPr>
              <a:t>Auto Email: Concierge Mode</a:t>
            </a:r>
            <a:endParaRPr lang="en-US" dirty="0"/>
          </a:p>
        </p:txBody>
      </p:sp>
      <p:pic>
        <p:nvPicPr>
          <p:cNvPr id="7" name="Picture 6" descr="A screenshot of a computer&#10;&#10;Description automatically generated">
            <a:extLst>
              <a:ext uri="{FF2B5EF4-FFF2-40B4-BE49-F238E27FC236}">
                <a16:creationId xmlns:a16="http://schemas.microsoft.com/office/drawing/2014/main" id="{96BD3B33-C551-7FB3-D744-FA1AD0B4A8A3}"/>
              </a:ext>
            </a:extLst>
          </p:cNvPr>
          <p:cNvPicPr>
            <a:picLocks noChangeAspect="1"/>
          </p:cNvPicPr>
          <p:nvPr/>
        </p:nvPicPr>
        <p:blipFill>
          <a:blip r:embed="rId5"/>
          <a:srcRect l="30" t="30938" b="-313"/>
          <a:stretch/>
        </p:blipFill>
        <p:spPr>
          <a:xfrm>
            <a:off x="150061" y="6380285"/>
            <a:ext cx="20411852" cy="3401725"/>
          </a:xfrm>
          <a:prstGeom prst="rect">
            <a:avLst/>
          </a:prstGeom>
        </p:spPr>
      </p:pic>
    </p:spTree>
    <p:extLst>
      <p:ext uri="{BB962C8B-B14F-4D97-AF65-F5344CB8AC3E}">
        <p14:creationId xmlns:p14="http://schemas.microsoft.com/office/powerpoint/2010/main" val="393951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phone and a tablet&#10;&#10;Description automatically generated">
            <a:extLst>
              <a:ext uri="{FF2B5EF4-FFF2-40B4-BE49-F238E27FC236}">
                <a16:creationId xmlns:a16="http://schemas.microsoft.com/office/drawing/2014/main" id="{FEA42C78-ACF8-1AA2-6314-A065B87C8CBA}"/>
              </a:ext>
            </a:extLst>
          </p:cNvPr>
          <p:cNvPicPr>
            <a:picLocks noChangeAspect="1"/>
          </p:cNvPicPr>
          <p:nvPr/>
        </p:nvPicPr>
        <p:blipFill>
          <a:blip r:embed="rId2"/>
          <a:stretch>
            <a:fillRect/>
          </a:stretch>
        </p:blipFill>
        <p:spPr>
          <a:xfrm>
            <a:off x="933823" y="1870476"/>
            <a:ext cx="4683215" cy="2915300"/>
          </a:xfrm>
          <a:prstGeom prst="rect">
            <a:avLst/>
          </a:prstGeom>
        </p:spPr>
      </p:pic>
      <p:pic>
        <p:nvPicPr>
          <p:cNvPr id="6" name="Picture 5" descr="A person looking at a home for sale&#10;&#10;Description automatically generated">
            <a:extLst>
              <a:ext uri="{FF2B5EF4-FFF2-40B4-BE49-F238E27FC236}">
                <a16:creationId xmlns:a16="http://schemas.microsoft.com/office/drawing/2014/main" id="{3DFBEDEC-8D11-70B2-6AFB-ADB1E5218A20}"/>
              </a:ext>
            </a:extLst>
          </p:cNvPr>
          <p:cNvPicPr>
            <a:picLocks noChangeAspect="1"/>
          </p:cNvPicPr>
          <p:nvPr/>
        </p:nvPicPr>
        <p:blipFill>
          <a:blip r:embed="rId3"/>
          <a:stretch>
            <a:fillRect/>
          </a:stretch>
        </p:blipFill>
        <p:spPr>
          <a:xfrm>
            <a:off x="11122672" y="926110"/>
            <a:ext cx="6831270" cy="385966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D64098F-0673-4787-AB12-A0BF1F52D5FB}"/>
              </a:ext>
            </a:extLst>
          </p:cNvPr>
          <p:cNvPicPr>
            <a:picLocks noChangeAspect="1"/>
          </p:cNvPicPr>
          <p:nvPr/>
        </p:nvPicPr>
        <p:blipFill>
          <a:blip r:embed="rId4"/>
          <a:srcRect l="14679" t="31947" r="15780" b="21882"/>
          <a:stretch/>
        </p:blipFill>
        <p:spPr>
          <a:xfrm>
            <a:off x="933823" y="6177273"/>
            <a:ext cx="4657415" cy="2597481"/>
          </a:xfrm>
          <a:prstGeom prst="rect">
            <a:avLst/>
          </a:prstGeom>
        </p:spPr>
      </p:pic>
      <p:sp>
        <p:nvSpPr>
          <p:cNvPr id="18" name="Freeform 18"/>
          <p:cNvSpPr/>
          <p:nvPr/>
        </p:nvSpPr>
        <p:spPr>
          <a:xfrm>
            <a:off x="17041268" y="9141538"/>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5"/>
            <a:stretch>
              <a:fillRect/>
            </a:stretch>
          </a:blipFill>
        </p:spPr>
        <p:txBody>
          <a:bodyPr/>
          <a:lstStyle/>
          <a:p>
            <a:endParaRPr lang="en-US"/>
          </a:p>
        </p:txBody>
      </p:sp>
      <p:pic>
        <p:nvPicPr>
          <p:cNvPr id="5" name="Picture 4" descr="A screenshot of a house&#10;&#10;Description automatically generated">
            <a:extLst>
              <a:ext uri="{FF2B5EF4-FFF2-40B4-BE49-F238E27FC236}">
                <a16:creationId xmlns:a16="http://schemas.microsoft.com/office/drawing/2014/main" id="{674F6AF1-CDD6-469D-7EEA-F32C449E7502}"/>
              </a:ext>
            </a:extLst>
          </p:cNvPr>
          <p:cNvPicPr>
            <a:picLocks noChangeAspect="1"/>
          </p:cNvPicPr>
          <p:nvPr/>
        </p:nvPicPr>
        <p:blipFill>
          <a:blip r:embed="rId6"/>
          <a:srcRect r="526" b="2597"/>
          <a:stretch/>
        </p:blipFill>
        <p:spPr>
          <a:xfrm>
            <a:off x="12946685" y="4968052"/>
            <a:ext cx="3910521" cy="5015922"/>
          </a:xfrm>
          <a:prstGeom prst="rect">
            <a:avLst/>
          </a:prstGeom>
        </p:spPr>
      </p:pic>
      <p:pic>
        <p:nvPicPr>
          <p:cNvPr id="7" name="Picture 6" descr="A screenshot of a home price list&#10;&#10;Description automatically generated">
            <a:extLst>
              <a:ext uri="{FF2B5EF4-FFF2-40B4-BE49-F238E27FC236}">
                <a16:creationId xmlns:a16="http://schemas.microsoft.com/office/drawing/2014/main" id="{66A17946-E025-B678-78CE-DAD3A83D8AB4}"/>
              </a:ext>
            </a:extLst>
          </p:cNvPr>
          <p:cNvPicPr>
            <a:picLocks noChangeAspect="1"/>
          </p:cNvPicPr>
          <p:nvPr/>
        </p:nvPicPr>
        <p:blipFill>
          <a:blip r:embed="rId7"/>
          <a:stretch>
            <a:fillRect/>
          </a:stretch>
        </p:blipFill>
        <p:spPr>
          <a:xfrm>
            <a:off x="7501618" y="2016577"/>
            <a:ext cx="3056164" cy="7576458"/>
          </a:xfrm>
          <a:prstGeom prst="rect">
            <a:avLst/>
          </a:prstGeom>
        </p:spPr>
      </p:pic>
      <p:sp>
        <p:nvSpPr>
          <p:cNvPr id="11" name="TextBox 5">
            <a:extLst>
              <a:ext uri="{FF2B5EF4-FFF2-40B4-BE49-F238E27FC236}">
                <a16:creationId xmlns:a16="http://schemas.microsoft.com/office/drawing/2014/main" id="{4933F871-C947-811E-20EF-813D286024F5}"/>
              </a:ext>
            </a:extLst>
          </p:cNvPr>
          <p:cNvSpPr txBox="1"/>
          <p:nvPr/>
        </p:nvSpPr>
        <p:spPr>
          <a:xfrm>
            <a:off x="1895213" y="712334"/>
            <a:ext cx="14496555" cy="112338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699"/>
              </a:lnSpc>
            </a:pPr>
            <a:r>
              <a:rPr lang="en-US" sz="7450" b="1">
                <a:solidFill>
                  <a:srgbClr val="FCCB4F"/>
                </a:solidFill>
                <a:latin typeface="Martel Heavy"/>
                <a:cs typeface="Martel Heavy"/>
                <a:sym typeface="Martel Heavy"/>
              </a:rPr>
              <a:t>Client Experience</a:t>
            </a:r>
            <a:endParaRPr lang="en-US"/>
          </a:p>
        </p:txBody>
      </p:sp>
      <p:pic>
        <p:nvPicPr>
          <p:cNvPr id="12" name="Graphic 2" descr="Ui Ux with solid fill">
            <a:extLst>
              <a:ext uri="{FF2B5EF4-FFF2-40B4-BE49-F238E27FC236}">
                <a16:creationId xmlns:a16="http://schemas.microsoft.com/office/drawing/2014/main" id="{E4436E27-C458-9261-C075-5A512E58B5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6435" y="437230"/>
            <a:ext cx="1181594" cy="1181594"/>
          </a:xfrm>
          <a:prstGeom prst="rect">
            <a:avLst/>
          </a:prstGeom>
        </p:spPr>
      </p:pic>
    </p:spTree>
    <p:extLst>
      <p:ext uri="{BB962C8B-B14F-4D97-AF65-F5344CB8AC3E}">
        <p14:creationId xmlns:p14="http://schemas.microsoft.com/office/powerpoint/2010/main" val="135816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6" name="Freeform 6"/>
          <p:cNvSpPr/>
          <p:nvPr/>
        </p:nvSpPr>
        <p:spPr>
          <a:xfrm>
            <a:off x="16934611" y="891621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2"/>
            <a:stretch>
              <a:fillRect/>
            </a:stretch>
          </a:blipFill>
        </p:spPr>
        <p:txBody>
          <a:bodyPr/>
          <a:lstStyle/>
          <a:p>
            <a:endParaRPr lang="en-US"/>
          </a:p>
        </p:txBody>
      </p:sp>
      <p:sp>
        <p:nvSpPr>
          <p:cNvPr id="2" name="AutoShape 2" descr="data:image/jpg;base64,/9j/4AAQSkZJRgABAQEAYABgAAD/2wBDAAUDBAQEAwUEBAQFBQUGBwwIBwcHBw8LCwkMEQ8SEhEPERETFhwXExQaFRERGCEYGh0dHx8fExciJCIeJBweHx7/2wBDAQUFBQcGBw4ICA4eFBEUHh4eHh4eHh4eHh4eHh4eHh4eHh4eHh4eHh4eHh4eHh4eHh4eHh4eHh4eHh4eHh4eHh7/wAARCAHdAm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j/4V34F/6FHRf/ANP8KP+Fd+Bf8AoUdF/wDANP8ACuooq/aS7mXsKf8AKvuOX/4V34F/6FHRf/ANP8KP+Fd+Bf8AoUdF/wDANP8ACuooo9pLuHsKf8q+45f/AIV34F/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P8AoUdF/wDANP8ACuooo9pLuHsKf8q+45f/AIV34E/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P8AoUdF/wDANP8ACuooo9pLuHsKf8q+45f/AIV34E/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f8AoUdF/wDANP8ACuooo9pLuHsKf8q+45f/AIV34F/6FHRf/ANP8KK3tW1Cy0nS7rVNRuEtrO0iaaeZ/uoijLMfoBRR7SXcPYU/5V9xaoooqDUKKKKACiiigAooooAKKKKACiiigAooooAKKKKACiiigAooooAKKKKACiiigAooooAKKKKACiiigAooooAKKKKACiiigAooooAKKKKACiiigAooooAKKKKACiiigAooooAKKKKACiiigAooooAKKKKACiiigAooooAKKKKACiiigAooooAKKKKACiiigAooooAKKKKAOF/aC/5Id41/7Al1/wCizRR+0F/yQ7xr/wBgS6/9FmigDuqKKKACiiigAooooAKKKKACiiigAooooAKKKKACiiigAooooAKKKKACiiigAooooAKKKKACiiigAooooAKK4L4++LtV8D/DO+8RaKtu17BLCiCdC6YaQKcgEdj611XhS+m1PwvpWpXOwT3VnFNJsGBuZATgemTQBp0UUUAFFFFABRRRQAUUUUAFFFFABRXzx4q1r9obwXp2s6tf3Xhq90e0kkmW6uQgYRZ+VQqbM9gARnJ6mu8/Z68R+N/F/hFvEni9LCGG7b/QIre3aNjGM5dsseCensM96APS6KKKACivIv2q/E2veFfAWnX/AIe1KbT7mXVYoXkjAyUKSEryD3A/KvWoCWgjY8kqCfyoAfRRRQAUUUUAFFFFABRRRQAUUUUAFFFFABRRRQAUUUUAFFFFABRRRQAUUUUAFFFFABRRRQAUUUUAUte0qw13RL3RdUgFxY30D29xESRvRhhhkcjg0VdooAKKKKACiiigAooooAKKKKACiiigAooooAKKKKACiiigAooooAKKKKACiiigAooooAKKKKACiiigAooooA8i/a+/5IXqv/Xxbf8Ao1a6zwF4k8Ox+B9Bjk17SkddOt1ZWvIwQRGuQRmtbxx4W0fxl4dm0DXoZJrGZkd0SQoSVYMORz1Fedf8M3fCr/oE33/gfJ/jQBz3xEuNS8b/ALQ9v8PLnxTf6Bodpp4ulSxn8mW8kKhsBu5we4OAjYHOaT4SXOu6b+0D4r8J3Xi/V9d07TdK/wBG+2XRfbzFjIHy7wGILYBPOetel+P/AIV+DPG93a3ut2Ev221QRxXNtO0UuwdFJHUDnGemTTvBHwt8GeDNbuNY8P6fLbXdxb/Z5S1w8gZMgnhieSVBJ+tAHiXw98aa0f2XvGus6l4l1GXUoLyWC2upbx2mjZliCKrE5HLcYPc1a8e+J/F1r8GvhXqGj63erq19dQLJK9y/+ksV4Epzl1JxkGvRI/gB8NVvr64bTLt47zeWtWum8mNmBBZF7EZOCc47YrpL74beFL3Q9A0W4tJ2s/D8qTaeonYFGT7uT1b8aAPIvjBfeKvh74U0PQL7xnqlzP4j1WR9V1iGI+dCmEzFAoJKjn5QMdMcZq/8HNM8f6Z4/lu9Pt/EyeCZbY+dD4nvUe68wAkNGiklSTjggcZyeBXsHjnwf4e8baIdH8R6et5a7w6fMVeNx/ErDkGs74dfDrw14CF5/wAI/Heq15t843F08ududvBOBjJ7UAfNOm6x4u+I9vq+sWd/44uvFH2tksoNLnW203TlBGxZGYgEn0Bz3PNdz8a9W+I2l+Gvhpa3OtSaV4lvL8QXr2c5EUkmUC7wuFccglfu5JHSvQdX+Bvw71LxFLrj6Zc21zNMJpUtbt4o3fOdxVTwc88Y5rqPGHgnQPFdzpFxrVvNNJpFyLqzKTMu2QEEE4+990daAPH/AA5p+teB/wBpbSPDa+L9e1qw1bSpLi6XUrkyZkAfkDoOUBHGQCRk19B1z974P0O88cWPjOeCU6xY27W0EglIURtuyCvQ/ePNb0i742Tcy7gRlTgj3FAHzr8X9atfiZ8VrH4ax6rb2nhvSJftOuXLXKxiV1/5ZAk4JH3cc8kn+GvVvGninTvD/wAM9b1DwvdafdS6RprNbw28qSLFtXCEqp+6OPyrmJ/2c/hdPM802m6hJLIxZ3bUJSWJOSSc10fgT4TeCfBZ1H+w9NlVdRg+z3STztKskfPy4b6mgDwaXS9btf2fp/ilB8TvEh127QPMi3/7gh5QhiC9VcZ6gjBHArb+IPiXxhb/AA0+EFzomu3seq6jJCssj3L4uXKJjzucuuTyDnvXoC/s8/DBRcJ/Zd6YZuRCb6TZGfVRng+5zXU33w38K3um+HNPuLSc2/hx0fTQJ2BjKYxuP8X3R1oA8U/aY8P6n4b+CGn2useIrnXNQm8QpcT3s67fmaKThVyQqDHAHAFQfFaw1P4WJ4V8YeH/AB/r+sajeXiR3Fre33nRXqFdxKoBgL2xzjcuCCOffviD4K8P+O9Hi0nxHby3FpFOtwqxytGd4BA5HsxrmfD/AMD/AIdaJ4it9cs9Jne4tX320c908kUDdiqse3bOcUAcH4lbU/iJ+0PfeCdQ8V6poGj6TYpPBbafceRLcyMqMTu7kb88g4C8AZJq78A77XY/jJ468Oal4q1PX7TS44orZ7u4LgAHHTO0NjgkAZIJNd94++E/gvxtq8OsazYTrqMSBPtNrcNC7KOgYr1+vWrXgP4a+EfA+p3uoeG9PktJr2NY5szu6kL0wGJ5z370AdhRRRQAUUUUAFFFFABRRRQAUUUUAFFFFABRRRQAUUUUAFFFFABRRRQAUUUUAFFFFABRRRQAUUUUAFFFFABRRRQAUUUUAFFFFABRRRQAUUUUAFFFFABRRRQAUUUUAFFFFABRRRQAUUUUAFFFFABRRRQAUUUUAFFFFABRRRQAUUVzMnjzwpHetatqhwr+W1wLaU2ytnGDOF8sHPH3uvHWgDpqKAQRkciigAoqncanY2+q2mlzT7by7SSSCPYx3qmN5zjAxuHU96TTdVsNSlu47GczG0lMMzBGCBx1UMRhiOhwTg8HmgC7RRQeBmgAoqlo+radrGkw6rpt3Hc2UylkmXgEDrnPIxg5B5GKqaZ4o0LUo9Nksb9Z01MyizZY3xL5ed+MjjGD1xntmgDYorJ8QeJNH0FoY9RuJRNPkxQwW8k8rgYywSNWbAyMnGBketXdMvrbUrCK+s3d4JRlC8bI3XHKsAQfYgGgCzRRRQAUUUUAFFFFABRRRQAUUUUAFFFFABRRRQAUUUUAFFFFABRRRQAUUUUAFFFFABRRRQAUUUUAFFFFABRRRQAUUUUAFFFFABRRRQAUUUUAFFFFABRRRQAUUUUAFFFFABRRRQAUUUUAFFFFABRRRQAUUUUAFFFFABRRRQAUUUUAFFFFAFXV7ea70m8tbeXyZpoHjjk/uMVIB/A1wGl6xDY/DuHwvceGtVbVIbAWDaathK0crhNnEu3y9jHncWxg888V6TRQB5n4c8HGfXmsfEkNxeRWmgWFuGMjiFpl80OykYBcYXnqM9s1lajD4glsPDB1dZJdPGlbJRd2FzdYuQw5lSFg27aOGYEZ3dCa9hooA8fuvD3ibUZPCNnbazfQsbTUEm1JrKRJIYnKFExISyNjCgsd2AT1qTVhrf8Awj2j6R/Y66fa6VdNbarBHYzzW8o8s+XKixkPJEx5IBJDEbgcGvXKKAPJrZNQ8PeHh4uFxPd2+mX7ubZbOa3C2TqqSxxpKS5AYCRc+hA4ru/BNjdWvh8T6h5n9oX7teXSu2Sjyc+WPZV2qP8Adq1rHh/SdYu7W61K2ad7U7olMzqmcg/MgIV8EAjcDgitSgDynwz4V12Hw5pmiWsIt9C1ezhfVEY+VLaOEHnKq9f33AP907z1NU/D0U2gaX4Dnu9N1GG3srjUFmWGxllaFW8wJlEUsAcjHFexUUAcB4jvNH1O/sdctb3xNpN5FFJDFeW+jzMChKlo5I5Im4JCkZUexrpPA97quoeHYrnWIytyZJFVjbtAZYw5CSGNiShZQDtPIzW3RQAUUUUAFFFFABRRRQAUUUUAFFFFABRRRQAUUUUAFFFFABRRRQAUUUUAFFFFABRRRQAUUUUAFFFFABRRRQAUUUUAFFFFABRRRQAUUUUAFFNlyImI67TivmbR/GmtlDYatrmrWl3IGTDXrnBJIBVgeR6H6VyYrFfV0ny3IlNR3Ppuivk/xV4k8ZeTBZw+KNXjW1IWV4byWMyyDO4785K54A9AD3NZesa94yOhzGHxd4hSTyXYOmpzAq6qWHRvbpVQxUJpPuT7VH2JRXwt4b8b+OLIrd6v4u8STW6ksd2qT7R9SW/Su38Aa3418RXs0y+KtcjtSSzeZey4iUHg9e/61rUqqGpcJOeyPrKivJdFvNYvY0s7PVdRNvGdr3Elw7yyN6Ak8E11MtzfWqC0t7qeW4YBZZnmZlhHoM9W965fr0ex1/Vn31Oxorm7Fms7XNzf3J4yWklZmb6ZPFC315dqVszJFGDzIxLFvYA0fXo9hfV33OkoriNZ1CbSoXkbUphj78kkjEKfRVz8x9vzrEhudfumM5vtQtLVsMoklbz5s9MKDhB39apYxPoV9Vfc9SorxXxR4ju9GiYtrWoSXGSoiW5fBPcDnn6jge9cDe+IPGmrW8+oxa7qumwA+Wpivpiu9hlR9/H5dhWkcQmr2K+pvufVFFfN3h/XPFlrpqTXeu6tergM7i7kbA6ccnI6dP0rafU9YmhjvLLxDqpVjyovJGXPpyT+VJ4lLoH1OXc93orzDwb4lv1ZbW+vJbhX5V2kYn6EnkfzFRfEODWYkOoWWtarFEcY8m7kUKD6qDg4/CksXF9CJYaUT1SivnjxX4x8RW+maZHb6vc/2jJFLuT7S6BwGID5HUgDp9T2NcYt7481fSru7h8b+ILfyoyYvLvZSZWwTkFWA2/T1HpWirK17Gfsmt2fXVFeK6X4g1FdMtydW1J1MCbWluXLkYGCTnkkd65L4gfFDWdHnNrbyXjq0BYTfbnQ7voP55FVGpczt2PpeivibUfiR4svEUW+va9BKqKjyQ6rL5TEAAsFzkZxnqete3/ss69rGtWetpq2qX+oeQLco13O8rAsZQ2CxOPur+VXcfK7XPaqKKKZIUUUUAFFFFABRRRQAUUUUAFFFFABRRRQAUUUUAFFFFABRRRQAUUUUAFFFFABRRRQAUUUUAFFFFABRRRQAUUUUAFFFFABRRRQAUUUUAFFFFABRRRQAUUUUAFFFFABRRRQAUUUUAFFFFADZf8AVP8A7pr5E8S+Ro9ob64dBOUCwXOSFjU8ZwTjPYfn6V9dy/6pvoa+QvFU819pskFwquZJFWeNuhx6DsBgfgK4sW9YmFe2hm+H7ya4snW4czQv80Uuc7sY5H8qXVI7+3lM6W9ubN28sMxIfLKQSccYosYbPSjbQpDN5Lwgxs0m4ArlQMADHI9TWymk398siXF5CNOdGVkEe5hJnKEhhjbx256ciuVtR1MYppmlpHhI31qwlnH2Nxtedl+dv9zsT79veuw8OaJC8I0vTofs2mwndPLnLSNgAkn+Jjj8PoKWxsZ7v7PYWoEdvGgUlRhVAHOPQV10Qg0+1S2towqAcDv/ALx964vaTtaTufQUKChHzLdj5NlAqWkQyF2p/sDv9TUrXUNjCpZczZyiDqT6n+foKwLjVxbkJFh5yPXCoO7H0HvUOmK1w3264kZocg528y+gA6gHjA79T2FLnN+RbnQRLNPKj3D5knJAQcnPt6AetW9Y1u30Wz8oM0sv3QiDJJ6BV/GszVdWTRbFri4A+1SDBVSDt9I1/qfqfSsHwoJL++l17UJFZIOY8fd3njI9h0Ht9a0RPLz6y2OjtNOaNk1LWds2oykLBbKwKwdwFHduMkn09BWd4vvmsGe3sdz383yEq54Y/wAIP4jJ7Cr1veskdxqTNmQr5duG7k9W/E4/AVyF7qEUU+p3wGYbC2EYZud0rAkn8s/pW0Wr2Qo025XZxKxR6rr82i25kCWsUkl7cFPmlbYW6kZAGzA6dRXSSaSdJ8L6LaMoRwXklGfvNtA5+hFJ8EtPWS61a/vADLNEevOCwZse/c5962/GgjEflq3FvmM+v8GcfjureU1bQ05ff5TMudNezso73R5RGlziRI2GApwNyFfQnnHamWDLco+raVb7Zo+L/T1IG/1ZB/e/njPrTrG6Fz4cjUtgrJuTB5GCdw+uCPyrImnl0nVP7StMqOGkTPDA/e/xqZajSfU7OxtoLyzTVtNkkniYB5AByg/vAfoR2PFdHp90l5pT21wm6P7kin+E9Aa57w7cx22oRahZsVsNR+faOkcxADDHo3H4iugltRDOLuzjXYw+ZPVf4lP8xXO7pky10PMfihpH+k2WmHzvtUUbXEMgQbZEWQscE9GBIb8MjkYrmfDH2vQrK6W4aP7J5pKRJFgIxBO7IGFRs5x0ViQDtKge3eJdMbUtOWSE7ri2PnWsycnb3U+teH+Nbm80rUbXVIm22E4FrcW+wbVk4+Uj3BUg9sD0NdVCr9lnJVpuWxzfibxBeTrp9jZ3V3pkWnuivdRzoI5Y2wuSuc45wNwA6/hrx6RHqmm/6xZXcFxM6bsHs2K5mWa5vdV1jR9WtYXkiw6OseGmiYkj8P8A6/FbPhW8OmWLae7SOkCjyWYc4JPH4Dit8Qny3iLCSipOMkZ9/wCHINP1WDyVkZZ42YoCPLyBzwRkcA17D+yG05l8ViSCSKNTarGSuA2DPnB7815ZqmoSTavAJYfIUk4kkbAwQRjA7mvd/wBmxNuhakScuZznnP8Ay2mxV0JysuYnERim+XY9ZooorqOMKKKKACiuT1T4gaDpvhy51y8+1JBbX7afNH5YMqSq+08Z6Y+bOfu81qXXiXSbXVrjT7m4EItrNbye5kZVgijZiq7nJ4JIOPpQBsUVg3PivSUk0X7JMl/DrF01rbz2sivGGCO5JIPT5COO9XLTxBoV3c3Vta6zp081oC1zHHcozQgdSwB+XHfPSgDSorKtvEnh650+TULfXdNms4nEck6XSNGjEgAFgcAkkfnUMfi/wpIsLR+JdHcTyGKIi9jO9xj5RzyeRx7igDboqhda1o9rqkOl3Oq2MN/OAYraSdVlf0wpOTVXxB4p0DQL/T7HWNTt7OfUHZLcSuFBIBJJPYcYyeMkDqaANmis8a5o39sf2P8A2tY/2ljP2T7QvnYxn7mc9OfpVLxP4os9DuLay+x32o6hdBmhs7KHzJWRcbnOSAqjIGSR1oA3aK57R/GWh3+nz3c1wdLa1mEF1BqGIJIJCMhWBOORyCCQRV6PxDoMmkPrEetac+nIdr3QuUMSn0LZwDyKANOisWfxPpEc+jRw3Au01mdobSa2ZZIyyozklgemEPTPNPHiPS11HVrO4nFr/ZKxPdTTsqRKJFJU7ifbnOKANeisv/hI/D/9mR6p/bmm/YJGKJc/aU8pmAJIDZxkAH8jTbbxP4buri1t7bX9Lmmu13W8aXaM0oyRlQDzyD09DQBrUVQTW9Hk1d9Hj1WxfUkG5rRZ1MwGM8pnPTmmeGdZtfEGh2+r2STJb3G7YsqhWG1ipyAT3BoA0qKKKACiiigAooooAKKKKACiiigAooooAKKKKACiiigAooooAKKKKACiiigAooooAKKKKACiiigAooooAKKKKAGy/wCqf/dNfI8rNq1sVkdmcHdjv7Y5r64l/wBU30NfJPjCSaw157dLT7FBGQY1jUDcn94HuD19uleZmNdUnFPrf9DlxKdkyhNDdLb6amxZQkwyMfNzj1+oz712Hh/T5ru5Ox18rhSpBy3T2rntTjv54LdtNbzYWG4y9Tljkk+gAwPbBr03wlZyWVkk0ibVRMKT1Zu7e30rhlO61NsNT9pKxuW0S2FssKld+PnOew6ZrE1XVWlleO2fIA+Zj3qnrmrNNuhhY7c4Zh/F7CqkESsrZz5MeDKwGTI3ZBWDPoIKyLWnW7XLAyAmN2yxPHmkfX+Efr+VdXbS9LptvkwgiAdmbu/4c1h2CGYnz/kyACF6Ko6KP8azfHWufZNM8mDCsw2Ljsvf8/5UrXZUjL1i/fXNfFrDJugUnLdyO5+p6D0yPeuinvdtnBZWo2L5mwBehAGCfzJ/IVxWgbrHS3vZ2DXFxl8nqM9P6n8q1I7jZb27ZI2DIHoa6LWJOlu77baTR9UihdgfoOP1rir26lm8OTW6n7829s98Kcf0q7qF4f7PlVWyWQRk598n+lY8cit8mM56D6gVpE3oxudb8Nrn7IzBmHzI0hH/AI6P5H86Neui0pk3bmZ2fDc9S1Zfh2UrLMR0EBH6ip7tRLO/faMDmhyOh0/fOd0a5nt2MJBC258/gfe5O/8AQ/pXTRKl4GgXa0jqfKz3PVR+Nc9c2zW94twvRScjsQeoq7pd2bW6hYYxGVK57AHI/qKpTMq9Oxt+B7iOWG60WclY3JaIZ+62e3413elXL3EIhudon5WQjjDrwT+Pyn8a8hnuJbDX/NjO0eaSpA984/KvSrW/W4kDx7QLmIOp9GH/ANbP5VlVlbU51E6HTpSjNGTgE5Qf3WHVT/npXJ+JNFtW1OVWhXyrsCWEEf6uVTwfrliPxrclmJjt7wEL5hG4joH6An+VS65aHUtJeFQBLtLxHp847e1ZRqWZEodTym+08XF20cyL9ojRVclfm284z3//AFVz3ivQ2+xx3EBljigfddCPG54Qh3AenY11+oT+XqcequskdtNGkM6yLgpKW289+p/map3MOm6vas6TGSAkLIBlSTgcHvg16MdbO550pcsinqtvp174MmuoYIprTyDJbzoSzAjOA3GQenfvXov7M8RXw5d3DAhpwjMp7HzJif1JrxTxHqMOgifTdLtZ4YLuRd6+buAc9WXI4Ujgj8q9i/Zfjkg0zWLaWRHdHiZgGyVLNK2Pbr0rqp6SRmvejJo9kooorqMQooooA8+uPAN1cfEK91Ka5t38OXkb3Etmc+YbxofIL4xjb5ZPfOT0rDtPhl4kHhXyL7WLS61iPUre4SQOwjlt7dPLijZijbWxls7WAY5wa9Ht9etZtSbT1tb9Z1VGcNbMAqsWCsT0xlW/KtGG5t5lZoZ4pFQ4Yq4IB96APO7LwFqgOmTyPBazR6xLf3m28Mpw1s8IKMIkG/JUn5QOpyTUI8C65ceCm8LzWHhy0EFiLaG/hZ3kuGDofnXy12K+35xubJNekw3VrMpaG4hkUAklXBAFQXOrabb28VxNewLFLKsKOHBDOxwBke9AHnes+Atb1z+0bi5tND01rqOyg+x20zyQukE4kZ3YxrklcqBt4HBPpd1n4eC7k8aSW9ppKPrdrDFYsUwYnSMglsL8vzbTkZ6ZrsrbW7CbVLvTfM8ua1aNT5jKBIXXcNnOTxV5riBZ1gaaNZWGVQsAxHsKAPM9T+Hur3HiXVJzNDdadql5DcyE3nkyw7FQYA8ly2NmVIdMZ/Gum8d6DqGqal4f1TTIbGebSb152hupTGsqNE6Ebgj4ILA9O1dOssTSGNZEZxyVDDI7dKVpI1DFnUBBliT0HvQB5rZ+BdahmisWj0c2ia6dWOp+Y/2wgymTy9mzG7nZu3/d7V0fiHR9aTxZaeJtAFjcTJZvZXNpeStEskZYOrLIqttYMD/CQQe1dNJNDGpaSVECruJZgAB6/Ss3Wdf07S7OW6md5ljtZLrEIDF40KhsHOM/MO9AHFXngPWNVluNS1Z9MN5fa1ZXtxbIzNBHb2/AjDFQZGIzyVUHOOMVHr3w91a4v9TvNNnsYFk1qDU7a3DlFYLbiJwx8tgjFssDtboDXf6ZqtvqF5qNrCkqvp86wSlwACxjSQFcHphx1xzmrqyRsFZZFIf7pB6/SgDzIfDWe7g0aO/WJI4tXm1DUIk1CQlt8LIPLdEjIOSpOAo+91zRc/DOe2vtSm0c2ptXvrG8t7S8upZVnMCsHjlZgxAJbIPzYIBx2r0lLy0dJJEuoGSP77CQEL9fSnxyxSRCWORHjIyGVsgj60Aecx+AtSutWTU9Qh0mFZdch1GbT4naSCNI7d4/lJRd0jMQxJVRx7clz8OZfsWpJZwaVBcXHiWHVYZFUqUhSSNiuQuQ2FfgcfN15NdXF4t0eQQyg3a2k8gjivHtnWB2JwMORjBPAY8HIwTWybm3E6wG4iErZ2oXG449qAPN9L8Aarb+JVlu5YbjT49Wl1KKdb3ZKGZmYAx+Tkn5tpPmYK9u1dv4P02TSfDlrp80MEDwhspDKZEGXJ4YqpPX0FaX2iD7R9n86PzsZ8vcN2PXHWqY1nTzpC6r5rfZGYIG2HOS+wcdfvUAaFFRm4gE4tzNGJiMiPcNxHrjrTTd2okMZuYQ4BJXeMgDqcUATUVCLq1Nt9pFxCYMZ8zeNuPr0pt3e2trYS3886JaxRmR5c5UKBknigCxRVZL+ya1iuhdwiGXHluXADZ6YzU8kkccZkkkVEAyWY4AH1oAdRUBvLQRJMbqARucI5kGGPse9Oe5t0mSF54llf7qFwGb6DvQBLRUZuIA5QzRhlBJXcMgDqapXWtafbzWUbTKyXjuiSqymNSqFzuOeOFNAGjRUbXEC2xuTMnkhdxk3fLj1zWdomvWeqaXFqOx7OGY/uftLxgyAgEMNrHrnocH1AoA1aKY0sSyLG0iB26KWGT+H4Gl8yPDHzFwhwxz9360AOoqNbiBp2gWaNpVGWQMCwHuKcJIyFxIvz/d5+99KAHUU2OWOQExyI+Dg7TnHenUAFFFFABRRRQAUUUUAFFFFABRRRQAUUUUAFFFFADZP9W30NfLXjz7e8c880M4tbG2ViwUsCAcH5fL5OSo+/74wCa+ppP9W30NfMXiT7RfaTcQyW6ys9y0CmTg7IgjDGdh6kHo44HJ7eFm65qlJev6GVVJ7lTwNp5ukWHGWuJlVD28tRlj7DOP5d67jX79Bt0+zOyGJdpI7CsnwpappGjG5KKb24JVGznamATj09/f6VWcNc3C28JLMxyzetc7/lR6eBoqELk9hbtdTlydkac8cAAVftpEkZPLjby1Y+TH0J/2j9aq6g8caJYxNtQczMO4Haqs+opZ2TXRbBwdnqB6j65p8h18xtX98IlNuo6D94fX1FcNq1wdU1lIS2Ywcv8AQdf8Kt/bHTSjNM53yguM9R6f59qxNEkb7DJeH5WlOB7J0H581pTh1HzGrqFwsk8cQYBM7n+g7fyFPlvGKxjGPmOee1c5qF4WuykeD82W+g7VO1wpiiQOqYHO4+v1rTk0KRqXVyzW75IySMAUWCsGGSW+Uc1jz3UO8oZlYgnj/GtGyvA1szLjJPykfWjlsjupNG1Zyi1R2JzlSPrVu3mj8t2bhmPK+lZMRed1MkexWIwCfvUa8biyO6DBMnOT29qSjdm91H3mX7iVWVsY2+9ZfnxCZVjmRjyMA571hmx1bUJcSXpSMn7o5z+FasHhr7HamQTFpMAnPar5FY56lXn6CaleF545COUTdn3Ax/Sul8L6s40G2nLfNAyk/Tv/AFrhrydXhPmA+bGxU9sgir3hy9SOwlt1YEbc88E5B/wrCrFOJhsex2Nys0U9u3zJKm+Men+TWho9y0lo0Lt+8H3ee4/xrz/w3qhktbSYE5Q7T/unH8jW/BeG11bOPk8wHGexH+fyrhldF2TKnxBtL67KQWartvQ0Y3ADZcKNyMM+rLt/4FmvJNE1+7t9OiD2ix29yP3cjSZ3MRkLnqO/UCvePE0X9oaBdxKwUvEZIpP+ebf3hjoQea8O8Y6lFa6hNb/2dCBKWOw7iuWAJKk8cEkfhXdhajasePmEOTU5PV9UL3TSagwiu3lHl8ZA7KB68gd695/ZHnubmHxNNcLjL2wDD7rEebnH6V823dtNcadLuIbHzDc3I5+n+ea99/YokYx+LLfe/lxmzKxk8IT5+SPrivapLS551GT5WfRtFFFbmgUUUUAc7rej319ca55DrEL7S47WGQt0cGbOccgfOvPvXNatoN7cW17fS6ZZeHrWLTlge3WQPHcFZEfD+WOIwFZM4JxI3A6Hr9Z8SaRpcqQTXUcty9xDB9nikUyqZXVFJUkEDLAn2q8+pacgmL39qogG6bMyjyxkjLc8cgjn0NAHl0Wn3XifVNcbTbLSrMPptvFmxuBLDIyzF/LaTy9hJVcEbWwCM5ziti38L6l9jur2SwuJblry0mFpczWxDiJssQIo1RWIJGSTkKucV2smsaRDZx3kmqWMdrKcRzNOoRz7NnBp13qul2mz7VqVnBvAKeZOq7gehGTznBoA5PUvC02oL4pupNMtvtWo2sS2e8qWR1hwBn+HD9/bNUdT8JaxN4ivZHFxPbXt3BcLNFNbp5IQIMMXiaQFSpI2HBz/AA8mu9tdQsLq4lt7W9tp5oTiWOOVWZPqAeKpt4h0qPWLjSrm7itriER486RUEhcHATJyTx6dxQBl6TaT+HxNImlJNc6nrMhldGAYRO7EOxwchVA44pvirw9danrUPkrG2m38a2+rI7YzHG29MDvuyyH2b2rorjUdPt7qK0uL62huJf8AVxPKqu/0BOTTJdW0uK6+yyalZpcc/umnUPwMnjOaAODvPCOv3WnJczOft9rdQosccqH7RawKypzIrIGLOZMMCM4HGARpR+G73/hAtZ09YJVvr4TmOOeSElS4AxmNFRQSoYgZ5JOTXVw6pps1i99DqFpJaJkPOsymNcdctnAqa0ube8t1uLS4iuIX+7JE4ZT9COKAMfw7pt1Z6r4huLhVWO+vUlgIbOVFvEhJ9PmRq53S9D1+Ox0XRrnS4Ta6Uk0T3AvAPtAMMkaFQBlc7hnPIJ4z1rtrjULC3uorS4vraG4m/wBVE8qq7/QE5NSC5tjtxcRHc5jX5xywzlR7jB49jQB5l/wifiaTTfs8URtrW1ltpIbeRrYzyiPeGTesewqMqV3qTlecda6zwtoc0Ph7ULO8W5t2v5ZWZZJIiyBlC5HlIqKTjOBnkk5Oa0brxFpENnJdx30F1HFNHDL5EqP5bO4QbueBk8+wNWE1bSnsXv01Oya0Q7WnE6mNT6Fs4FAHKXOn+Jr/AMOp4TuNLtYIfLS3m1BbkMhiXHzJHjdvIHQ4CnucUmo+E5pbPVpIrK3N/cazBdwTErv8tHhOd3UcK/Hv711r6rpcdml4+pWa2z52TGdQjfRs4NLLqmmw2KX0uo2kdo+Nk7TKI2z6NnBoA4iDwpqq+J2knFy0H9qtfrdRTW6rtLFgGzEZc4whG7BX+IDipIfBMy+Go0abUf7QW6WUw/2pN5GBcb/9Xv2Y284xjNdlLqulw2YvJdSs47YttEzTqEJ9N2cZqwZ4Vg+0GaMQ4DeYWG3HrnpQBxEnh3Vfts9r/ZttM02rC/XV2lUPHGJA+3GN24KPLAHG3v1FC+DElsAt1pdnJOfED3zsyqS0RmZsk9/kIGPwrsLfVNNubea4t9QtJoYc+bIkysseOu4g4H41VvPEehWthFfzatZ/ZZZlgSZZVZC7HAGRx9fQc0AclrHhTVjcXsthGEthrCXsNtC0S+Yn2dY2KiRGQMH3NgjnGcg4NbGmeH7hfAuoaRIJVmvUuCI7l43ETSZwP3aKoGfmwBwSeTXQNqWnLdQ2rX9qs867oojMu6QeqjOSPpRBqWnT3sllDf2st1HnzIUmUumPVQcigDjF0jVlksr6bwvbXippxsmsJJ48QvnJcHlSr9D/ABcDg8itK80K7HgKy0eSKS8ubYQ58iZUIZCDlTICrbccBhg4ropdQ0+K9SxlvrZLqQZSBpVEjD2XOTTBqmmfbRY/2jafamJAh85d5I6/LnPY0AefTeGfE8i2l3dQmciGeA21v9kR0VpCys2+JoyzDAcpjoOtN1rwn4iktorG3iaZYIrNbabzbfI8ogt5sjRiRmBB2lNoxjpzXpjTRK7RtKgdV3lSwyF9fpVHWNasNL0p9RmlEkSxeaoiZSzpkcrk8j5hz70Actf+E7yW012SK1tmurvV47wK7AC6gTyz5TNg4B2MMHj1HJq0uhvqOoaZdXXhqx0+GC+knlh3I5b9yUV2CjG7OOhOAAc+nSQatpc9tLdQ6lZywQnEsqTqVT/eIOBVW98S6DZ2ltdz6tZi3uphBDKsoZGc9sjjtye1AFPwzo01hoepadPBEsct5dPBECCgjd2ZRjoBz07Vhr4c1CwSycaDZ6sn9jxWLWzyIgglUHe3zDBV8gMRz8g4Pbtbu8WB7VRGZRcSiMMroAvyk5+YjPTouTz0xkiOPVtKklkhj1KzeSKPzJEWdSyp/eIzwPegDB8LeG5tN1eG6v1iupbfSLWzS6PLb0Mm/GeQDuXnvVDUbaO/8dvpWnyRyWN3sutXEb5MUkBAVW7AyfICDyViPrXS2HiTQb3R01eDVrT7C5AEzyhFBPY56H2PNXHv7BDDuvbZTPjysyqPMz028859qAOM0zw7qsd7plvJpttAbC+e5l1VZVL3KndxtA3bn3Ddu4GOM8UaVpPiFLrw3ZXGmQxWujSy+ZdC5VvNUwyRoVXqM7hnOMZ79a7GHU9Nmknjh1C0ke3z56rMpMWOu4Z4/GqN14q8OW4tWk1qxKXU5gidZlZS4UsQSDgcDv6j1FADvBmlJovhfT9OFtFbyxW6CdYwMGTaNxJHUk55rXqqupac1+dPW/tTeAZMAmXzMYz93OelWqACiiigAooooAKKKKACiiigAooooAKKKKACiiigBsv+qf8A3TXyRf3F0Ut5vtIktQxKMgA2u6/MBzyAqL2GDu55r63m/wBU/wDumvjpY1e9WSyhWON5kXyz8xYFsEjPIAyK8vMY3lB+v6GFd7Lud5e3QNpZ7STmFRn6jJNPgYWlm0oOJZOAcdKhnxPqUESDAC8gduKreIbnylZkPcLGPU4rjjE9uGkEivdSiWeLTo5Dvf5p3/ur3rI1y7XULuOzgwkIbaD9M/0qS+kNhC0Cf8fNwuZWb+FfSsSCVRLLIgP7lNqZ9T1P6V0RgrCcmifxRqqRWM0KuN3l4GO3YfzqvLMY7OK13fdRQfxxXMX919s1GSNmyC6oAT/CD/8AWrQlvg94YwSNxGcVv7LlSIU+Z6Fjc8l03lrnPVifxrWGjtIv2iafLEdM4xxWJ9qjsbJr6QHKjCr/AHvSuZ1DXdc1BgyzGOLnakZx+o5qoUZTNpVYwXvHeyeHZGHnZU7+cFs4qC3kks7r7PJwM9f8/jWBZR30dkL2K7uZmBGY2JTORyQcnOD6+tTWEt3NqaNNlM87CPmHp/OidFpWubUqvNZpHreg2n2i2hWRfQgtWX4uvY7O/WK4I74BPXFbHhKeQW6SZJA+6PQVQ8c6L/aU/mtExbHOOD19eorkitdT1akZOGh5b4g8R6pM7LYO1pGvG5AckH1PYfyqF77xFYKt/PdPcRhykjQzl2yAOi5II5FdhZaZpNq4hvrWVSvB3QrJx9a6TTtN8LsMqp3E/KDGx5+ldftacY2seVLDVnO99Dh7S7bUrVbpo3QvkEMMfoak0+QIJEyA33lH0/8A113D+GrcMZYUKqfuqAwB98Vyni/R5tJg+3wq2yMhnA7CuFyTdjodOSjqaHg2/aSxkhZuVcqCfTtXYG8WWJZmdt/lbX4zyK8u0W42yu1tIGVmDbB1X6131urT2P262G5WG2RRzj3rnrwsyYSTO+8N3kV1bKknzhThgwxkEc/1ryb4pWccd5HJCC1uN6SsF+46nBJ9jke3Ndn4JvXN8yy55xx0zWH8QlhTVJLVuGlvpEUHurqCfwAAowatUOPMoqVPU8d1u4e0tJXUfIygZH1AI/WvoH9jiG3XSNduIwBPKYPNI6EBp9v6e3evKvF2m28Ns0EMpnEeGMYxkjAPX8j68GvWv2SEGPEs3d1tB17Dzq9uhUUjxKNuW3Y95ooorqNQooooA8+vfC+syQ22npp+mSRw64mom/efErp5/mE7dn39pK9cYHXnAn1PwffSaK6WLQW97/bUmpMU2jz1MjlQzMjDcFZSMqcFR9a7ncMA5GD0pFkRgxV1IU4OD0PpQBwkXhrXobYeTLIrT3M01yPPgMrFlVVIb7OEUHadwC5JOcnkGXw54QubdYP7Vhs7gpoMemnPz/MGcsOVHykFew6dK7jIzjvTXdIwC7qoJwMnHNAHLaH4Zk0y68NyQw2sKadpklpc+VxuZhH045G5GPPrml1fwy97c+J5zBau+p2CW1uzjJBVHHJxwNzA11DyImN7quSByccnpUV/dw2VpLczE7Yo2kKjG5goJIHqcCgDjdV8M6tN/bdtHb2V0mseURdzSkPa7Y1TgbTu2lS64I5Y9OtS3Xg4XVhrMF1aWVw99q0N2pkUNujQxZ3ZHXCOMe/vXWWV5DdadBfqSkM0SzDfgEKwyM/nUxkjVVYyKFYgKSeDnpQBxHiXwnqd5f6hc6bPHbJJcWdzFGjKvmtEGDBtyMoOChBKtyi+lXvC9pqmjXK281rNOdSuZbi5mkuEbycIoBwkSLliOR685PNb9tqNtcX13ZqSstrKsTbsAMxRX+Xnnhh+tW967xHuXeRnbnnHrQBwPiDwjrF3r+qzx3Uk1jqbQsyLNFGY9gC4O+F24xuUqRgk9DzUl/4R1O61fVb9JLSAajDPbBFLf6OGTas47GRtoDYA424PB3dbqmqWunG3E29mnuI7dQmCQznCk88CruR6igDjp9BvNS0n7Dd+H9Gs1UWkZ8qTeJI45ldkxsGEwDgHuegp2raBq/8AaeqXWltBBFdyWjYXaHxGGDldysqvjZgkHgduCOk0vUrbUNOhvot0cUpIUSYByGIx19RVw0AcHofhHUIZtLfUEt5FtdWub1ldw5CyRsFPCKN25snAHc1FqWlzaDe2WqBbFxBeXphtZi6QhJ2DBw6owRxjHIwQzDNd+kiOgdXVlPQg5FAkjJVRImXGVGfvD2oA8v0fwzrdxY6bqtiVsjFdX7fZbfbEuyaXKunmxNjhccqpKt26HqJ/Dc7fDeTw2gUzSW5j2yyBlBZslcqijaMkDCgYxxXUeYm8JvXcc4XPJx1pd6eZ5e5d+M7c849aAON1/wAK3Nxq97dWFvYi3ktLNFt3O1JmgnZyjgA4UqQucH6VHc+HdXuJ9R1T7JZ28891ZTR2SzZVvIfczM+3G9hx06KvPp113f2do0K3FxHGZpBFGCfvOQSB+hqxuXGdwx65oA891DwjrV3rN/NJIxtNRuILh0juIk8ooEBBLQMxKlcqVYdf4etavhvRdZ07xC0g2waV+/YwPOk2HdwwMZ8tXUE5JDMRzj3rrsjnkcdaq218szXXmQS2yQS+WJJtoWUbQdykE/LzjnHIPFAHJaj4b1WWXVbSO2sZYtRv47pb95SJYANn8O05Zdny4I6jpjmzB4Xljs7zMFp9pm11dRWQddgmRs5xndsBH44roLjVLe1mmW6WS3ij8oCdwPLdpG2hVwc5zjPA6irnmR71Teu5hkDPJFAHO+M9E1DVJbV9NuI4N4a1vSxIJtZMb9uP4xtGPqaxpfBl82j6vphFq1v9nNnpaFiQkBfeytxx/CmOeI19a7t3RCoZ1UscKCcZPtQ0iKwVnUEnABPU0Actr2g6i1zqE+irZ25uLS1hUFF6xyuzcFSoOxgFJBwcccVk2nhXXIYrmdlinmOtQ6hHHNOu6RFjVGDMqBQxwTwv4967bV9Rt9L064vrksUgheZkTG9lUZOATzVlnVYzIzBVAySTgAUAY3iDTbvUp9CmjWNPsV+tzOpfovlSKQOOTlx6Vj6X4TmsrTwqkcNpFJpk0j3bJxuDwyK2DjnLspOfTNdi0iKm9nULjO4njHrQ0kaoHZ1CnGCTxz0oA87Xwn4ijsNCWKRIJdHEsJEE8f75XAAkUyRMFYYxgjOGPPro6H4Rmtb2wnmWNPs+mXFurb1d4ZZZQ+UIRBgDI4VcdMYrs3kRBl3VRkDk469Kq61qUGk6e17crI0YkjjIjAJy7hB1I7sKAOB0fwRqsOnJY6oDepbadLZoPtccaShgBgbIA6g43cs2Dj73WryaB4m22U9w0N21hqSXMMU8qeY0fkvGwaRI1UnLAjK5wOT6d0siMpZXVlGeQcjihXRlVlZWVuhB4NAHIaZomtWnir7XbJHa6dJdS3FzC9wsysWU/MgMYdHJwT823GRzXY015I41LSOqqOpJwBQXRWVSygt90E9fpQA6im708zy9678Z255x64p1ABRRRQAUUUUAFFFFABRRRQAUUUUAFFFFADZf9W30NfLFjZ2Y8RqLaKWOK2VmfgFS+OAfYfzI9K+ppv8AUv8A7p/lXyjp8MNvfRN9jZFMCup35O4jJYt6nOSOM5rzMwbTj8/0JaTkmze0pm+33VxJ/wAslWMfrk/pWfe3HmagZGH7uBsIPVqTQ7ndFdOfmPmc/Tsf1qluWe7Ma7skkkYxyWrBRPSuZl5JJPezuWyQBn3J5/wrL1jMOnNFGG3uDwBnPFbKRs15cdgJm/EDpWN4iUpcOozjY20Z6dP8a6adromT0OMmuhZTNdNhpMnavua1PDkbTlpZCWfGf0rkdbkcX8gJJCtj2rtfB65slGPm9q6665YpkYbWTRfm0176NbdgqwqdxJ7+361raTo2m20ISVPNPHyovU/yrW0UKoyVBCe1dRbSNIiqg2r34rhlVkj1qWFU9WcwdNQxfLbCCMc7ADn8eKz5bEQuBHGwYDqetd1drBAvmSEHA7muchuYr6WYxAEKSM0ozbOz2MYI6LwTEzweWzYHGM1v6jafMjdenNc/4ZuYYYwZX2nHpXW2cgvrTKc7enape52R+Ey7jS45OOd3p0zTLezFuSPLR0/3QGU/UVleNdSutIuobyOUiJ+HHoa0PD2tQXsJYkElecnqKykUopo21hhmi+VSGJ5yeTWD4p0sXOh38ZXKNC2zjpxXU2fkuVIJ/wAKdr9sP7KmZeQVIx9ayl3OaoktD5RtbiSHUd6E5icbh2YZ5/OvdPCcEc+mxzI7widPlZTwGA/wrwS/zY+KZrZyVQuyjn7oLECvffhorz+CbiI5ZrYLOuO204P5j+ddWKScUzxad03cj0O3ms/EhjlwUJ4YDqDXFfHfUZm8QvZw3sUDBEkUszqQ/C8FQQOF+tenyxKoF2rYEbckdhnNeL/E1TqszXvlzrJ5nzpuyPmz7Vy4W0at2c+Z17UkilDBqI8Ox5uYWvDHuV15V+emPXHcAc17B+xaksa+LEl3bs2ZO4knJ8+vnzTdSu9LvImuBItoJXJZj0yB2PuM/nX09+y1fWd8fEdxavE6t9lHmL/HxL/LOPrmvVpRcankzxKMXz3voe30UUV2HWFBIAJPAHWiigDzbTbKbXrnV7DSNStJNHs1nbTp4G3KLi4Q/LuH/PPdJ06CRe61LJ4Z1LUIrsWnh+18PAaXLZ+UsyFbmQlSh/d8bF2nDMN3zngV1ttrkMmpNp66dfxzIqO+6IBUVywDE56ZVvyrRtbu1uwzWtzDOFOGMcgbB9DigDkbabXk8R3XiG78Oy2yNZW9nHAbmN3ZzOdx+UkAAPn6DtVvx3p99qEtokGli/tvLlSQItuZEdtu0kzggJgNnaC3Tg10bXdqt0LRrqEXDDIiMg3keuOtJFeWc0kscV1BI8X+sVZASn1HagDjNL8KTTxxNrem29zKnh+3s8zbJMTLv3gfmvzd6zbvw5rQ06aG88Pxa7cXulQ2ySzTx5s5Ei2spLHOCx3bkySc+xrv5dW0yO3ubhr+2MdqhecrIG8sAZ5x0oTVtLa1guv7QtRDOAYnaVQH+me9AHP63o9xN4L0qyfT7i7uLMQM0MEsIYMiYPEuY3wex+o5ArHg0PWoWt7zVPDNjrKtZm2WxUwxranzXbcVb5PmVkDlM8rwCK7+e8tLeWOKe6gikkOI1eQKWPsD1qDTdW07UpbmKxu4ppLWUwzKp5Rh1H69aAOS17wnJeWHiaaLSbX+0bpI/wCz3BXchSFAuxjjbhwcHjpmoG8M6k3iaRri2u5Vlv1vE1CGW2XylBBCMWQy8Y24UkEHqMmu4bULBZjC19bCUAkoZV3ADrxntSrfWTWhvFvLdrYdZhKNg/4F0oA8+h8N6rHc6Xav4cgknstVW6n1gzR7p03kluu8tgjKngY4zgVfi07xALvTNNbR8Wtjq8l2179pTZJEzSsNqZ3Z/eAEEDpxmu3hlimiWWGRJI2GVZGBBHsRUZvLMXYszdQC5IyIfMG8j/d60Aed3XhfWI1sZptOl1GJLSS3a0je2JiYys2/98ChDAqCQcjA4Pbd8XWDw+BrDTfs/wBuaO4sYjFcSg+biaMbXYLg5xycYPpW3quuadp+k6jqTTrcR6fC81xHA6s4CgkjGevHfFWxe2Zliha4hWaVQyRM4Dkew60AcL/wjN7fyXMz6FFptjc3lkzaaZIyNsUhMkjBDs+ZSBgE5CDPpT9Z8N3z3uq2sOhW10b+VHs9S81F+wKqKoGD842FSyhAQSecc12739ikzwPeW6yopd4zINyr1yR1xUekapp+rabFqOn3Uc9rKgdZFPYjPPpx2NAHnkOlXeoX2vW9r4eheabWmaPVmlQG227Dnn5wRg4Cgg55Iyavad4Y1CLxKrXVpdNt1CS8GoxTW4VlLMwVsp5x4IQrnGBw2MCu1/tTS1WRv7QswsZHmHzlwpPTPPFWUmhk+5KjfKG4YHg9D9KAOEfwo9v4Q0iNNDt7q8s71Lq5t/3e+flgw3MdpOGHU4wMelJoirqXjGey0+a2l0W3lXUpkhcP5V0QV8g7fl4YGQ4Od31rtrm8WL7KUiadbiUIGjZMKCCdxyRkcdsnnpTobuzknlghubdpY+ZEWQFl+o7UAc34s0XVbvVkbSjElrqMQtNVYkBliVtwdfUlTInr86n+GsfU/Dl+txqdwukXFyH1Y3FqtvJbnCG2jj3FJvkIyrDBww7da7uK/sZoWmivLeSJTtZ1lUqD6E5p9rdW13GZLW4hnQHaWjcMAfTIoA4Kfw3rFxpdwb7S7Ge4+y6cVgiCLG0kErNIiA8L8pwM4HPXFWH0rUj4rtr+y8PvbLLJA873BtZIokVQGUY/eI4AwNpK557mutj1K2+zNcXTLZosjp+/lQZ2tt3ZDEYPX155APFS3d9aWunSahPcRraxxmVpc5XaBnPHWgDjviPo+r6tNNFa6Wl3DJYtFBJGLcPHMS332lBYJ93Hl85znHBpt74TmvB4luLrTbee8u7KJLKWTYziRYccE/dIfHPHQGukbxHpAns0+1x+VeQSTxTl1EQVCgIJJ4Pzjj61oTXtnBHHJNd28SSY8tnkAD59CetAHn3ifw3qtwfEMA8PW+rzapiS1vpJ0U2wESqIzu+YYZSRtyCW5I5NdP4x0+5u1024i06PVIrOcyTWLuq+cChUEbvlJUkEBiB75ArS17VrXRrJLy7WQxPcQ2/yAcNJIqKTkjgFhn2qeO+s5LZrqO7t3gXO6VZAVGPU9KAPOLvSbyzu9DE+gQ3Ky6jd3UekiVSsCGHhAW+QsDlsZCgk4PANSS+F9XjW3vTo5e3824ZdKt5LdjaiQoRjzlMZ+62cEY3kAkZz3N5rujWgsmuNQtlW9lMVs+8FXbaWOCOOinmpLPV9Mu3ult76BzaOUnw4/dkAE59uRzQBzGn+EY/OhXULBbyGLR1tYzdskzI5diVzgDgEDIA4qS50PUrv4Xafod3B518sFmlzG8gOSjxmTLZweFbvzXUpfWT2wukvLdoD0lEgK/n0pseo6fI0Kx39q5mGYgsykyD/AGeefwoA5HXPC9x9qvzpWnWy2LNZzGzQrHHdmJpDIhA4BI2ckYOADx0rnQtXBGsWmipZiLU4ryPSEljDFVjeNzkHy1dt+cZx8oycmu8nngt03zzRxL6uwUfrVWLU7f7PLcXRWyjjmaLdPKgDYOMghiMH0OD6gUAcVqei6texTX91oFy1y+pNcwwQXFtIY1NvHGC4l/dt90g4OR2JHJpzeFdekmzqWn/amvLaCLdYPbRpYlFAIXzULIAcsDHnnPHANd3fa9ptnd2dvNcIFu/M2TB18tdgBO5ieOtS3GtaVb3dnazX0Cy3oY243cSAYzg9O4+tAHKQaXq1h4snvbDRJJIvMmmkluHtiJiYztEbgCVWLbR8/wAoGR0xXcQs7RI0kfluVBZM52nuM96dRQAUUUUAFFFFABRRRQAUUUUAFFFFABRRRQA2b/Uv/umvjrwu82y/vLawL2yNtmaPHBwOnJJCgdvWvsWX/VP/ALpr5U8MtHC15DaTS3EEt1gK8IQ7fLQYKjIH/wBeuDGW5op+f6GFafJZoq6ZdGG8uYxtMXlc88E54P61c8Los17M7jOJVJPtzxVaaFPP1CZVCrtAG0cferc8E2fmxzupO12TB/M/1FYNWR6cZXVzEhi/4nMkbcbpH/Dk1heIosXgD9w/5Gui8Qr9n8Rwt93L4Ye+eQazfGFvJuEwGFYZJHHB/wAj86uk9UOWx4z4iXZqcjf3sZzXceC5FFrH1CsuQOtcf4tibck5x83Dex6H+ldb4CXdbR7unABrvxDvTQsJ8bPTNIt0VFkb5jjnNbsciRQ7lxxWJbT7bfEZDYBNOjut0ZDttB7E4ryZn0lCyRW8U3k32f8AdHbkkfWud0S+XTYJPtSEbvmBz1rdvwlwBH/DkDPrVfUNPS6tfI8sMB3xVU3ZaiqXvoc5H4y86/aO1keIKf4kIB/Ejmuu8K+I7r7HdSRmZ5Y0JWMHG5uwz2rmY/DsfmCPy1Uk5JOQa3/DkcunzG3SJQWbk92rSbi9jKnKaepp3xvte0aP+0LcQOoOVDbjntz3rI0Xfp1z5LErg46V3tvZSy233TgjjiuO8QtHBOfMUq6Z/EVlNJo7FKx12lX7bV5JHHeupkuPO0Zl29ccV5tod1GyqwIIOK7rSzvgKsxIA+WuaYVGnY+aviXYPa+NLvgfMVb2xxXvXwZi3aTdI4+VoGBHYgivNvi3aWg8RXEhEnmmFRHt4BOed34V6n8L0+xeHhMwIEqqMe2K2q1L00ePOCU2N1Bc+HpoZS6ebGYxsXL7ucYHc9K8inuo49Wu7O+s8sYw4JPls4yONo4BH517P4v0dNQ8K31qyNuVGdNo5yPTHXjNfNF8l5b69Yzale3l4sOQscspkKKQfuhjnGR09qeFgqkWjx81l8KsSarY28+qyQyWym0b5lGWDd8c7jzXt37JDPHbeIbEFfs1uLXyQAMgMZicnqefWvGplivrmO8W5ZUUH5FH3ieOefX2r2z9laFYj4k2k8/ZcgjGMedXp0XaSR5ifvJI9ySWRPuuQKnjvpV+8ob9KqmiuyxrzNGnFeQvwSVPvVgEEZBBHtWGadHLJGfkYilyFqp3INb0W8v59c8mRIhfaXHawuT0cGbOcc4+df1qt4d0q/HiNNVn0q00aGLTxafZ7eUOJW3AgnAACpghe/zngVuQaghfy5cBsZ4Pb6VbjljkBKSKwHBwelS00aKSZyFnoupWup3kMmj2N7Hc6i12upSTASRBhwdpUnenCrg4wByOlUbDw1q5j0y2fTbLT/7Ms54XuIZgxvC8ZQDAAIVjiRt3O4Dr1rvjJGBkuoGcZzSsyrjcwGTgZPU0hnF/8IjJHHpkNra2lvHFodxYT7AAPMcRbeAORlXP/wCuqWtaH4j1DS7K2SxS0RNOktpIoZLcsZCFA3O8bfujg524PTIPb0Hcucbhn0zS0AcFpug61YKgutGsNbe40+1t5WubgDyGjUK6nKnKE5fIyck8d63fC+nXmmaprKTWcQt7q8a6huEcfMGVflK9QQQfaugooA4h/Bsdxp9zFd6bYzSza+L8l1Vt0XnA5Jx18vIx+FV/EPhPVp7m9n0xxbx/2pDfRQxNGvmBYBG330dAwb5hlTkqOR1Hf0UAcl4Qt9S0WaDTJrS5lW+kubueaaeNvs5BQAYjiRPnyTgdDu5bmqV34e1s+KLq400GxtrudnuJGlilRgYtnmICnmJJ90YDbePwruqKAPKrTwPr40C8sLgytcJotxp8DNcW4idnAAACQK+04zl2yD2PJq/f+ENbm1+6Y3F01nd3NvOJIZ7dPK2BAQd8DSZXZldrc5x8vJPo1FAHHaBomoWFx9hutF0+6QXlxcf2m8oMhEhYhtu3O/DbDyBgde1WvCel6hY+BV0O6s4oLi3tTaqySBlmITaH46Z9+a6eigDidH8GxWt74Xmk02xA0zSpLafCqcSMIwMcc9JOfc+tZV3pNzZf2Totg8aX10kun3scT8xWTO7rJx02KCq9Bl8V6XRQBh6/pEtwNEisESOKxvklYA42RrG68fTcOK5qPwzq0nhltBbRdLtZorOSBdRE2TMxI7BNwEmDvyeM/wAVeg0UAee6v4Y1TWYbxm0ey01JYbW3NqsyuJxHOrszYAGFUMqjqQT06V1emaWLLxFqV5DBDDb3UFuoEYA3OhkDEgexQZ9vateigDj9O8MzjUdOmvra3ljtbzULj5sNt86QmMgHvgn6Va0fQbmDwTf6FMIo3ma8WEA5REkkkMf0AVl47V01FAHJadoVxcX+gXWpaVbRLp1lNC0bMsm2RvKAZfqFfnrz71zsvgzXoI7MwFjHHbXFqbeCS3Hlo0zuoHnRONpUqCBgjaOG6D0+igDjvEnhu9uPh7Y6DaRR309q9mTHeT5WVYpEZld9ozkKRnbz6dqpXvhzWL28udVXS7O1H2q1lGmGYFLkQ78s5A2hjvXHX/Vrk+nfUUAcDP4d1Z7iLVk0q0jdNZF9/Z6TLjZ5DRE7sbd7EhiOnHUmrOo6Dqc0er28emWkkc9/FfxiSUCO4C+VuhcYJGSjc4I6e9drRQBwo8MXl/qUl9eaZZ2tvPqNtO1lvDjbErAyNxt3kleBnhF5on8HP5PiIwWNmk97q0F5aOAAVVBCSc/wncsh/E+td1RQBi+INIGp6vok8lvDNBZXLzSCQA4PlMqkA9SGI/nXJ6hp91odzBqNxFpc7jUr6WKC9nMURWZgVcSbGCuAMYI5DMAa9GooA818CeH5ruHR9QuNNtY7aDUdQuREEIRBIxCFAwBK9cHA4wcDNaVp4c1HTrjSbiGwt50sr6+byFkC7IZnYoVyMcDHHvx0ruKKACiiigAooooAKKKKACiiigAooooAKKKKACiiigBs3+pfv8pr4+sLOHUNVmeOOWBfsUtztR22eYkYGF56ZX+f1r7Bm/1T56bTXyJozzSa6trbyQLKdMmEFzKH2XUO3hQBwHCcc4xtweRXl5k2nD5/oS1eSK/hm/8A7S0Se4ZSNzEcjAIJByPx/lXaeA51jhnh3chucDp8vA/Sud0ewitvA9ld+SYDcgybcYIGcDpn0/WrvhaT/iZSqOBJHvYjttP/ANepk1KOh2r4S38Q7Uo4vBGDtYSAjvyM1l3ypLpkcrruRQN3rjGM1ua9J9r0+WEEGRfuKe+RyK5/RrkJarE/JQMXVh/CWPaiA09DzPxpps1vI/R4ZSTGegPGcD9DVj4eyc+WSMKcenr611Hi7SHQDyMtaPyDnIhOe4649x0x+fK6GzabrXkzZ2u3DdmrscuanYKL5J6nfPcGGFl9enPSqqXLTA+Zggd/Wpiqyxj36Zqex05ZG2huOc9+fauJ7anuU5O2hTnvgCEV8E8ZIrVTVNPsbUNdTqo7DqTWNqOkyrPIkcqow/jYZArlB4Y8VLrfm3l0mp2jYICEKVGR24HTPfNaUoRl1InUmtlc7G48W2Ly/wCiW7SODwSOtSw69ezzNNb6cZJE+ZgiMSg9TipNOGkabeKt1YXMW2VG3C2c59wQDXWt4q0KCcPpenX1/N5Ox0igMYPJIyXx71bgl0COIrN2UDHT4iPp5jh1Sy+yoyBg7/Lx6/oawtT8S6D4jk83Tb9ZtjcgDBB7j6V0+raW3jXSltby3Swtdmx4g29yOeCw4A5qpJ4X03TLAWtjZRxKo2gquDioqwjFX6m6VS3vqxjeDTcbwpDNErHacckZ4r13SV2wSgNghRz7kV5n4cX7MyoCVwCOD716AdQttP0O91KZgkUEBdm6YwCa4Z3lLQ0crRPJvFqza58Q5rP/AJc7dlDkHkt6cH14/GvV7KbybG1gUBQp6ewryjwH5t/fS3zqIxLM0jktlixPT8M4rvLvUk/tm3sVPCoCxHqauqtonmOXM7nocO2eHCnBZf1r598baeun+I7qzRmidh5iIRksCTx+ByPf2r3HQbksqhm5Vu/1rgPj3oMt35F/BIkMiHKsRyQQAy/mqn8DU4WfJOxxY6nz079jw3ys6gslvI0DYO5cEjd3BGR6V7p+yRfPezeKlZUXyvsikqScn9/k+3QcV49cW8Nrbu23Z5WcjBzx3/GvcP2TtNtbXQdX1G3U/wCnyRsWzwQrSgcdu9ezQabPEg076HtlJS0hrsKEopaQ00I4uz0W7jubyBtDQX8rXLJrm+PPz7tnfzMgMq4xgY4PSqB8P6k+nXUNh4eTSZBpc9pNsnj/ANNkZQFwVPIBBO58Nz05NehUUrFczMSDw1pd14gsVudEsn06302SIRyIjIJWkUn5T1JG47sevPNZN34X1ry9Oa+0qTVYl0qGz+zq1u7WsqltzZlOPmBUblJb5B1rsqu2d5j5Jjx2apcexpGfc57StDudL1vVNYfTX1C5S1torOR5IzLLtj2uAxICknqTjNdgOnpQOlFQaBRRRQAUUUUAFFFFABRRRQAUUUUAFFFFABRRRQAUUUUAFFFFABRRRQAUUUUAFFFFABRRRQAUUUUAFFFFABRRRQAUUUUAFFFFABRRRQAUUUUAFFFFABRRRQA2b/VP/umvk/SbWCLV9JTzPJXzmkgbgpgkGaMY9VG4A9w/B3V9XXLbYXx12nFfKul6RFcSwQskjXIn+Z+yuBj5eecHuB3rz8dDmcfmOMHKa8jf1a0SHwDp0ccbRtHBHxkk4xzyea4ywuJbYrcxk4jHz+65yR9OP1r1jV7MSWkVntyDCoAPtxXndnp6pdPaFc7S8bcZyCP64rnpvSx2SQ5LmO7thNBJ5mf4h3H/AOusGa4kttdikPCyqI2z25OP5islb660LUpYwo+zP1QjIHOCR6H/AArW1VYdTsBfWrbtwCyKOx9f0rbksZtm1EFns/ss3CkERuT0Pp7f/Xrzvxlp1xZSGa188vEc8kMRx068iu30C4W+s/KLYuY0BI/Ej+lZXim3+12phm8xZEUhJFJBAx93I7VpS0lqKT0K3hTWxqFkGx+8i+Vx3BrpdOvRHcxv2OQRmvCNGv5/DfiIP5jSW0jbJd3G5fXHPPfrXq9rfRuFljcMhGQRyDV4igou62OzCYptWZ217GtwnmRruYjFUd3kKSrbR3Gf1qtpWoySny85A755rUvLL7SnmRNhsfNzXJFcp60Zc2qIX1QeSqNMCwzwRnNJDqUJkVmUqMAHacZqsuizPKA0mD/eB6VpWvh+NXzNdd/ugVTmzphUnbRGvpN/H5YWCPYp6Yq/PbtcRb2UqSewpmn6dYwRjLluPT/CtKW7t7WzZ3YBEBYE8YrGTbHJ31ZxPkmC+I2kndx2/Gqfxn1cWfg630aDPmahIGYA/wDLNTnn6nFXbG6l1XVx5XIL8fSuS+ORkXUdLaEb5WDww8ZwVwc/rmlRjeojgxEv3bsP8J3wtLYKyqvlR5Kj+HHP9K09EupJNVt5ZGBeSQuQeuCDj+decWl09nB9h+0qZPvTucbSAPuAkdO59a6XwPqRvtRMrs5aFCDuGD14/mK6KtLdnnU530PatImwoYHuP6VofEa0GqeB5polzLCu8HGexB/QmuY8MXPn20isQHU8Y9K77QnS4t3tHZgkihTjtmvM2kbzXNFnyn4luPJjUpbyzCRCC2Nu1OeTx156V7X+yLf+b4b1LSWtp4pLAQ72dRscyPM3ynqcd6u+KbjwT4e/0dtCl12/U7mE4V3UjkHaxC8H6YroPgnrl5r1lqF5dWFpYqfL8uKDbkDdIPn28buOnavew8k7WR4dSkoJnohpKU0neu05xKDQaKAEpKU0lMQUUUUAXLG52kRyH5ex9K0awq0tPn3r5bfeXp7iokuprCXQt0UUVBqFFFFABRRRQAUUUUAFFFFABRRRQAUUUUAFFFFABRRRQAUUUUAFFFFABRRRQAUUUUAFFFFABRRRQAUUUUAFFFFABRRRQAUUUUAFFFFABRRRQAU122j3pxOBmoGO45oAZL9xieeDXgsFi0us2+rQOBbYyVzgltuPwr3qT/Vt9DXzlZahPbhYwC0Z+8M9+n9K5MX0OjDLVnZPeJcahtz8yLkEnqMDNcv5X2K9W+fBMzbmA9yDj64NJZ3Ti9lukKMY1KfL0BPXjtwDWV411VVtjCkii480MEHGF9iffNcUYnVIyvHujwTTNPbEOrOWAPGM9RXLeG5LvTria3eMFMkFG5yMj/HIrsbq5hvrJJN+TkYA9cVi3Fvi3jugAONrEDuPX8K2jtY52zM1f7XZ3CalpgZjEm7Z2ZSfmU/nmtW2vrHXrFZIWwWUbhnDRtjp/nrUFr5kWox28pzFP+7HoGKkqfx5FY2uaLc2Vy+qaGzRyRkCeAHOOemB1HpW0bWsZNnL+N/DeoQSO8A89FPzYIBA/r+FSeDNQmawFpJw0fADGtY+IUuo2W8heCQ5BcH5cD1rBtGhh1AzId6uc5UcGum7cOVkw0ndHUw30ltMJFyMHOB1rrNH8SwyR4eTy2xjpzXGoyzKDwQenNMmtzkbF+mDzXHJJnqUqrgz0YanFuLrKSPao7jxJDAV3Mp/4FyPzrzoTXsef3zkAjqelTRW8t0R507HnisnA7li30PSIvEUUjLtkGWG4AnpUOoX01/EY2bMR6/7VcrZ26JhRyfWuistuVDcD0IrGRq60pKxveFLX7FCbggbmBC57D1rmvjfo4vfDNtdRrultJwxOP4X+U/rtrsbYlVjAxtXBAp3iOJbrRJVlHDI2ffA4rKM7TTHKmpQaPnE2dzNYrJIPNDHJY9SO39a6fwhK1jbzyszecwEaKTnuDW3Y6XHb6vNo5R/KYlombnBADY59Vb/AMdNQ6joO19tup+Riw4I3H1+tdzrX0PO+r2V0dp4b1Bo5rWV0IJX5vcAmvT/AA9IwuFUgHkFX7MvvXzBqTawNREFteXcfyAg5O1ctyR3yP5V0NpJqF9pkNrqk8yssYe2u0ctnjo3cg+xzkD8Yng1Jc1zBYiz5Wj3b4jeCJNUS41DSdPs57uaPa7uGDOOeCVIPfqPWofgFYzaTa6ro9xp32KW28osEilWMl2lbCtJ94jPOOBmuA8BeKbnTZ4rW8e4twTtjmNyzQN6fP1BPoQB717p4U1VdSW5jJmE0G0SRy9VznBz0IOOvtW2Gk4zUGc+Korkc0zao70tIa9M8wSkpaSgQhpKdSGmhCUUUUAFOicxyB16g02igZtxsHQMvQinVU0yTdEUP8J4q3WTVmdEXdBRRRSGFFFFABRRRQAUUUUAFFFFABRRRQAUUUUAFFFFABRRRQAUUUUAFFFFABRRRQAUUUUAFFFFABRRRQAUUUUAFFFFABRRRQAUUUUAFFFIxwCaAGStztqOiigQ2X/Vt9DXzlqUItpI54WZoiByRtOa+jpP9W30NfNmpRahpcMVnqMn2oqCd25QcEnA+v41yYrVxOnD9S+tz9qs9st0Ixzyp9q4/wAXaYHvA0b88Y3HlueOPrVnCx3isgMigcIy8/n+ZqPS/M1fWmm+YLv2oD0DHgfkM/rXLax1FVLWSOGSJc4B+96N0GPyFWtChMtreQMpcLufB7EbQfzzWhrypCgYKT85ZueMYb9elP0oCHVBL0ilXa/btgH9B+dUu5jKBzupxvb+Q65DcDP+fcGq3iS1vNR02LWNFmaO8jQ71U9u4I7jjkfjW34w0+R9E86AsHiZg3XII9vqBXF+HPFEMZB1Bns5if3vynY54w6kZwf0raCbV0YS0Zz0viK8jike90exuJ0J+YoQWx6msYeIZb6+DfYILVW4IRyc/nXo2upod1bPcteKA/8AFCysrZ6dDx+n0rzfVfsqXSx2oyN3DYxx6V1QaeliEtbnRRs0ahlzz0FXbe8yoU9aisI/PtFYemKY8RRxInftXLJq9j0raGpDsbBzgnjmrtpbtvAVWx1yKyLK4EbbZMkda6rTGjfaVbKn8qxqaHRRiRtA8YDNx6YFbWmwlXQSZLE9M9BUU1rcSFGXaE/vNzmrth8kgXnk8nua5mzthA3oVKlVB3cAD61NrT+XpkmekcTk/wDfJzUlnH5cXnNgsfu+3vVPXif7C1CVeQltI2f+AmsktTo2RyF3N51pY6lGAGW0trvd6oDtc/8AfLn8q6KSyxIzdee1c/pUbN4dtoPlGzRUjB9tq/8A167HRkM+k2s7H70CMSf90VtI54Hk3iHV9GtPF9zFeXCIYCm6LaQSCBkA/d79yPxqHUbuaG5j1LTb64t9NUKFUkMAc8NuGATntgcYH1838ZXhvPFutXikMJbmQJn+6Dhf0Apml6xd6ZGGt/L2McSxsMpIp/hZehFe/Sw/7tHyuIxC9rI9aPim6tVV4IFvo1x54IBkAPqqnLDjvnGe9fRXwc1RNW0Z7mOGNIzFEY2VSCVO75SD0wQfzr4ZuryNJG/s2WeCMNuiUMRs5yFz39K+tP2Q76W+8DXDTuTIjKCPT5pP8KVSgouMl/WhMK/NCUf63PbD0opaSqMhppD0pxpKBCUlKetFADaKU0lMQUUUUAWtNbFzj1FadZFmcXKfWtes57m1PYKKKKk0CiiigAooooAKKKKACiiigAooooAKKKKACiiigAooooAKKKKACiiigAooooAKKKKACiiigAooooAKKKKACiiigAooooAKKKKACmTHgCn1FKfmoBjKKKKCRG+6fpXzF451ie08Y3UP2e2aDYis6yBiDtBG5OfU44r6db7p+lfFvxC1toviJq0LKroJEVSTgswjXPUYxwfy61jUhzSXzOmlK1KXqv1Oi/tC9vXFpAi28e3JZVwxI/TBz65rY0OK3sJAuAJEXC85IJPr681w9prtvbwmREYFRllb7wzwOnf0qxp2rtNI5jJYqnzgdj1H49K5JU2bxqROo1xnm1W7hVQIjGGiI6ZVmQ/zT8Kg066jkiTz5AoR/s8pHRTj5CfQEED6j3qO21GGW5SKSMK0gwMtgDP/AOrFZup3KaZcnULYBklzHLGwyrsMgr3+YZ9O9Sl0Bs6m61WKCxZboRgg4lJOAwxjP6fnXDaro/hy8d7mO7SHezfNvGCe/BODU83iTSdTE1u0kaqOCVJHTsQ2D9MVjRWdjHDLJaXcbRgl2GdxyenQegraEXHcwnZ7HL6va2sUYt7SYzJkZYqBux0rEubdo7qJSCcjIyO9bdy0P9rBYpVaN1/d4Axkdf8AJxS6zYt9lW6QEuh+7jGR/kV081mhxjzR0NPw2+EETj/Ct25s1kt8rhTnheg/OuX0a5UxKy5yO2a7W0kWW2AwM7e4/wA+lcVW6kenRtJHOyowAMifNnvWz4duDnaFULnirNxDH5S71DAdiM4zTLCO3W44DKoPIUfrWcpXR0Qg0zplmeSJdx3AnHFWbCMJMzSfNjnH9KqQXMccahM4Xu3U1Pa3QEnygtntiuZnajp4GaSIMRxjpjoKyPHl0LXwleRpw00LRj3LcAfrV61dVhwWAH8653xaft0sFtnKrIjsM8H5ulKC1FN6FzTrZYjPFniCyjiP/fPP8hUuoasui/DBtScgNBYjZnjLFQAPzxVTTpnGmarcSHLyysqn/gKqP1zXBftD64tnoemeErWXDMFnucH+FeFB+p5/CuzD0nVqqJxYisqNJyPG5rguCPL+Zm3M7NuJP6Um/bGVwrg9jUUfJp5HGK+pUVY+KlJydxsa/Iy9cHIr6m/Ye1Ca6svE9nI2Y7QWYQf7xnJ/pXy3aECQoRwRxX01+wr18Zc5/wCPH/24rKtH3S6TaZ9N0hp1IfwrjOgbSU6koAaaKWk70CENJS0U0ISiiigCexXddJ7c1rVQ0uPlpD9BV+s5bm9NaBRRRUlhRRRQAUUUUAFFFFABRRRQAUUUUAFFFFABRRRQAUUUUAFFFFABRRRQAUUUUAFFFFABRRRQAUUUUAFFFFABRRRQAUUUUAFFFFABUMn+sNTVDIPnPvQJjaKKKBCP9xvpXwh48vpG8Z6xPHaRPtuWVpGO1QenJzX3ewypHqK+UvF37OHj7WvEN9qEeseHfJnm8yNJbmcYGO4EX8jTgk5pstytSaW91+p5El2ru1xuMns2PLD4/hAAzj1+ldv4GtA2nux5BkEkpBznOMY/Diuhh/Zp8dRwpGNU8NnAwS1xMcfQeTgfrXZ+Afgx4x0WW9/tS/0KaKeJNghmlJV1PfMY4/w6VNeKcfdJoSfN7xwV7avDp0dwgIm8vcGA5DcH+ZpszxTzFZIYrmOUh2ilHynA4ZT2YdM+leuXnwq1uWNFju9Nwu3hpHxwMf3Ky4fg34liY/8AEx0hk3DGZJOB6fcriVOfY63OPc8d1DQ9HW++1R3DwkZZxuXA6dPpjr9aTUrNbeRo7RSI/LfDE5+XHJGepxmu/wBU+AHjK4lPkapoSx7s/NPKGPA6kRfpXRwfBzxGNGhtprvR2uIkZN3nSEEYwOfL9MZ4rbklZGXNFnyvq3maeiyLkSW04OQflK5wf1x+td1pXkarpAuLcBopF3AN69wfpjFdn4g/Zp8Z3izrZ6r4eCyEECWeYevpEe+PyqfwX+z38RtCcw3Gr+GprNySyrczllPqMw8/Tit6tNTp3W6Fha3s5tS2Z5HJC2l6iy4AilP7vn7ren0rrdGkJRSx+9jPtXpOqfATxNexuhvtEGcbSZZMqR3/ANX7VNo/wO8W2sCrcalorOONyTSnj8YxXHOE5LY9GlWpQl8Whx7WpltxsOWxn2rNkjlglCtG2Tx0r2Ox+FOv26bWvtMYYwQJJP0+Si6+E+tScJeacB7yv/8AEVzexq/ynesVh/50eTxscDqDW9o0O7OAxI549a6ofB3xGsgb7dpOAf8AntJ/8RW1YfDjxBbJtN1pZGOQJH/+IpPD1P5S44zD/wA6OSMUmw7mwAOK5+5bZeMzHhckZ6ADp+pr11/AWqtCUNxYk4/vt/8AE1g3Pwp12WfIvNM8snnMj56j/Y9qpYep2JnjMPbSaOAvrm30XREuL19scI82U+y84/E185eKNauvEHiC71S5yXuZdwUnOxQMKo9gAK+qfiP8FfG3iS0uLGx1HQYbZhGEE1xKCcNuYnERxyEAHP8AF04rz2P9lf4gK4zrPhfA/wCnmf8A+M16+X040k5S3PAzTFOs1CGx4hAmMCnMuDntXuq/sveP1P8AyGPDOP8Ar5n/APjNDfsv+Pz/AMxfwz/4Ez//ABmvS9rDueP7OXY8EHEw+tfT/wCwwMTeNfrY/wDtxXKH9lr4g+aG/tjwxgf9PM//AMZr2f8AZx+F+vfDdtfbXLzTbg6kLYRfY5Hbb5fm53bkXH+sGMZ6Gs6tSLg0mXTjJS2PXqSlorkNxtIacaSgBtIacaSgQlIaWigBtPiRpHCL1NEcbyNtRcmtS1t1hX1Y9TQ3YqMbj4Y1jjCL0FPoorI3CiiigAooooAKKKKACiiigAooooAKKKKACiiigAooooAKKKKACiiigAooooAKKKKACiiigAooooAKKKKACiiigAooooAKKKKACiiigAqOYdDUlI43KRQBBRRRQSFFFFABRRRQAlJTqQ0wGmkpTSUxBRRSOyqMswUEgDJxyegoAKKWkoAQ0hp1IaBDaSlOaDTENooooASko3LvKbhuABIzyAf8mloEJSUtFACGiiimIDSUtJQAlIaWjBPQE0xDaQ1OltMw+7ge/FTx2I/5aNn2FK6HytlHGenJqxDZyPy/yD9avxxRxj5VAp9S5Fqn3GRRpEu1FxT6KKk0CiiigAooooAKKKKACiiigAooooAKKKKACiiigAooooAKKKKACiiigAooooAKKKKACiiigAooooAKKKKACiiigAooooAKKKKACiiigAooooAKKKKAI5V/iH41HVio3j7r+VAiOiiigQVw+uaLDoOgWEMMryqNR0yL5hjhJ41BruKr6jY2mo232a+t0ni3q+1uzKQVP1BANAzP8Q3l5Hd6dp1lPDbSX0joZ5E3bAqFsKMgFjjjPGATg4xWXHrWqWeq/Z72WG5tLa7W0ubhUCY8yNWjdhk4IY7SBx+8U4FbTaDpLwNBJZJJGWV8SEthl6MMngjPUU7+xNJ/sqbSv7OtjYz7jLAUG2Qk5Jb1JPc0wOXGva9fXEMNtFNCt1E95EYoY3kEO8LGMO6jkfM3BI3gcda24YLzWvCk1prFuLW4uYpYZFXHAyVVwAzAZGGxk4zjPFX7/SdNvhALuyhlMGfJJXBjyMHaRyOOOKms7W3srWO1tII4IIxtSONQqqPYUCZ55c32pazbWWrtL5Nx4egW4vYYjkNchikye+I0lAH/AE0U1Z1RpNSsL/W7QwhrjVbK2s5HG5TFFcoN2ARkbzIevIxXa2un2Nr9q+zWkMRu5TNcbUA81yACzepIAH4U230vT7fToNOgs4Y7O32eTCqAImwgrgdsEAj6UxHLajrusaJc6nY3E8F+8VrBcQTNCIyplmMRDAMAVXAI5XjIJ70X+q+JtP0TWLiSGQ/Z9PkuLe4uIYkKyjopVHbK+nAxg5JzXV3Gn2NxJNJPaQStND5EpdA2+PJOw56jk8e9VYNB0eCGeGLTrcJcRiKUFc70GcIc/wAPJ46c0AYl/f6/HqMOkxzvLMbb7VJNb20eTl8BVV5AAoxyfmPI5HWtSG3uNb8M/Ztat/s9xMrLIEwCjBjtkXBbaeFccnBxzxV3UNK0/UWia8s4pnhz5TkfMmeDgjkZ71Ys7OG0tY7W0t0ggiULHHGu1VHoAKAOFN/qk0E2pagkHnaJILOPeP3b3LFUa5IB4UI4IGQRuf2NWPFOra5oGl6oBqEF7Omk3N7A5twrRPFtwCAcFDv44yNpyTnjrzpds0NzCbOEx3RZp0ZQVlJAB3A9cgYqKw8PabY+b9lsLaIzII5DtyWQZwpJ/hGTx05NAWM251KZPE2kaekieVdWs8sgwMkp5eCP++zQG/4rZkx100H/AMin/GtDT/DGkWFylzaWFtBMieWjqnzKn90Hsvt0qe80HTby4W4uoPMmVNgcMVO3OcZHbNFwszndduruz1HUrqyjh32tpazy/ugXliEk3mJnr90EqOx+pqhqfiS+lu1/shlltLi6WyglRFbLiN5HddzKG6Kg5xkN1xiu5tdLsbbPkwAEosZJJJKgkgEnrgs35moV0DRV0lNJXS7QWCY2W4jGxSDuBA7HPOfWi4cpxrx65fzaYt/Zz/6Hq0ciStGis8fkvksqMwBDHGeByOK39B0JdJ8zyGkcPHFHhlxjYCP1zWrBoekwLGsWnwL5c/2lTtyRLjbvz1LY4z6VoUrhylAW8p/hx9aUWknqoq9RRcfIioLP1f8ASni0j7sxqxRRdhyoiW3hX+AH61IFC9AB9KWikVYKKKKACiiigAooooAKKKKACiiigAooooAKKKKACiiigAooooAKKKKACiiigAooooAKKKKACiiigAooooAKKKKACiiigAooooAKKKKACiiigAooooAKKKKACiiigAooooAKKKKAEZQ3WmGP0NSUUAReW3tR5be1S0UCsReW3tR5Z9RUtFA7EXlH+8KPJ/2qlooFYjEK+ppRCnvT6KAsNEaD+GlCr/dH5UtFAwx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VJRQAUUUUAFFFFABRRRQAUUUUAFFFFABRRRQAUUUUAFFFFABRRRQAUUUUAFFFFABRRRQAUUUUAFFFFABRRRQAUUUUAFFFB4FABRXh3xW+Les6R4nn0XQY7eJLQhZZpU3s7YzgDoAM1x/wDwufxz/wA/Vn/4DCvTp5TXqQUlbU4Z5jRhJx10PqGivl7/AIXP45/5+rP/AMBhR/wufxz/AM/Vn/4DCr/sbEd0R/adHzPqGivl7/hc/jn/AJ+rP/wGFH/C5/HP/P1Z/wDgMKP7GxHdB/adHzPqGivl7/hc/jn/AJ+rP/wGFH/C5/HP/P1Z/wDgMKP7GxHdB/adHzPqGivl7/hc/jn/AJ+rP/wGFH/C5/HP/P1Z/wDgMKP7GxHdB/adHzPqGivl7/hc/jn/AJ+rP/wGFaXhv42+JYdXg/toWtzYswWYJFsZVP8AECO49O9KWT4hK+g1mVFu2p9H0U2Ng6Bh0NOryj0AooooAKKKKACiiigAooooAKKKKACiiigAooooAKKKKACiiigAooooAKKKKACiiigAooooAKKKKACiiigAooooAKKKKACiiigAooooAKKKKACiiigAooooAKKKKACiiigAooooAKKKKACiiigAooooAKKKKACiiigAooooAKR/uH6UtJJ9w/ShAfIXxX/5KLrX/Xx/QVy9dR8V/wDkoutf9fH9BXL191h/4UfRHydb+JL1YUV0nwwsdP1Lx5pVjqiJJayytuR2wrkIxVSfdgB+NdTZWniHxXrsGheIdFj07Tjd7PPi0xIWtgAxESOFH3sYGc9B+M1MQoSafRXf9dSoUXNX76HmVFetaN4I8O6pc6ZdzaXqelQzXVxay2VxPl5BHCziVGKg9QAeMZqbwR4d8J3+o6Dq0Okyi2vvtls9lcziZfMjTKuCVGcjPGOuCOnOUsdBJ6PT/g/5Giwsm1r/AFp/meQFW2htp2k4BxxSV65oGh6frOk+G9PvYL+2sJ9UvVazebLRBYS45wOcj0qp4e8KeFfEA0e+s7O9tYbuW6tXtZLneWkji3owYAcnjIp/XYK/Mtv+D/kL6rJ2s/60/wAzy6ivU/DHw+0678PaXe6tDeWt06Xk0sB3q86xbdiKApI6kkhScDgVyfj/AEvR9OubJ9I+0R/aIS81vKkuImBwNryRoXU/TggitIYqE58kSJUJRjzM5iiiiugxPt+w/wCPSP6VPUGn/wDHpH9Knr4B7n162CiiikMKKKKACiiigAooooAKKKKACiiigAooooAKKKKACiiigAooooAKKKKACiiigAooooAKKKKACiiigAooooAKKKKACiiigAooooAKKKKACiiigAooooAKKKKACiiigAooooAKKKKACiiigAooooAKKKKACiiigAooooAKST7h+lLSNypFAHyF8V/+Si61/wBfH9BXL16h8YPA+u/8JheanY2cl5bXbhwY+WQ4AII/CuK/4RLxN/0Bbz/v3X22GrU3Sj7y2R8vWpTVSWnUxAcHI4NaOoa9rmoJCl9rGoXSwENEJrh3CEdCMng+9Wv+ES8S/wDQFvP+/dH/AAiXiX/oC3n/AH7rV1KT1bRmoTXRla41/Xbi8jvJ9a1GS5iUpHM1y5dFIwQGzkA1BBqepQJAkOoXcS28hkgCTMBG56svPB9xWh/wiXiX/oC3n/fuj/hEvEv/AEBbz/v3S56XdfgHLU7MrS+INdkuFuJNa1FpldpFc3L7lZhtLA54JHBPpxVaDUNQgjhjhvrqJIJfOiVJWAjf+8oB4bgcjmtL/hEvEv8A0Bbz/v3R/wAIl4l/6At5/wB+6Oel3QctTsyvdeIdeuriG4udb1KaaFy8TvdOzRse6kng8DpVXUtQv9TujdajeXF5OQAZJ5C7Y9MmtL/hEvEv/QFvP+/dH/CJeJf+gLef9+6FOktmvwBxqPdMxKK2/wDhEvEv/QFvP+/daPh34f8AiPVNVgtZdNntYWYebLKNoVe+PU05V6cVdyQKlNuyR9Z6f/x6R/Sp6is1KWyKeoFS18K9z6tbBRRRSGFFFFABRRRQAUUUUAFFFFABRRRQAUUUUAFFFFABRRRQAUUUUAFFFFABRRRQAUUUUAFFFFABRRRQAUUUUAFFFFABRRRQAUUUUAFFFFABRRRQAUUUUAFFFFABRRRQAUUUUAFFFFABRRRQAUUUUAFFFFABRRRQAUUUUAFFFFAEM1tDN/rEB/Cov7Otf+eS/lVuinzMVkVP7OtP+eS/lR/Z1p/zyX8qt0U+Z9w5UVP7OtP+eS/lR/Z1p/zyX8qt0Ucz7hyoqf2daf8APJfyo/s60/55L+VW6KOZ9w5UVP7OtP8Ankv5Uf2daf8APJfyq3RRzPuHKip/Z1p/zyX8qfFZ28RykYB+lWKKXMwsgooopDCiiigAooooAKKKKACiiigAooooAKKKKACiiigAooooAKKKKACiiigAooooAKKKKACiiigAooooAKKKKAP/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g;base64,/9j/4AAQSkZJRgABAQEAYABgAAD/2wBDAAUDBAQEAwUEBAQFBQUGBwwIBwcHBw8LCwkMEQ8SEhEPERETFhwXExQaFRERGCEYGh0dHx8fExciJCIeJBweHx7/2wBDAQUFBQcGBw4ICA4eFBEUHh4eHh4eHh4eHh4eHh4eHh4eHh4eHh4eHh4eHh4eHh4eHh4eHh4eHh4eHh4eHh4eHh7/wAARCAHdAm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j/4V34F/6FHRf/ANP8KP+Fd+Bf8AoUdF/wDANP8ACuooq/aS7mXsKf8AKvuOX/4V34F/6FHRf/ANP8KP+Fd+Bf8AoUdF/wDANP8ACuooo9pLuHsKf8q+45f/AIV34F/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P8AoUdF/wDANP8ACuooo9pLuHsKf8q+45f/AIV34E/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P8AoUdF/wDANP8ACuooo9pLuHsKf8q+45f/AIV34E/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f8AoUdF/wDANP8ACuooo9pLuHsKf8q+45f/AIV34F/6FHRf/ANP8KK3tW1Cy0nS7rVNRuEtrO0iaaeZ/uoijLMfoBRR7SXcPYU/5V9xaoooqDUKKKKACiiigAooooAKKKKACiiigAooooAKKKKACiiigAooooAKKKKACiiigAooooAKKKKACiiigAooooAKKKKACiiigAooooAKKKKACiiigAooooAKKKKACiiigAooooAKKKKACiiigAooooAKKKKACiiigAooooAKKKKACiiigAooooAKKKKACiiigAooooAKKKKAOF/aC/5Id41/7Al1/wCizRR+0F/yQ7xr/wBgS6/9FmigDuqKKKACiiigAooooAKKKKACiiigAooooAKKKKACiiigAooooAKKKKACiiigAooooAKKKKACiiigAooooAKK4L4++LtV8D/DO+8RaKtu17BLCiCdC6YaQKcgEdj611XhS+m1PwvpWpXOwT3VnFNJsGBuZATgemTQBp0UUUAFFFFABRRRQAUUUUAFFFFABRXzx4q1r9obwXp2s6tf3Xhq90e0kkmW6uQgYRZ+VQqbM9gARnJ6mu8/Z68R+N/F/hFvEni9LCGG7b/QIre3aNjGM5dsseCensM96APS6KKKACivIv2q/E2veFfAWnX/AIe1KbT7mXVYoXkjAyUKSEryD3A/KvWoCWgjY8kqCfyoAfRRRQAUUUUAFFFFABRRRQAUUUUAFFFFABRRRQAUUUUAFFFFABRRRQAUUUUAFFFFABRRRQAUUUUAUte0qw13RL3RdUgFxY30D29xESRvRhhhkcjg0VdooAKKKKACiiigAooooAKKKKACiiigAooooAKKKKACiiigAooooAKKKKACiiigAooooAKKKKACiiigAooooA8i/a+/5IXqv/Xxbf8Ao1a6zwF4k8Ox+B9Bjk17SkddOt1ZWvIwQRGuQRmtbxx4W0fxl4dm0DXoZJrGZkd0SQoSVYMORz1Fedf8M3fCr/oE33/gfJ/jQBz3xEuNS8b/ALQ9v8PLnxTf6Bodpp4ulSxn8mW8kKhsBu5we4OAjYHOaT4SXOu6b+0D4r8J3Xi/V9d07TdK/wBG+2XRfbzFjIHy7wGILYBPOetel+P/AIV+DPG93a3ut2Ev221QRxXNtO0UuwdFJHUDnGemTTvBHwt8GeDNbuNY8P6fLbXdxb/Z5S1w8gZMgnhieSVBJ+tAHiXw98aa0f2XvGus6l4l1GXUoLyWC2upbx2mjZliCKrE5HLcYPc1a8e+J/F1r8GvhXqGj63erq19dQLJK9y/+ksV4Epzl1JxkGvRI/gB8NVvr64bTLt47zeWtWum8mNmBBZF7EZOCc47YrpL74beFL3Q9A0W4tJ2s/D8qTaeonYFGT7uT1b8aAPIvjBfeKvh74U0PQL7xnqlzP4j1WR9V1iGI+dCmEzFAoJKjn5QMdMcZq/8HNM8f6Z4/lu9Pt/EyeCZbY+dD4nvUe68wAkNGiklSTjggcZyeBXsHjnwf4e8baIdH8R6et5a7w6fMVeNx/ErDkGs74dfDrw14CF5/wAI/Heq15t843F08ududvBOBjJ7UAfNOm6x4u+I9vq+sWd/44uvFH2tksoNLnW203TlBGxZGYgEn0Bz3PNdz8a9W+I2l+Gvhpa3OtSaV4lvL8QXr2c5EUkmUC7wuFccglfu5JHSvQdX+Bvw71LxFLrj6Zc21zNMJpUtbt4o3fOdxVTwc88Y5rqPGHgnQPFdzpFxrVvNNJpFyLqzKTMu2QEEE4+990daAPH/AA5p+teB/wBpbSPDa+L9e1qw1bSpLi6XUrkyZkAfkDoOUBHGQCRk19B1z974P0O88cWPjOeCU6xY27W0EglIURtuyCvQ/ePNb0i742Tcy7gRlTgj3FAHzr8X9atfiZ8VrH4ax6rb2nhvSJftOuXLXKxiV1/5ZAk4JH3cc8kn+GvVvGninTvD/wAM9b1DwvdafdS6RprNbw28qSLFtXCEqp+6OPyrmJ/2c/hdPM802m6hJLIxZ3bUJSWJOSSc10fgT4TeCfBZ1H+w9NlVdRg+z3STztKskfPy4b6mgDwaXS9btf2fp/ilB8TvEh127QPMi3/7gh5QhiC9VcZ6gjBHArb+IPiXxhb/AA0+EFzomu3seq6jJCssj3L4uXKJjzucuuTyDnvXoC/s8/DBRcJ/Zd6YZuRCb6TZGfVRng+5zXU33w38K3um+HNPuLSc2/hx0fTQJ2BjKYxuP8X3R1oA8U/aY8P6n4b+CGn2useIrnXNQm8QpcT3s67fmaKThVyQqDHAHAFQfFaw1P4WJ4V8YeH/AB/r+sajeXiR3Fre33nRXqFdxKoBgL2xzjcuCCOffviD4K8P+O9Hi0nxHby3FpFOtwqxytGd4BA5HsxrmfD/AMD/AIdaJ4it9cs9Jne4tX320c908kUDdiqse3bOcUAcH4lbU/iJ+0PfeCdQ8V6poGj6TYpPBbafceRLcyMqMTu7kb88g4C8AZJq78A77XY/jJ468Oal4q1PX7TS44orZ7u4LgAHHTO0NjgkAZIJNd94++E/gvxtq8OsazYTrqMSBPtNrcNC7KOgYr1+vWrXgP4a+EfA+p3uoeG9PktJr2NY5szu6kL0wGJ5z370AdhRRRQAUUUUAFFFFABRRRQAUUUUAFFFFABRRRQAUUUUAFFFFABRRRQAUUUUAFFFFABRRRQAUUUUAFFFFABRRRQAUUUUAFFFFABRRRQAUUUUAFFFFABRRRQAUUUUAFFFFABRRRQAUUUUAFFFFABRRRQAUUUUAFFFFABRRRQAUUVzMnjzwpHetatqhwr+W1wLaU2ytnGDOF8sHPH3uvHWgDpqKAQRkciigAoqncanY2+q2mlzT7by7SSSCPYx3qmN5zjAxuHU96TTdVsNSlu47GczG0lMMzBGCBx1UMRhiOhwTg8HmgC7RRQeBmgAoqlo+radrGkw6rpt3Hc2UylkmXgEDrnPIxg5B5GKqaZ4o0LUo9Nksb9Z01MyizZY3xL5ed+MjjGD1xntmgDYorJ8QeJNH0FoY9RuJRNPkxQwW8k8rgYywSNWbAyMnGBketXdMvrbUrCK+s3d4JRlC8bI3XHKsAQfYgGgCzRRRQAUUUUAFFFFABRRRQAUUUUAFFFFABRRRQAUUUUAFFFFABRRRQAUUUUAFFFFABRRRQAUUUUAFFFFABRRRQAUUUUAFFFFABRRRQAUUUUAFFFFABRRRQAUUUUAFFFFABRRRQAUUUUAFFFFABRRRQAUUUUAFFFFABRRRQAUUUUAFFFFAFXV7ea70m8tbeXyZpoHjjk/uMVIB/A1wGl6xDY/DuHwvceGtVbVIbAWDaathK0crhNnEu3y9jHncWxg888V6TRQB5n4c8HGfXmsfEkNxeRWmgWFuGMjiFpl80OykYBcYXnqM9s1lajD4glsPDB1dZJdPGlbJRd2FzdYuQw5lSFg27aOGYEZ3dCa9hooA8fuvD3ibUZPCNnbazfQsbTUEm1JrKRJIYnKFExISyNjCgsd2AT1qTVhrf8Awj2j6R/Y66fa6VdNbarBHYzzW8o8s+XKixkPJEx5IBJDEbgcGvXKKAPJrZNQ8PeHh4uFxPd2+mX7ubZbOa3C2TqqSxxpKS5AYCRc+hA4ru/BNjdWvh8T6h5n9oX7teXSu2Sjyc+WPZV2qP8Adq1rHh/SdYu7W61K2ad7U7olMzqmcg/MgIV8EAjcDgitSgDynwz4V12Hw5pmiWsIt9C1ezhfVEY+VLaOEHnKq9f33AP907z1NU/D0U2gaX4Dnu9N1GG3srjUFmWGxllaFW8wJlEUsAcjHFexUUAcB4jvNH1O/sdctb3xNpN5FFJDFeW+jzMChKlo5I5Im4JCkZUexrpPA97quoeHYrnWIytyZJFVjbtAZYw5CSGNiShZQDtPIzW3RQAUUUUAFFFFABRRRQAUUUUAFFFFABRRRQAUUUUAFFFFABRRRQAUUUUAFFFFABRRRQAUUUUAFFFFABRRRQAUUUUAFFFFABRRRQAUUUUAFFNlyImI67TivmbR/GmtlDYatrmrWl3IGTDXrnBJIBVgeR6H6VyYrFfV0ny3IlNR3Ppuivk/xV4k8ZeTBZw+KNXjW1IWV4byWMyyDO4785K54A9AD3NZesa94yOhzGHxd4hSTyXYOmpzAq6qWHRvbpVQxUJpPuT7VH2JRXwt4b8b+OLIrd6v4u8STW6ksd2qT7R9SW/Su38Aa3418RXs0y+KtcjtSSzeZey4iUHg9e/61rUqqGpcJOeyPrKivJdFvNYvY0s7PVdRNvGdr3Elw7yyN6Ak8E11MtzfWqC0t7qeW4YBZZnmZlhHoM9W965fr0ex1/Vn31Oxorm7Fms7XNzf3J4yWklZmb6ZPFC315dqVszJFGDzIxLFvYA0fXo9hfV33OkoriNZ1CbSoXkbUphj78kkjEKfRVz8x9vzrEhudfumM5vtQtLVsMoklbz5s9MKDhB39apYxPoV9Vfc9SorxXxR4ju9GiYtrWoSXGSoiW5fBPcDnn6jge9cDe+IPGmrW8+oxa7qumwA+Wpivpiu9hlR9/H5dhWkcQmr2K+pvufVFFfN3h/XPFlrpqTXeu6tergM7i7kbA6ccnI6dP0rafU9YmhjvLLxDqpVjyovJGXPpyT+VJ4lLoH1OXc93orzDwb4lv1ZbW+vJbhX5V2kYn6EnkfzFRfEODWYkOoWWtarFEcY8m7kUKD6qDg4/CksXF9CJYaUT1SivnjxX4x8RW+maZHb6vc/2jJFLuT7S6BwGID5HUgDp9T2NcYt7481fSru7h8b+ILfyoyYvLvZSZWwTkFWA2/T1HpWirK17Gfsmt2fXVFeK6X4g1FdMtydW1J1MCbWluXLkYGCTnkkd65L4gfFDWdHnNrbyXjq0BYTfbnQ7voP55FVGpczt2PpeivibUfiR4svEUW+va9BKqKjyQ6rL5TEAAsFzkZxnqete3/ss69rGtWetpq2qX+oeQLco13O8rAsZQ2CxOPur+VXcfK7XPaqKKKZIUUUUAFFFFABRRRQAUUUUAFFFFABRRRQAUUUUAFFFFABRRRQAUUUUAFFFFABRRRQAUUUUAFFFFABRRRQAUUUUAFFFFABRRRQAUUUUAFFFFABRRRQAUUUUAFFFFABRRRQAUUUUAFFFFADZf8AVP8A7pr5E8S+Ro9ob64dBOUCwXOSFjU8ZwTjPYfn6V9dy/6pvoa+QvFU819pskFwquZJFWeNuhx6DsBgfgK4sW9YmFe2hm+H7ya4snW4czQv80Uuc7sY5H8qXVI7+3lM6W9ubN28sMxIfLKQSccYosYbPSjbQpDN5Lwgxs0m4ArlQMADHI9TWymk398siXF5CNOdGVkEe5hJnKEhhjbx256ciuVtR1MYppmlpHhI31qwlnH2Nxtedl+dv9zsT79veuw8OaJC8I0vTofs2mwndPLnLSNgAkn+Jjj8PoKWxsZ7v7PYWoEdvGgUlRhVAHOPQV10Qg0+1S2towqAcDv/ALx964vaTtaTufQUKChHzLdj5NlAqWkQyF2p/sDv9TUrXUNjCpZczZyiDqT6n+foKwLjVxbkJFh5yPXCoO7H0HvUOmK1w3264kZocg528y+gA6gHjA79T2FLnN+RbnQRLNPKj3D5knJAQcnPt6AetW9Y1u30Wz8oM0sv3QiDJJ6BV/GszVdWTRbFri4A+1SDBVSDt9I1/qfqfSsHwoJL++l17UJFZIOY8fd3njI9h0Ht9a0RPLz6y2OjtNOaNk1LWds2oykLBbKwKwdwFHduMkn09BWd4vvmsGe3sdz383yEq54Y/wAIP4jJ7Cr1veskdxqTNmQr5duG7k9W/E4/AVyF7qEUU+p3wGYbC2EYZud0rAkn8s/pW0Wr2Qo025XZxKxR6rr82i25kCWsUkl7cFPmlbYW6kZAGzA6dRXSSaSdJ8L6LaMoRwXklGfvNtA5+hFJ8EtPWS61a/vADLNEevOCwZse/c5962/GgjEflq3FvmM+v8GcfjureU1bQ05ff5TMudNezso73R5RGlziRI2GApwNyFfQnnHamWDLco+raVb7Zo+L/T1IG/1ZB/e/njPrTrG6Fz4cjUtgrJuTB5GCdw+uCPyrImnl0nVP7StMqOGkTPDA/e/xqZajSfU7OxtoLyzTVtNkkniYB5AByg/vAfoR2PFdHp90l5pT21wm6P7kin+E9Aa57w7cx22oRahZsVsNR+faOkcxADDHo3H4iugltRDOLuzjXYw+ZPVf4lP8xXO7pky10PMfihpH+k2WmHzvtUUbXEMgQbZEWQscE9GBIb8MjkYrmfDH2vQrK6W4aP7J5pKRJFgIxBO7IGFRs5x0ViQDtKge3eJdMbUtOWSE7ri2PnWsycnb3U+teH+Nbm80rUbXVIm22E4FrcW+wbVk4+Uj3BUg9sD0NdVCr9lnJVpuWxzfibxBeTrp9jZ3V3pkWnuivdRzoI5Y2wuSuc45wNwA6/hrx6RHqmm/6xZXcFxM6bsHs2K5mWa5vdV1jR9WtYXkiw6OseGmiYkj8P8A6/FbPhW8OmWLae7SOkCjyWYc4JPH4Dit8Qny3iLCSipOMkZ9/wCHINP1WDyVkZZ42YoCPLyBzwRkcA17D+yG05l8ViSCSKNTarGSuA2DPnB7815ZqmoSTavAJYfIUk4kkbAwQRjA7mvd/wBmxNuhakScuZznnP8Ay2mxV0JysuYnERim+XY9ZooorqOMKKKKACiuT1T4gaDpvhy51y8+1JBbX7afNH5YMqSq+08Z6Y+bOfu81qXXiXSbXVrjT7m4EItrNbye5kZVgijZiq7nJ4JIOPpQBsUVg3PivSUk0X7JMl/DrF01rbz2sivGGCO5JIPT5COO9XLTxBoV3c3Vta6zp081oC1zHHcozQgdSwB+XHfPSgDSorKtvEnh650+TULfXdNms4nEck6XSNGjEgAFgcAkkfnUMfi/wpIsLR+JdHcTyGKIi9jO9xj5RzyeRx7igDboqhda1o9rqkOl3Oq2MN/OAYraSdVlf0wpOTVXxB4p0DQL/T7HWNTt7OfUHZLcSuFBIBJJPYcYyeMkDqaANmis8a5o39sf2P8A2tY/2ljP2T7QvnYxn7mc9OfpVLxP4os9DuLay+x32o6hdBmhs7KHzJWRcbnOSAqjIGSR1oA3aK57R/GWh3+nz3c1wdLa1mEF1BqGIJIJCMhWBOORyCCQRV6PxDoMmkPrEetac+nIdr3QuUMSn0LZwDyKANOisWfxPpEc+jRw3Au01mdobSa2ZZIyyozklgemEPTPNPHiPS11HVrO4nFr/ZKxPdTTsqRKJFJU7ifbnOKANeisv/hI/D/9mR6p/bmm/YJGKJc/aU8pmAJIDZxkAH8jTbbxP4buri1t7bX9Lmmu13W8aXaM0oyRlQDzyD09DQBrUVQTW9Hk1d9Hj1WxfUkG5rRZ1MwGM8pnPTmmeGdZtfEGh2+r2STJb3G7YsqhWG1ipyAT3BoA0qKKKACiiigAooooAKKKKACiiigAooooAKKKKACiiigAooooAKKKKACiiigAooooAKKKKACiiigAooooAKKKKAGy/wCqf/dNfI8rNq1sVkdmcHdjv7Y5r64l/wBU30NfJPjCSaw157dLT7FBGQY1jUDcn94HuD19uleZmNdUnFPrf9DlxKdkyhNDdLb6amxZQkwyMfNzj1+oz712Hh/T5ru5Ox18rhSpBy3T2rntTjv54LdtNbzYWG4y9Tljkk+gAwPbBr03wlZyWVkk0ibVRMKT1Zu7e30rhlO61NsNT9pKxuW0S2FssKld+PnOew6ZrE1XVWlleO2fIA+Zj3qnrmrNNuhhY7c4Zh/F7CqkESsrZz5MeDKwGTI3ZBWDPoIKyLWnW7XLAyAmN2yxPHmkfX+Efr+VdXbS9LptvkwgiAdmbu/4c1h2CGYnz/kyACF6Ko6KP8azfHWufZNM8mDCsw2Ljsvf8/5UrXZUjL1i/fXNfFrDJugUnLdyO5+p6D0yPeuinvdtnBZWo2L5mwBehAGCfzJ/IVxWgbrHS3vZ2DXFxl8nqM9P6n8q1I7jZb27ZI2DIHoa6LWJOlu77baTR9UihdgfoOP1rir26lm8OTW6n7829s98Kcf0q7qF4f7PlVWyWQRk598n+lY8cit8mM56D6gVpE3oxudb8Nrn7IzBmHzI0hH/AI6P5H86Neui0pk3bmZ2fDc9S1Zfh2UrLMR0EBH6ip7tRLO/faMDmhyOh0/fOd0a5nt2MJBC258/gfe5O/8AQ/pXTRKl4GgXa0jqfKz3PVR+Nc9c2zW94twvRScjsQeoq7pd2bW6hYYxGVK57AHI/qKpTMq9Oxt+B7iOWG60WclY3JaIZ+62e3413elXL3EIhudon5WQjjDrwT+Pyn8a8hnuJbDX/NjO0eaSpA984/KvSrW/W4kDx7QLmIOp9GH/ANbP5VlVlbU51E6HTpSjNGTgE5Qf3WHVT/npXJ+JNFtW1OVWhXyrsCWEEf6uVTwfrliPxrclmJjt7wEL5hG4joH6An+VS65aHUtJeFQBLtLxHp847e1ZRqWZEodTym+08XF20cyL9ojRVclfm284z3//AFVz3ivQ2+xx3EBljigfddCPG54Qh3AenY11+oT+XqcequskdtNGkM6yLgpKW289+p/map3MOm6vas6TGSAkLIBlSTgcHvg16MdbO550pcsinqtvp174MmuoYIprTyDJbzoSzAjOA3GQenfvXov7M8RXw5d3DAhpwjMp7HzJif1JrxTxHqMOgifTdLtZ4YLuRd6+buAc9WXI4Ujgj8q9i/Zfjkg0zWLaWRHdHiZgGyVLNK2Pbr0rqp6SRmvejJo9kooorqMQooooA8+uPAN1cfEK91Ka5t38OXkb3Etmc+YbxofIL4xjb5ZPfOT0rDtPhl4kHhXyL7WLS61iPUre4SQOwjlt7dPLijZijbWxls7WAY5wa9Ht9etZtSbT1tb9Z1VGcNbMAqsWCsT0xlW/KtGG5t5lZoZ4pFQ4Yq4IB96APO7LwFqgOmTyPBazR6xLf3m28Mpw1s8IKMIkG/JUn5QOpyTUI8C65ceCm8LzWHhy0EFiLaG/hZ3kuGDofnXy12K+35xubJNekw3VrMpaG4hkUAklXBAFQXOrabb28VxNewLFLKsKOHBDOxwBke9AHnes+Atb1z+0bi5tND01rqOyg+x20zyQukE4kZ3YxrklcqBt4HBPpd1n4eC7k8aSW9ppKPrdrDFYsUwYnSMglsL8vzbTkZ6ZrsrbW7CbVLvTfM8ua1aNT5jKBIXXcNnOTxV5riBZ1gaaNZWGVQsAxHsKAPM9T+Hur3HiXVJzNDdadql5DcyE3nkyw7FQYA8ly2NmVIdMZ/Gum8d6DqGqal4f1TTIbGebSb152hupTGsqNE6Ebgj4ILA9O1dOssTSGNZEZxyVDDI7dKVpI1DFnUBBliT0HvQB5rZ+BdahmisWj0c2ia6dWOp+Y/2wgymTy9mzG7nZu3/d7V0fiHR9aTxZaeJtAFjcTJZvZXNpeStEskZYOrLIqttYMD/CQQe1dNJNDGpaSVECruJZgAB6/Ss3Wdf07S7OW6md5ljtZLrEIDF40KhsHOM/MO9AHFXngPWNVluNS1Z9MN5fa1ZXtxbIzNBHb2/AjDFQZGIzyVUHOOMVHr3w91a4v9TvNNnsYFk1qDU7a3DlFYLbiJwx8tgjFssDtboDXf6ZqtvqF5qNrCkqvp86wSlwACxjSQFcHphx1xzmrqyRsFZZFIf7pB6/SgDzIfDWe7g0aO/WJI4tXm1DUIk1CQlt8LIPLdEjIOSpOAo+91zRc/DOe2vtSm0c2ptXvrG8t7S8upZVnMCsHjlZgxAJbIPzYIBx2r0lLy0dJJEuoGSP77CQEL9fSnxyxSRCWORHjIyGVsgj60Aecx+AtSutWTU9Qh0mFZdch1GbT4naSCNI7d4/lJRd0jMQxJVRx7clz8OZfsWpJZwaVBcXHiWHVYZFUqUhSSNiuQuQ2FfgcfN15NdXF4t0eQQyg3a2k8gjivHtnWB2JwMORjBPAY8HIwTWybm3E6wG4iErZ2oXG449qAPN9L8Aarb+JVlu5YbjT49Wl1KKdb3ZKGZmYAx+Tkn5tpPmYK9u1dv4P02TSfDlrp80MEDwhspDKZEGXJ4YqpPX0FaX2iD7R9n86PzsZ8vcN2PXHWqY1nTzpC6r5rfZGYIG2HOS+wcdfvUAaFFRm4gE4tzNGJiMiPcNxHrjrTTd2okMZuYQ4BJXeMgDqcUATUVCLq1Nt9pFxCYMZ8zeNuPr0pt3e2trYS3886JaxRmR5c5UKBknigCxRVZL+ya1iuhdwiGXHluXADZ6YzU8kkccZkkkVEAyWY4AH1oAdRUBvLQRJMbqARucI5kGGPse9Oe5t0mSF54llf7qFwGb6DvQBLRUZuIA5QzRhlBJXcMgDqapXWtafbzWUbTKyXjuiSqymNSqFzuOeOFNAGjRUbXEC2xuTMnkhdxk3fLj1zWdomvWeqaXFqOx7OGY/uftLxgyAgEMNrHrnocH1AoA1aKY0sSyLG0iB26KWGT+H4Gl8yPDHzFwhwxz9360AOoqNbiBp2gWaNpVGWQMCwHuKcJIyFxIvz/d5+99KAHUU2OWOQExyI+Dg7TnHenUAFFFFABRRRQAUUUUAFFFFABRRRQAUUUUAFFFFADZP9W30NfLXjz7e8c880M4tbG2ViwUsCAcH5fL5OSo+/74wCa+ppP9W30NfMXiT7RfaTcQyW6ys9y0CmTg7IgjDGdh6kHo44HJ7eFm65qlJev6GVVJ7lTwNp5ukWHGWuJlVD28tRlj7DOP5d67jX79Bt0+zOyGJdpI7CsnwpappGjG5KKb24JVGznamATj09/f6VWcNc3C28JLMxyzetc7/lR6eBoqELk9hbtdTlydkac8cAAVftpEkZPLjby1Y+TH0J/2j9aq6g8caJYxNtQczMO4Haqs+opZ2TXRbBwdnqB6j65p8h18xtX98IlNuo6D94fX1FcNq1wdU1lIS2Ywcv8AQdf8Kt/bHTSjNM53yguM9R6f59qxNEkb7DJeH5WlOB7J0H581pTh1HzGrqFwsk8cQYBM7n+g7fyFPlvGKxjGPmOee1c5qF4WuykeD82W+g7VO1wpiiQOqYHO4+v1rTk0KRqXVyzW75IySMAUWCsGGSW+Uc1jz3UO8oZlYgnj/GtGyvA1szLjJPykfWjlsjupNG1Zyi1R2JzlSPrVu3mj8t2bhmPK+lZMRed1MkexWIwCfvUa8biyO6DBMnOT29qSjdm91H3mX7iVWVsY2+9ZfnxCZVjmRjyMA571hmx1bUJcSXpSMn7o5z+FasHhr7HamQTFpMAnPar5FY56lXn6CaleF545COUTdn3Ax/Sul8L6s40G2nLfNAyk/Tv/AFrhrydXhPmA+bGxU9sgir3hy9SOwlt1YEbc88E5B/wrCrFOJhsex2Nys0U9u3zJKm+Men+TWho9y0lo0Lt+8H3ee4/xrz/w3qhktbSYE5Q7T/unH8jW/BeG11bOPk8wHGexH+fyrhldF2TKnxBtL67KQWartvQ0Y3ADZcKNyMM+rLt/4FmvJNE1+7t9OiD2ix29yP3cjSZ3MRkLnqO/UCvePE0X9oaBdxKwUvEZIpP+ebf3hjoQea8O8Y6lFa6hNb/2dCBKWOw7iuWAJKk8cEkfhXdhajasePmEOTU5PV9UL3TSagwiu3lHl8ZA7KB68gd695/ZHnubmHxNNcLjL2wDD7rEebnH6V823dtNcadLuIbHzDc3I5+n+ea99/YokYx+LLfe/lxmzKxk8IT5+SPrivapLS551GT5WfRtFFFbmgUUUUAc7rej319ca55DrEL7S47WGQt0cGbOccgfOvPvXNatoN7cW17fS6ZZeHrWLTlge3WQPHcFZEfD+WOIwFZM4JxI3A6Hr9Z8SaRpcqQTXUcty9xDB9nikUyqZXVFJUkEDLAn2q8+pacgmL39qogG6bMyjyxkjLc8cgjn0NAHl0Wn3XifVNcbTbLSrMPptvFmxuBLDIyzF/LaTy9hJVcEbWwCM5ziti38L6l9jur2SwuJblry0mFpczWxDiJssQIo1RWIJGSTkKucV2smsaRDZx3kmqWMdrKcRzNOoRz7NnBp13qul2mz7VqVnBvAKeZOq7gehGTznBoA5PUvC02oL4pupNMtvtWo2sS2e8qWR1hwBn+HD9/bNUdT8JaxN4ivZHFxPbXt3BcLNFNbp5IQIMMXiaQFSpI2HBz/AA8mu9tdQsLq4lt7W9tp5oTiWOOVWZPqAeKpt4h0qPWLjSrm7itriER486RUEhcHATJyTx6dxQBl6TaT+HxNImlJNc6nrMhldGAYRO7EOxwchVA44pvirw9danrUPkrG2m38a2+rI7YzHG29MDvuyyH2b2rorjUdPt7qK0uL62huJf8AVxPKqu/0BOTTJdW0uK6+yyalZpcc/umnUPwMnjOaAODvPCOv3WnJczOft9rdQosccqH7RawKypzIrIGLOZMMCM4HGARpR+G73/hAtZ09YJVvr4TmOOeSElS4AxmNFRQSoYgZ5JOTXVw6pps1i99DqFpJaJkPOsymNcdctnAqa0ube8t1uLS4iuIX+7JE4ZT9COKAMfw7pt1Z6r4huLhVWO+vUlgIbOVFvEhJ9PmRq53S9D1+Ox0XRrnS4Ta6Uk0T3AvAPtAMMkaFQBlc7hnPIJ4z1rtrjULC3uorS4vraG4m/wBVE8qq7/QE5NSC5tjtxcRHc5jX5xywzlR7jB49jQB5l/wifiaTTfs8URtrW1ltpIbeRrYzyiPeGTesewqMqV3qTlecda6zwtoc0Ph7ULO8W5t2v5ZWZZJIiyBlC5HlIqKTjOBnkk5Oa0brxFpENnJdx30F1HFNHDL5EqP5bO4QbueBk8+wNWE1bSnsXv01Oya0Q7WnE6mNT6Fs4FAHKXOn+Jr/AMOp4TuNLtYIfLS3m1BbkMhiXHzJHjdvIHQ4CnucUmo+E5pbPVpIrK3N/cazBdwTErv8tHhOd3UcK/Hv711r6rpcdml4+pWa2z52TGdQjfRs4NLLqmmw2KX0uo2kdo+Nk7TKI2z6NnBoA4iDwpqq+J2knFy0H9qtfrdRTW6rtLFgGzEZc4whG7BX+IDipIfBMy+Go0abUf7QW6WUw/2pN5GBcb/9Xv2Y284xjNdlLqulw2YvJdSs47YttEzTqEJ9N2cZqwZ4Vg+0GaMQ4DeYWG3HrnpQBxEnh3Vfts9r/ZttM02rC/XV2lUPHGJA+3GN24KPLAHG3v1FC+DElsAt1pdnJOfED3zsyqS0RmZsk9/kIGPwrsLfVNNubea4t9QtJoYc+bIkysseOu4g4H41VvPEehWthFfzatZ/ZZZlgSZZVZC7HAGRx9fQc0AclrHhTVjcXsthGEthrCXsNtC0S+Yn2dY2KiRGQMH3NgjnGcg4NbGmeH7hfAuoaRIJVmvUuCI7l43ETSZwP3aKoGfmwBwSeTXQNqWnLdQ2rX9qs867oojMu6QeqjOSPpRBqWnT3sllDf2st1HnzIUmUumPVQcigDjF0jVlksr6bwvbXippxsmsJJ48QvnJcHlSr9D/ABcDg8itK80K7HgKy0eSKS8ubYQ58iZUIZCDlTICrbccBhg4ropdQ0+K9SxlvrZLqQZSBpVEjD2XOTTBqmmfbRY/2jafamJAh85d5I6/LnPY0AefTeGfE8i2l3dQmciGeA21v9kR0VpCys2+JoyzDAcpjoOtN1rwn4iktorG3iaZYIrNbabzbfI8ogt5sjRiRmBB2lNoxjpzXpjTRK7RtKgdV3lSwyF9fpVHWNasNL0p9RmlEkSxeaoiZSzpkcrk8j5hz70Actf+E7yW012SK1tmurvV47wK7AC6gTyz5TNg4B2MMHj1HJq0uhvqOoaZdXXhqx0+GC+knlh3I5b9yUV2CjG7OOhOAAc+nSQatpc9tLdQ6lZywQnEsqTqVT/eIOBVW98S6DZ2ltdz6tZi3uphBDKsoZGc9sjjtye1AFPwzo01hoepadPBEsct5dPBECCgjd2ZRjoBz07Vhr4c1CwSycaDZ6sn9jxWLWzyIgglUHe3zDBV8gMRz8g4Pbtbu8WB7VRGZRcSiMMroAvyk5+YjPTouTz0xkiOPVtKklkhj1KzeSKPzJEWdSyp/eIzwPegDB8LeG5tN1eG6v1iupbfSLWzS6PLb0Mm/GeQDuXnvVDUbaO/8dvpWnyRyWN3sutXEb5MUkBAVW7AyfICDyViPrXS2HiTQb3R01eDVrT7C5AEzyhFBPY56H2PNXHv7BDDuvbZTPjysyqPMz028859qAOM0zw7qsd7plvJpttAbC+e5l1VZVL3KndxtA3bn3Ddu4GOM8UaVpPiFLrw3ZXGmQxWujSy+ZdC5VvNUwyRoVXqM7hnOMZ79a7GHU9Nmknjh1C0ke3z56rMpMWOu4Z4/GqN14q8OW4tWk1qxKXU5gidZlZS4UsQSDgcDv6j1FADvBmlJovhfT9OFtFbyxW6CdYwMGTaNxJHUk55rXqqupac1+dPW/tTeAZMAmXzMYz93OelWqACiiigAooooAKKKKACiiigAooooAKKKKACiiigBsv+qf8A3TXyRf3F0Ut5vtIktQxKMgA2u6/MBzyAqL2GDu55r63m/wBU/wDumvjpY1e9WSyhWON5kXyz8xYFsEjPIAyK8vMY3lB+v6GFd7Lud5e3QNpZ7STmFRn6jJNPgYWlm0oOJZOAcdKhnxPqUESDAC8gduKreIbnylZkPcLGPU4rjjE9uGkEivdSiWeLTo5Dvf5p3/ur3rI1y7XULuOzgwkIbaD9M/0qS+kNhC0Cf8fNwuZWb+FfSsSCVRLLIgP7lNqZ9T1P6V0RgrCcmifxRqqRWM0KuN3l4GO3YfzqvLMY7OK13fdRQfxxXMX919s1GSNmyC6oAT/CD/8AWrQlvg94YwSNxGcVv7LlSIU+Z6Fjc8l03lrnPVifxrWGjtIv2iafLEdM4xxWJ9qjsbJr6QHKjCr/AHvSuZ1DXdc1BgyzGOLnakZx+o5qoUZTNpVYwXvHeyeHZGHnZU7+cFs4qC3kks7r7PJwM9f8/jWBZR30dkL2K7uZmBGY2JTORyQcnOD6+tTWEt3NqaNNlM87CPmHp/OidFpWubUqvNZpHreg2n2i2hWRfQgtWX4uvY7O/WK4I74BPXFbHhKeQW6SZJA+6PQVQ8c6L/aU/mtExbHOOD19eorkitdT1akZOGh5b4g8R6pM7LYO1pGvG5AckH1PYfyqF77xFYKt/PdPcRhykjQzl2yAOi5II5FdhZaZpNq4hvrWVSvB3QrJx9a6TTtN8LsMqp3E/KDGx5+ldftacY2seVLDVnO99Dh7S7bUrVbpo3QvkEMMfoak0+QIJEyA33lH0/8A113D+GrcMZYUKqfuqAwB98Vyni/R5tJg+3wq2yMhnA7CuFyTdjodOSjqaHg2/aSxkhZuVcqCfTtXYG8WWJZmdt/lbX4zyK8u0W42yu1tIGVmDbB1X6131urT2P262G5WG2RRzj3rnrwsyYSTO+8N3kV1bKknzhThgwxkEc/1ryb4pWccd5HJCC1uN6SsF+46nBJ9jke3Ndn4JvXN8yy55xx0zWH8QlhTVJLVuGlvpEUHurqCfwAAowatUOPMoqVPU8d1u4e0tJXUfIygZH1AI/WvoH9jiG3XSNduIwBPKYPNI6EBp9v6e3evKvF2m28Ns0EMpnEeGMYxkjAPX8j68GvWv2SEGPEs3d1tB17Dzq9uhUUjxKNuW3Y95ooorqNQooooA8+vfC+syQ22npp+mSRw64mom/efErp5/mE7dn39pK9cYHXnAn1PwffSaK6WLQW97/bUmpMU2jz1MjlQzMjDcFZSMqcFR9a7ncMA5GD0pFkRgxV1IU4OD0PpQBwkXhrXobYeTLIrT3M01yPPgMrFlVVIb7OEUHadwC5JOcnkGXw54QubdYP7Vhs7gpoMemnPz/MGcsOVHykFew6dK7jIzjvTXdIwC7qoJwMnHNAHLaH4Zk0y68NyQw2sKadpklpc+VxuZhH045G5GPPrml1fwy97c+J5zBau+p2CW1uzjJBVHHJxwNzA11DyImN7quSByccnpUV/dw2VpLczE7Yo2kKjG5goJIHqcCgDjdV8M6tN/bdtHb2V0mseURdzSkPa7Y1TgbTu2lS64I5Y9OtS3Xg4XVhrMF1aWVw99q0N2pkUNujQxZ3ZHXCOMe/vXWWV5DdadBfqSkM0SzDfgEKwyM/nUxkjVVYyKFYgKSeDnpQBxHiXwnqd5f6hc6bPHbJJcWdzFGjKvmtEGDBtyMoOChBKtyi+lXvC9pqmjXK281rNOdSuZbi5mkuEbycIoBwkSLliOR685PNb9tqNtcX13ZqSstrKsTbsAMxRX+Xnnhh+tW967xHuXeRnbnnHrQBwPiDwjrF3r+qzx3Uk1jqbQsyLNFGY9gC4O+F24xuUqRgk9DzUl/4R1O61fVb9JLSAajDPbBFLf6OGTas47GRtoDYA424PB3dbqmqWunG3E29mnuI7dQmCQznCk88CruR6igDjp9BvNS0n7Dd+H9Gs1UWkZ8qTeJI45ldkxsGEwDgHuegp2raBq/8AaeqXWltBBFdyWjYXaHxGGDldysqvjZgkHgduCOk0vUrbUNOhvot0cUpIUSYByGIx19RVw0AcHofhHUIZtLfUEt5FtdWub1ldw5CyRsFPCKN25snAHc1FqWlzaDe2WqBbFxBeXphtZi6QhJ2DBw6owRxjHIwQzDNd+kiOgdXVlPQg5FAkjJVRImXGVGfvD2oA8v0fwzrdxY6bqtiVsjFdX7fZbfbEuyaXKunmxNjhccqpKt26HqJ/Dc7fDeTw2gUzSW5j2yyBlBZslcqijaMkDCgYxxXUeYm8JvXcc4XPJx1pd6eZ5e5d+M7c849aAON1/wAK3Nxq97dWFvYi3ktLNFt3O1JmgnZyjgA4UqQucH6VHc+HdXuJ9R1T7JZ28891ZTR2SzZVvIfczM+3G9hx06KvPp113f2do0K3FxHGZpBFGCfvOQSB+hqxuXGdwx65oA891DwjrV3rN/NJIxtNRuILh0juIk8ooEBBLQMxKlcqVYdf4etavhvRdZ07xC0g2waV+/YwPOk2HdwwMZ8tXUE5JDMRzj3rrsjnkcdaq218szXXmQS2yQS+WJJtoWUbQdykE/LzjnHIPFAHJaj4b1WWXVbSO2sZYtRv47pb95SJYANn8O05Zdny4I6jpjmzB4Xljs7zMFp9pm11dRWQddgmRs5xndsBH44roLjVLe1mmW6WS3ij8oCdwPLdpG2hVwc5zjPA6irnmR71Teu5hkDPJFAHO+M9E1DVJbV9NuI4N4a1vSxIJtZMb9uP4xtGPqaxpfBl82j6vphFq1v9nNnpaFiQkBfeytxx/CmOeI19a7t3RCoZ1UscKCcZPtQ0iKwVnUEnABPU0Actr2g6i1zqE+irZ25uLS1hUFF6xyuzcFSoOxgFJBwcccVk2nhXXIYrmdlinmOtQ6hHHNOu6RFjVGDMqBQxwTwv4967bV9Rt9L064vrksUgheZkTG9lUZOATzVlnVYzIzBVAySTgAUAY3iDTbvUp9CmjWNPsV+tzOpfovlSKQOOTlx6Vj6X4TmsrTwqkcNpFJpk0j3bJxuDwyK2DjnLspOfTNdi0iKm9nULjO4njHrQ0kaoHZ1CnGCTxz0oA87Xwn4ijsNCWKRIJdHEsJEE8f75XAAkUyRMFYYxgjOGPPro6H4Rmtb2wnmWNPs+mXFurb1d4ZZZQ+UIRBgDI4VcdMYrs3kRBl3VRkDk469Kq61qUGk6e17crI0YkjjIjAJy7hB1I7sKAOB0fwRqsOnJY6oDepbadLZoPtccaShgBgbIA6g43cs2Dj73WryaB4m22U9w0N21hqSXMMU8qeY0fkvGwaRI1UnLAjK5wOT6d0siMpZXVlGeQcjihXRlVlZWVuhB4NAHIaZomtWnir7XbJHa6dJdS3FzC9wsysWU/MgMYdHJwT823GRzXY015I41LSOqqOpJwBQXRWVSygt90E9fpQA6im708zy9678Z255x64p1ABRRRQAUUUUAFFFFABRRRQAUUUUAFFFFADZf9W30NfLFjZ2Y8RqLaKWOK2VmfgFS+OAfYfzI9K+ppv8AUv8A7p/lXyjp8MNvfRN9jZFMCup35O4jJYt6nOSOM5rzMwbTj8/0JaTkmze0pm+33VxJ/wAslWMfrk/pWfe3HmagZGH7uBsIPVqTQ7ndFdOfmPmc/Tsf1qluWe7Ma7skkkYxyWrBRPSuZl5JJPezuWyQBn3J5/wrL1jMOnNFGG3uDwBnPFbKRs15cdgJm/EDpWN4iUpcOozjY20Z6dP8a6adromT0OMmuhZTNdNhpMnavua1PDkbTlpZCWfGf0rkdbkcX8gJJCtj2rtfB65slGPm9q6665YpkYbWTRfm0176NbdgqwqdxJ7+361raTo2m20ISVPNPHyovU/yrW0UKoyVBCe1dRbSNIiqg2r34rhlVkj1qWFU9WcwdNQxfLbCCMc7ADn8eKz5bEQuBHGwYDqetd1drBAvmSEHA7muchuYr6WYxAEKSM0ozbOz2MYI6LwTEzweWzYHGM1v6jafMjdenNc/4ZuYYYwZX2nHpXW2cgvrTKc7enape52R+Ey7jS45OOd3p0zTLezFuSPLR0/3QGU/UVleNdSutIuobyOUiJ+HHoa0PD2tQXsJYkElecnqKykUopo21hhmi+VSGJ5yeTWD4p0sXOh38ZXKNC2zjpxXU2fkuVIJ/wAKdr9sP7KmZeQVIx9ayl3OaoktD5RtbiSHUd6E5icbh2YZ5/OvdPCcEc+mxzI7widPlZTwGA/wrwS/zY+KZrZyVQuyjn7oLECvffhorz+CbiI5ZrYLOuO204P5j+ddWKScUzxad03cj0O3ms/EhjlwUJ4YDqDXFfHfUZm8QvZw3sUDBEkUszqQ/C8FQQOF+tenyxKoF2rYEbckdhnNeL/E1TqszXvlzrJ5nzpuyPmz7Vy4W0at2c+Z17UkilDBqI8Ox5uYWvDHuV15V+emPXHcAc17B+xaksa+LEl3bs2ZO4knJ8+vnzTdSu9LvImuBItoJXJZj0yB2PuM/nX09+y1fWd8fEdxavE6t9lHmL/HxL/LOPrmvVpRcankzxKMXz3voe30UUV2HWFBIAJPAHWiigDzbTbKbXrnV7DSNStJNHs1nbTp4G3KLi4Q/LuH/PPdJ06CRe61LJ4Z1LUIrsWnh+18PAaXLZ+UsyFbmQlSh/d8bF2nDMN3zngV1ttrkMmpNp66dfxzIqO+6IBUVywDE56ZVvyrRtbu1uwzWtzDOFOGMcgbB9DigDkbabXk8R3XiG78Oy2yNZW9nHAbmN3ZzOdx+UkAAPn6DtVvx3p99qEtokGli/tvLlSQItuZEdtu0kzggJgNnaC3Tg10bXdqt0LRrqEXDDIiMg3keuOtJFeWc0kscV1BI8X+sVZASn1HagDjNL8KTTxxNrem29zKnh+3s8zbJMTLv3gfmvzd6zbvw5rQ06aG88Pxa7cXulQ2ySzTx5s5Ei2spLHOCx3bkySc+xrv5dW0yO3ubhr+2MdqhecrIG8sAZ5x0oTVtLa1guv7QtRDOAYnaVQH+me9AHP63o9xN4L0qyfT7i7uLMQM0MEsIYMiYPEuY3wex+o5ArHg0PWoWt7zVPDNjrKtZm2WxUwxranzXbcVb5PmVkDlM8rwCK7+e8tLeWOKe6gikkOI1eQKWPsD1qDTdW07UpbmKxu4ppLWUwzKp5Rh1H69aAOS17wnJeWHiaaLSbX+0bpI/wCz3BXchSFAuxjjbhwcHjpmoG8M6k3iaRri2u5Vlv1vE1CGW2XylBBCMWQy8Y24UkEHqMmu4bULBZjC19bCUAkoZV3ADrxntSrfWTWhvFvLdrYdZhKNg/4F0oA8+h8N6rHc6Xav4cgknstVW6n1gzR7p03kluu8tgjKngY4zgVfi07xALvTNNbR8Wtjq8l2179pTZJEzSsNqZ3Z/eAEEDpxmu3hlimiWWGRJI2GVZGBBHsRUZvLMXYszdQC5IyIfMG8j/d60Aed3XhfWI1sZptOl1GJLSS3a0je2JiYys2/98ChDAqCQcjA4Pbd8XWDw+BrDTfs/wBuaO4sYjFcSg+biaMbXYLg5xycYPpW3quuadp+k6jqTTrcR6fC81xHA6s4CgkjGevHfFWxe2Zliha4hWaVQyRM4Dkew60AcL/wjN7fyXMz6FFptjc3lkzaaZIyNsUhMkjBDs+ZSBgE5CDPpT9Z8N3z3uq2sOhW10b+VHs9S81F+wKqKoGD842FSyhAQSecc12739ikzwPeW6yopd4zINyr1yR1xUekapp+rabFqOn3Uc9rKgdZFPYjPPpx2NAHnkOlXeoX2vW9r4eheabWmaPVmlQG227Dnn5wRg4Cgg55Iyavad4Y1CLxKrXVpdNt1CS8GoxTW4VlLMwVsp5x4IQrnGBw2MCu1/tTS1WRv7QswsZHmHzlwpPTPPFWUmhk+5KjfKG4YHg9D9KAOEfwo9v4Q0iNNDt7q8s71Lq5t/3e+flgw3MdpOGHU4wMelJoirqXjGey0+a2l0W3lXUpkhcP5V0QV8g7fl4YGQ4Od31rtrm8WL7KUiadbiUIGjZMKCCdxyRkcdsnnpTobuzknlghubdpY+ZEWQFl+o7UAc34s0XVbvVkbSjElrqMQtNVYkBliVtwdfUlTInr86n+GsfU/Dl+txqdwukXFyH1Y3FqtvJbnCG2jj3FJvkIyrDBww7da7uK/sZoWmivLeSJTtZ1lUqD6E5p9rdW13GZLW4hnQHaWjcMAfTIoA4Kfw3rFxpdwb7S7Ge4+y6cVgiCLG0kErNIiA8L8pwM4HPXFWH0rUj4rtr+y8PvbLLJA873BtZIokVQGUY/eI4AwNpK557mutj1K2+zNcXTLZosjp+/lQZ2tt3ZDEYPX155APFS3d9aWunSahPcRraxxmVpc5XaBnPHWgDjviPo+r6tNNFa6Wl3DJYtFBJGLcPHMS332lBYJ93Hl85znHBpt74TmvB4luLrTbee8u7KJLKWTYziRYccE/dIfHPHQGukbxHpAns0+1x+VeQSTxTl1EQVCgIJJ4Pzjj61oTXtnBHHJNd28SSY8tnkAD59CetAHn3ifw3qtwfEMA8PW+rzapiS1vpJ0U2wESqIzu+YYZSRtyCW5I5NdP4x0+5u1024i06PVIrOcyTWLuq+cChUEbvlJUkEBiB75ArS17VrXRrJLy7WQxPcQ2/yAcNJIqKTkjgFhn2qeO+s5LZrqO7t3gXO6VZAVGPU9KAPOLvSbyzu9DE+gQ3Ky6jd3UekiVSsCGHhAW+QsDlsZCgk4PANSS+F9XjW3vTo5e3824ZdKt5LdjaiQoRjzlMZ+62cEY3kAkZz3N5rujWgsmuNQtlW9lMVs+8FXbaWOCOOinmpLPV9Mu3ult76BzaOUnw4/dkAE59uRzQBzGn+EY/OhXULBbyGLR1tYzdskzI5diVzgDgEDIA4qS50PUrv4Xafod3B518sFmlzG8gOSjxmTLZweFbvzXUpfWT2wukvLdoD0lEgK/n0pseo6fI0Kx39q5mGYgsykyD/AGeefwoA5HXPC9x9qvzpWnWy2LNZzGzQrHHdmJpDIhA4BI2ckYOADx0rnQtXBGsWmipZiLU4ryPSEljDFVjeNzkHy1dt+cZx8oycmu8nngt03zzRxL6uwUfrVWLU7f7PLcXRWyjjmaLdPKgDYOMghiMH0OD6gUAcVqei6texTX91oFy1y+pNcwwQXFtIY1NvHGC4l/dt90g4OR2JHJpzeFdekmzqWn/amvLaCLdYPbRpYlFAIXzULIAcsDHnnPHANd3fa9ptnd2dvNcIFu/M2TB18tdgBO5ieOtS3GtaVb3dnazX0Cy3oY243cSAYzg9O4+tAHKQaXq1h4snvbDRJJIvMmmkluHtiJiYztEbgCVWLbR8/wAoGR0xXcQs7RI0kfluVBZM52nuM96dRQAUUUUAFFFFABRRRQAUUUUAFFFFABRRRQA2b/Uv/umvjrwu82y/vLawL2yNtmaPHBwOnJJCgdvWvsWX/VP/ALpr5U8MtHC15DaTS3EEt1gK8IQ7fLQYKjIH/wBeuDGW5op+f6GFafJZoq6ZdGG8uYxtMXlc88E54P61c8Los17M7jOJVJPtzxVaaFPP1CZVCrtAG0cferc8E2fmxzupO12TB/M/1FYNWR6cZXVzEhi/4nMkbcbpH/Dk1heIosXgD9w/5Gui8Qr9n8Rwt93L4Ye+eQazfGFvJuEwGFYZJHHB/wAj86uk9UOWx4z4iXZqcjf3sZzXceC5FFrH1CsuQOtcf4tibck5x83Dex6H+ldb4CXdbR7unABrvxDvTQsJ8bPTNIt0VFkb5jjnNbsciRQ7lxxWJbT7bfEZDYBNOjut0ZDttB7E4ryZn0lCyRW8U3k32f8AdHbkkfWud0S+XTYJPtSEbvmBz1rdvwlwBH/DkDPrVfUNPS6tfI8sMB3xVU3ZaiqXvoc5H4y86/aO1keIKf4kIB/Ejmuu8K+I7r7HdSRmZ5Y0JWMHG5uwz2rmY/DsfmCPy1Uk5JOQa3/DkcunzG3SJQWbk92rSbi9jKnKaepp3xvte0aP+0LcQOoOVDbjntz3rI0Xfp1z5LErg46V3tvZSy233TgjjiuO8QtHBOfMUq6Z/EVlNJo7FKx12lX7bV5JHHeupkuPO0Zl29ccV5tod1GyqwIIOK7rSzvgKsxIA+WuaYVGnY+aviXYPa+NLvgfMVb2xxXvXwZi3aTdI4+VoGBHYgivNvi3aWg8RXEhEnmmFRHt4BOed34V6n8L0+xeHhMwIEqqMe2K2q1L00ePOCU2N1Bc+HpoZS6ebGYxsXL7ucYHc9K8inuo49Wu7O+s8sYw4JPls4yONo4BH517P4v0dNQ8K31qyNuVGdNo5yPTHXjNfNF8l5b69Yzale3l4sOQscspkKKQfuhjnGR09qeFgqkWjx81l8KsSarY28+qyQyWym0b5lGWDd8c7jzXt37JDPHbeIbEFfs1uLXyQAMgMZicnqefWvGplivrmO8W5ZUUH5FH3ieOefX2r2z9laFYj4k2k8/ZcgjGMedXp0XaSR5ifvJI9ySWRPuuQKnjvpV+8ob9KqmiuyxrzNGnFeQvwSVPvVgEEZBBHtWGadHLJGfkYilyFqp3INb0W8v59c8mRIhfaXHawuT0cGbOcc4+df1qt4d0q/HiNNVn0q00aGLTxafZ7eUOJW3AgnAACpghe/zngVuQaghfy5cBsZ4Pb6VbjljkBKSKwHBwelS00aKSZyFnoupWup3kMmj2N7Hc6i12upSTASRBhwdpUnenCrg4wByOlUbDw1q5j0y2fTbLT/7Ms54XuIZgxvC8ZQDAAIVjiRt3O4Dr1rvjJGBkuoGcZzSsyrjcwGTgZPU0hnF/8IjJHHpkNra2lvHFodxYT7AAPMcRbeAORlXP/wCuqWtaH4j1DS7K2SxS0RNOktpIoZLcsZCFA3O8bfujg524PTIPb0Hcucbhn0zS0AcFpug61YKgutGsNbe40+1t5WubgDyGjUK6nKnKE5fIyck8d63fC+nXmmaprKTWcQt7q8a6huEcfMGVflK9QQQfaugooA4h/Bsdxp9zFd6bYzSza+L8l1Vt0XnA5Jx18vIx+FV/EPhPVp7m9n0xxbx/2pDfRQxNGvmBYBG330dAwb5hlTkqOR1Hf0UAcl4Qt9S0WaDTJrS5lW+kubueaaeNvs5BQAYjiRPnyTgdDu5bmqV34e1s+KLq400GxtrudnuJGlilRgYtnmICnmJJ90YDbePwruqKAPKrTwPr40C8sLgytcJotxp8DNcW4idnAAACQK+04zl2yD2PJq/f+ENbm1+6Y3F01nd3NvOJIZ7dPK2BAQd8DSZXZldrc5x8vJPo1FAHHaBomoWFx9hutF0+6QXlxcf2m8oMhEhYhtu3O/DbDyBgde1WvCel6hY+BV0O6s4oLi3tTaqySBlmITaH46Z9+a6eigDidH8GxWt74Xmk02xA0zSpLafCqcSMIwMcc9JOfc+tZV3pNzZf2Totg8aX10kun3scT8xWTO7rJx02KCq9Bl8V6XRQBh6/pEtwNEisESOKxvklYA42RrG68fTcOK5qPwzq0nhltBbRdLtZorOSBdRE2TMxI7BNwEmDvyeM/wAVeg0UAee6v4Y1TWYbxm0ey01JYbW3NqsyuJxHOrszYAGFUMqjqQT06V1emaWLLxFqV5DBDDb3UFuoEYA3OhkDEgexQZ9vateigDj9O8MzjUdOmvra3ljtbzULj5sNt86QmMgHvgn6Va0fQbmDwTf6FMIo3ma8WEA5REkkkMf0AVl47V01FAHJadoVxcX+gXWpaVbRLp1lNC0bMsm2RvKAZfqFfnrz71zsvgzXoI7MwFjHHbXFqbeCS3Hlo0zuoHnRONpUqCBgjaOG6D0+igDjvEnhu9uPh7Y6DaRR309q9mTHeT5WVYpEZld9ozkKRnbz6dqpXvhzWL28udVXS7O1H2q1lGmGYFLkQ78s5A2hjvXHX/Vrk+nfUUAcDP4d1Z7iLVk0q0jdNZF9/Z6TLjZ5DRE7sbd7EhiOnHUmrOo6Dqc0er28emWkkc9/FfxiSUCO4C+VuhcYJGSjc4I6e9drRQBwo8MXl/qUl9eaZZ2tvPqNtO1lvDjbErAyNxt3kleBnhF5on8HP5PiIwWNmk97q0F5aOAAVVBCSc/wncsh/E+td1RQBi+INIGp6vok8lvDNBZXLzSCQA4PlMqkA9SGI/nXJ6hp91odzBqNxFpc7jUr6WKC9nMURWZgVcSbGCuAMYI5DMAa9GooA818CeH5ruHR9QuNNtY7aDUdQuREEIRBIxCFAwBK9cHA4wcDNaVp4c1HTrjSbiGwt50sr6+byFkC7IZnYoVyMcDHHvx0ruKKACiiigAooooAKKKKACiiigAooooAKKKKACiiigBs3+pfv8pr4+sLOHUNVmeOOWBfsUtztR22eYkYGF56ZX+f1r7Bm/1T56bTXyJozzSa6trbyQLKdMmEFzKH2XUO3hQBwHCcc4xtweRXl5k2nD5/oS1eSK/hm/8A7S0Se4ZSNzEcjAIJByPx/lXaeA51jhnh3chucDp8vA/Sud0ewitvA9ld+SYDcgybcYIGcDpn0/WrvhaT/iZSqOBJHvYjttP/ANepk1KOh2r4S38Q7Uo4vBGDtYSAjvyM1l3ypLpkcrruRQN3rjGM1ua9J9r0+WEEGRfuKe+RyK5/RrkJarE/JQMXVh/CWPaiA09DzPxpps1vI/R4ZSTGegPGcD9DVj4eyc+WSMKcenr611Hi7SHQDyMtaPyDnIhOe4649x0x+fK6GzabrXkzZ2u3DdmrscuanYKL5J6nfPcGGFl9enPSqqXLTA+Zggd/Wpiqyxj36Zqex05ZG2huOc9+fauJ7anuU5O2hTnvgCEV8E8ZIrVTVNPsbUNdTqo7DqTWNqOkyrPIkcqow/jYZArlB4Y8VLrfm3l0mp2jYICEKVGR24HTPfNaUoRl1InUmtlc7G48W2Ly/wCiW7SODwSOtSw69ezzNNb6cZJE+ZgiMSg9TipNOGkabeKt1YXMW2VG3C2c59wQDXWt4q0KCcPpenX1/N5Ox0igMYPJIyXx71bgl0COIrN2UDHT4iPp5jh1Sy+yoyBg7/Lx6/oawtT8S6D4jk83Tb9ZtjcgDBB7j6V0+raW3jXSltby3Swtdmx4g29yOeCw4A5qpJ4X03TLAWtjZRxKo2gquDioqwjFX6m6VS3vqxjeDTcbwpDNErHacckZ4r13SV2wSgNghRz7kV5n4cX7MyoCVwCOD716AdQttP0O91KZgkUEBdm6YwCa4Z3lLQ0crRPJvFqza58Q5rP/AJc7dlDkHkt6cH14/GvV7KbybG1gUBQp6ewryjwH5t/fS3zqIxLM0jktlixPT8M4rvLvUk/tm3sVPCoCxHqauqtonmOXM7nocO2eHCnBZf1r598baeun+I7qzRmidh5iIRksCTx+ByPf2r3HQbksqhm5Vu/1rgPj3oMt35F/BIkMiHKsRyQQAy/mqn8DU4WfJOxxY6nz079jw3ys6gslvI0DYO5cEjd3BGR6V7p+yRfPezeKlZUXyvsikqScn9/k+3QcV49cW8Nrbu23Z5WcjBzx3/GvcP2TtNtbXQdX1G3U/wCnyRsWzwQrSgcdu9ezQabPEg076HtlJS0hrsKEopaQ00I4uz0W7jubyBtDQX8rXLJrm+PPz7tnfzMgMq4xgY4PSqB8P6k+nXUNh4eTSZBpc9pNsnj/ANNkZQFwVPIBBO58Nz05NehUUrFczMSDw1pd14gsVudEsn06302SIRyIjIJWkUn5T1JG47sevPNZN34X1ry9Oa+0qTVYl0qGz+zq1u7WsqltzZlOPmBUblJb5B1rsqu2d5j5Jjx2apcexpGfc57StDudL1vVNYfTX1C5S1torOR5IzLLtj2uAxICknqTjNdgOnpQOlFQaBRRRQAUUUUAFFFFABRRRQAUUUUAFFFFABRRRQAUUUUAFFFFABRRRQAUUUUAFFFFABRRRQAUUUUAFFFFABRRRQAUUUUAFFFFABRRRQAUUUUAFFFFABRRRQA2b/VP/umvk/SbWCLV9JTzPJXzmkgbgpgkGaMY9VG4A9w/B3V9XXLbYXx12nFfKul6RFcSwQskjXIn+Z+yuBj5eecHuB3rz8dDmcfmOMHKa8jf1a0SHwDp0ccbRtHBHxkk4xzyea4ywuJbYrcxk4jHz+65yR9OP1r1jV7MSWkVntyDCoAPtxXndnp6pdPaFc7S8bcZyCP64rnpvSx2SQ5LmO7thNBJ5mf4h3H/AOusGa4kttdikPCyqI2z25OP5islb660LUpYwo+zP1QjIHOCR6H/AArW1VYdTsBfWrbtwCyKOx9f0rbksZtm1EFns/ss3CkERuT0Pp7f/Xrzvxlp1xZSGa188vEc8kMRx068iu30C4W+s/KLYuY0BI/Ej+lZXim3+12phm8xZEUhJFJBAx93I7VpS0lqKT0K3hTWxqFkGx+8i+Vx3BrpdOvRHcxv2OQRmvCNGv5/DfiIP5jSW0jbJd3G5fXHPPfrXq9rfRuFljcMhGQRyDV4igou62OzCYptWZ217GtwnmRruYjFUd3kKSrbR3Gf1qtpWoySny85A755rUvLL7SnmRNhsfNzXJFcp60Zc2qIX1QeSqNMCwzwRnNJDqUJkVmUqMAHacZqsuizPKA0mD/eB6VpWvh+NXzNdd/ugVTmzphUnbRGvpN/H5YWCPYp6Yq/PbtcRb2UqSewpmn6dYwRjLluPT/CtKW7t7WzZ3YBEBYE8YrGTbHJ31ZxPkmC+I2kndx2/Gqfxn1cWfg630aDPmahIGYA/wDLNTnn6nFXbG6l1XVx5XIL8fSuS+ORkXUdLaEb5WDww8ZwVwc/rmlRjeojgxEv3bsP8J3wtLYKyqvlR5Kj+HHP9K09EupJNVt5ZGBeSQuQeuCDj+decWl09nB9h+0qZPvTucbSAPuAkdO59a6XwPqRvtRMrs5aFCDuGD14/mK6KtLdnnU530PatImwoYHuP6VofEa0GqeB5polzLCu8HGexB/QmuY8MXPn20isQHU8Y9K77QnS4t3tHZgkihTjtmvM2kbzXNFnyn4luPJjUpbyzCRCC2Nu1OeTx156V7X+yLf+b4b1LSWtp4pLAQ72dRscyPM3ynqcd6u+KbjwT4e/0dtCl12/U7mE4V3UjkHaxC8H6YroPgnrl5r1lqF5dWFpYqfL8uKDbkDdIPn28buOnavew8k7WR4dSkoJnohpKU0neu05xKDQaKAEpKU0lMQUUUUAXLG52kRyH5ex9K0awq0tPn3r5bfeXp7iokuprCXQt0UUVBqFFFFABRRRQAUUUUAFFFFABRRRQAUUUUAFFFFABRRRQAUUUUAFFFFABRRRQAUUUUAFFFFABRRRQAUUUUAFFFFABRRRQAUUUUAFFFFABRRRQAU122j3pxOBmoGO45oAZL9xieeDXgsFi0us2+rQOBbYyVzgltuPwr3qT/Vt9DXzlZahPbhYwC0Z+8M9+n9K5MX0OjDLVnZPeJcahtz8yLkEnqMDNcv5X2K9W+fBMzbmA9yDj64NJZ3Ti9lukKMY1KfL0BPXjtwDWV411VVtjCkii480MEHGF9iffNcUYnVIyvHujwTTNPbEOrOWAPGM9RXLeG5LvTria3eMFMkFG5yMj/HIrsbq5hvrJJN+TkYA9cVi3Fvi3jugAONrEDuPX8K2jtY52zM1f7XZ3CalpgZjEm7Z2ZSfmU/nmtW2vrHXrFZIWwWUbhnDRtjp/nrUFr5kWox28pzFP+7HoGKkqfx5FY2uaLc2Vy+qaGzRyRkCeAHOOemB1HpW0bWsZNnL+N/DeoQSO8A89FPzYIBA/r+FSeDNQmawFpJw0fADGtY+IUuo2W8heCQ5BcH5cD1rBtGhh1AzId6uc5UcGum7cOVkw0ndHUw30ltMJFyMHOB1rrNH8SwyR4eTy2xjpzXGoyzKDwQenNMmtzkbF+mDzXHJJnqUqrgz0YanFuLrKSPao7jxJDAV3Mp/4FyPzrzoTXsef3zkAjqelTRW8t0R507HnisnA7li30PSIvEUUjLtkGWG4AnpUOoX01/EY2bMR6/7VcrZ26JhRyfWuistuVDcD0IrGRq60pKxveFLX7FCbggbmBC57D1rmvjfo4vfDNtdRrultJwxOP4X+U/rtrsbYlVjAxtXBAp3iOJbrRJVlHDI2ffA4rKM7TTHKmpQaPnE2dzNYrJIPNDHJY9SO39a6fwhK1jbzyszecwEaKTnuDW3Y6XHb6vNo5R/KYlombnBADY59Vb/AMdNQ6joO19tup+Riw4I3H1+tdzrX0PO+r2V0dp4b1Bo5rWV0IJX5vcAmvT/AA9IwuFUgHkFX7MvvXzBqTawNREFteXcfyAg5O1ctyR3yP5V0NpJqF9pkNrqk8yssYe2u0ctnjo3cg+xzkD8Yng1Jc1zBYiz5Wj3b4jeCJNUS41DSdPs57uaPa7uGDOOeCVIPfqPWofgFYzaTa6ro9xp32KW28osEilWMl2lbCtJ94jPOOBmuA8BeKbnTZ4rW8e4twTtjmNyzQN6fP1BPoQB717p4U1VdSW5jJmE0G0SRy9VznBz0IOOvtW2Gk4zUGc+Korkc0zao70tIa9M8wSkpaSgQhpKdSGmhCUUUUAFOicxyB16g02igZtxsHQMvQinVU0yTdEUP8J4q3WTVmdEXdBRRRSGFFFFABRRRQAUUUUAFFFFABRRRQAUUUUAFFFFABRRRQAUUUUAFFFFABRRRQAUUUUAFFFFABRRRQAUUUUAFFFFABRRRQAUUUUAFFFIxwCaAGStztqOiigQ2X/Vt9DXzlqUItpI54WZoiByRtOa+jpP9W30NfNmpRahpcMVnqMn2oqCd25QcEnA+v41yYrVxOnD9S+tz9qs9st0Ixzyp9q4/wAXaYHvA0b88Y3HlueOPrVnCx3isgMigcIy8/n+ZqPS/M1fWmm+YLv2oD0DHgfkM/rXLax1FVLWSOGSJc4B+96N0GPyFWtChMtreQMpcLufB7EbQfzzWhrypCgYKT85ZueMYb9elP0oCHVBL0ilXa/btgH9B+dUu5jKBzupxvb+Q65DcDP+fcGq3iS1vNR02LWNFmaO8jQ71U9u4I7jjkfjW34w0+R9E86AsHiZg3XII9vqBXF+HPFEMZB1Bns5if3vynY54w6kZwf0raCbV0YS0Zz0viK8jike90exuJ0J+YoQWx6msYeIZb6+DfYILVW4IRyc/nXo2upod1bPcteKA/8AFCysrZ6dDx+n0rzfVfsqXSx2oyN3DYxx6V1QaeliEtbnRRs0ahlzz0FXbe8yoU9aisI/PtFYemKY8RRxInftXLJq9j0raGpDsbBzgnjmrtpbtvAVWx1yKyLK4EbbZMkda6rTGjfaVbKn8qxqaHRRiRtA8YDNx6YFbWmwlXQSZLE9M9BUU1rcSFGXaE/vNzmrth8kgXnk8nua5mzthA3oVKlVB3cAD61NrT+XpkmekcTk/wDfJzUlnH5cXnNgsfu+3vVPXif7C1CVeQltI2f+AmsktTo2RyF3N51pY6lGAGW0trvd6oDtc/8AfLn8q6KSyxIzdee1c/pUbN4dtoPlGzRUjB9tq/8A167HRkM+k2s7H70CMSf90VtI54Hk3iHV9GtPF9zFeXCIYCm6LaQSCBkA/d79yPxqHUbuaG5j1LTb64t9NUKFUkMAc8NuGATntgcYH1838ZXhvPFutXikMJbmQJn+6Dhf0Apml6xd6ZGGt/L2McSxsMpIp/hZehFe/Sw/7tHyuIxC9rI9aPim6tVV4IFvo1x54IBkAPqqnLDjvnGe9fRXwc1RNW0Z7mOGNIzFEY2VSCVO75SD0wQfzr4ZuryNJG/s2WeCMNuiUMRs5yFz39K+tP2Q76W+8DXDTuTIjKCPT5pP8KVSgouMl/WhMK/NCUf63PbD0opaSqMhppD0pxpKBCUlKetFADaKU0lMQUUUUAWtNbFzj1FadZFmcXKfWtes57m1PYKKKKk0CiiigAooooAKKKKACiiigAooooAKKKKACiiigAooooAKKKKACiiigAooooAKKKKACiiigAooooAKKKKACiiigAooooAKKKKACmTHgCn1FKfmoBjKKKKCRG+6fpXzF451ie08Y3UP2e2aDYis6yBiDtBG5OfU44r6db7p+lfFvxC1toviJq0LKroJEVSTgswjXPUYxwfy61jUhzSXzOmlK1KXqv1Oi/tC9vXFpAi28e3JZVwxI/TBz65rY0OK3sJAuAJEXC85IJPr681w9prtvbwmREYFRllb7wzwOnf0qxp2rtNI5jJYqnzgdj1H49K5JU2bxqROo1xnm1W7hVQIjGGiI6ZVmQ/zT8Kg066jkiTz5AoR/s8pHRTj5CfQEED6j3qO21GGW5SKSMK0gwMtgDP/AOrFZup3KaZcnULYBklzHLGwyrsMgr3+YZ9O9Sl0Bs6m61WKCxZboRgg4lJOAwxjP6fnXDaro/hy8d7mO7SHezfNvGCe/BODU83iTSdTE1u0kaqOCVJHTsQ2D9MVjRWdjHDLJaXcbRgl2GdxyenQegraEXHcwnZ7HL6va2sUYt7SYzJkZYqBux0rEubdo7qJSCcjIyO9bdy0P9rBYpVaN1/d4Axkdf8AJxS6zYt9lW6QEuh+7jGR/kV081mhxjzR0NPw2+EETj/Ct25s1kt8rhTnheg/OuX0a5UxKy5yO2a7W0kWW2AwM7e4/wA+lcVW6kenRtJHOyowAMifNnvWz4duDnaFULnirNxDH5S71DAdiM4zTLCO3W44DKoPIUfrWcpXR0Qg0zplmeSJdx3AnHFWbCMJMzSfNjnH9KqQXMccahM4Xu3U1Pa3QEnygtntiuZnajp4GaSIMRxjpjoKyPHl0LXwleRpw00LRj3LcAfrV61dVhwWAH8653xaft0sFtnKrIjsM8H5ulKC1FN6FzTrZYjPFniCyjiP/fPP8hUuoasui/DBtScgNBYjZnjLFQAPzxVTTpnGmarcSHLyysqn/gKqP1zXBftD64tnoemeErWXDMFnucH+FeFB+p5/CuzD0nVqqJxYisqNJyPG5rguCPL+Zm3M7NuJP6Um/bGVwrg9jUUfJp5HGK+pUVY+KlJydxsa/Iy9cHIr6m/Ye1Ca6svE9nI2Y7QWYQf7xnJ/pXy3aECQoRwRxX01+wr18Zc5/wCPH/24rKtH3S6TaZ9N0hp1IfwrjOgbSU6koAaaKWk70CENJS0U0ISiiigCexXddJ7c1rVQ0uPlpD9BV+s5bm9NaBRRRUlhRRRQAUUUUAFFFFABRRRQAUUUUAFFFFABRRRQAUUUUAFFFFABRRRQAUUUUAFFFFABRRRQAUUUUAFFFFABRRRQAUUUUAFFFFABUMn+sNTVDIPnPvQJjaKKKBCP9xvpXwh48vpG8Z6xPHaRPtuWVpGO1QenJzX3ewypHqK+UvF37OHj7WvEN9qEeseHfJnm8yNJbmcYGO4EX8jTgk5pstytSaW91+p5El2ru1xuMns2PLD4/hAAzj1+ldv4GtA2nux5BkEkpBznOMY/Diuhh/Zp8dRwpGNU8NnAwS1xMcfQeTgfrXZ+Afgx4x0WW9/tS/0KaKeJNghmlJV1PfMY4/w6VNeKcfdJoSfN7xwV7avDp0dwgIm8vcGA5DcH+ZpszxTzFZIYrmOUh2ilHynA4ZT2YdM+leuXnwq1uWNFju9Nwu3hpHxwMf3Ky4fg34liY/8AEx0hk3DGZJOB6fcriVOfY63OPc8d1DQ9HW++1R3DwkZZxuXA6dPpjr9aTUrNbeRo7RSI/LfDE5+XHJGepxmu/wBU+AHjK4lPkapoSx7s/NPKGPA6kRfpXRwfBzxGNGhtprvR2uIkZN3nSEEYwOfL9MZ4rbklZGXNFnyvq3maeiyLkSW04OQflK5wf1x+td1pXkarpAuLcBopF3AN69wfpjFdn4g/Zp8Z3izrZ6r4eCyEECWeYevpEe+PyqfwX+z38RtCcw3Gr+GprNySyrczllPqMw8/Tit6tNTp3W6Fha3s5tS2Z5HJC2l6iy4AilP7vn7ren0rrdGkJRSx+9jPtXpOqfATxNexuhvtEGcbSZZMqR3/ANX7VNo/wO8W2sCrcalorOONyTSnj8YxXHOE5LY9GlWpQl8Whx7WpltxsOWxn2rNkjlglCtG2Tx0r2Ox+FOv26bWvtMYYwQJJP0+Si6+E+tScJeacB7yv/8AEVzexq/ynesVh/50eTxscDqDW9o0O7OAxI549a6ofB3xGsgb7dpOAf8AntJ/8RW1YfDjxBbJtN1pZGOQJH/+IpPD1P5S44zD/wA6OSMUmw7mwAOK5+5bZeMzHhckZ6ADp+pr11/AWqtCUNxYk4/vt/8AE1g3Pwp12WfIvNM8snnMj56j/Y9qpYep2JnjMPbSaOAvrm30XREuL19scI82U+y84/E185eKNauvEHiC71S5yXuZdwUnOxQMKo9gAK+qfiP8FfG3iS0uLGx1HQYbZhGEE1xKCcNuYnERxyEAHP8AF04rz2P9lf4gK4zrPhfA/wCnmf8A+M16+X040k5S3PAzTFOs1CGx4hAmMCnMuDntXuq/sveP1P8AyGPDOP8Ar5n/APjNDfsv+Pz/AMxfwz/4Ez//ABmvS9rDueP7OXY8EHEw+tfT/wCwwMTeNfrY/wDtxXKH9lr4g+aG/tjwxgf9PM//AMZr2f8AZx+F+vfDdtfbXLzTbg6kLYRfY5Hbb5fm53bkXH+sGMZ6Gs6tSLg0mXTjJS2PXqSlorkNxtIacaSgBtIacaSgQlIaWigBtPiRpHCL1NEcbyNtRcmtS1t1hX1Y9TQ3YqMbj4Y1jjCL0FPoorI3CiiigAooooAKKKKACiiigAooooAKKKKACiiigAooooAKKKKACiiigAooooAKKKKACiiigAooooAKKKKACiiigAooooAKKKKACiiigAqOYdDUlI43KRQBBRRRQSFFFFABRRRQAlJTqQ0wGmkpTSUxBRRSOyqMswUEgDJxyegoAKKWkoAQ0hp1IaBDaSlOaDTENooooASko3LvKbhuABIzyAf8mloEJSUtFACGiiimIDSUtJQAlIaWjBPQE0xDaQ1OltMw+7ge/FTx2I/5aNn2FK6HytlHGenJqxDZyPy/yD9avxxRxj5VAp9S5Fqn3GRRpEu1FxT6KKk0CiiigAooooAKKKKACiiigAooooAKKKKACiiigAooooAKKKKACiiigAooooAKKKKACiiigAooooAKKKKACiiigAooooAKKKKACiiigAooooAKKKKAI5V/iH41HVio3j7r+VAiOiiigQVw+uaLDoOgWEMMryqNR0yL5hjhJ41BruKr6jY2mo232a+t0ni3q+1uzKQVP1BANAzP8Q3l5Hd6dp1lPDbSX0joZ5E3bAqFsKMgFjjjPGATg4xWXHrWqWeq/Z72WG5tLa7W0ubhUCY8yNWjdhk4IY7SBx+8U4FbTaDpLwNBJZJJGWV8SEthl6MMngjPUU7+xNJ/sqbSv7OtjYz7jLAUG2Qk5Jb1JPc0wOXGva9fXEMNtFNCt1E95EYoY3kEO8LGMO6jkfM3BI3gcda24YLzWvCk1prFuLW4uYpYZFXHAyVVwAzAZGGxk4zjPFX7/SdNvhALuyhlMGfJJXBjyMHaRyOOOKms7W3srWO1tII4IIxtSONQqqPYUCZ55c32pazbWWrtL5Nx4egW4vYYjkNchikye+I0lAH/AE0U1Z1RpNSsL/W7QwhrjVbK2s5HG5TFFcoN2ARkbzIevIxXa2un2Nr9q+zWkMRu5TNcbUA81yACzepIAH4U230vT7fToNOgs4Y7O32eTCqAImwgrgdsEAj6UxHLajrusaJc6nY3E8F+8VrBcQTNCIyplmMRDAMAVXAI5XjIJ70X+q+JtP0TWLiSGQ/Z9PkuLe4uIYkKyjopVHbK+nAxg5JzXV3Gn2NxJNJPaQStND5EpdA2+PJOw56jk8e9VYNB0eCGeGLTrcJcRiKUFc70GcIc/wAPJ46c0AYl/f6/HqMOkxzvLMbb7VJNb20eTl8BVV5AAoxyfmPI5HWtSG3uNb8M/Ztat/s9xMrLIEwCjBjtkXBbaeFccnBxzxV3UNK0/UWia8s4pnhz5TkfMmeDgjkZ71Ys7OG0tY7W0t0ggiULHHGu1VHoAKAOFN/qk0E2pagkHnaJILOPeP3b3LFUa5IB4UI4IGQRuf2NWPFOra5oGl6oBqEF7Omk3N7A5twrRPFtwCAcFDv44yNpyTnjrzpds0NzCbOEx3RZp0ZQVlJAB3A9cgYqKw8PabY+b9lsLaIzII5DtyWQZwpJ/hGTx05NAWM251KZPE2kaekieVdWs8sgwMkp5eCP++zQG/4rZkx100H/AMin/GtDT/DGkWFylzaWFtBMieWjqnzKn90Hsvt0qe80HTby4W4uoPMmVNgcMVO3OcZHbNFwszndduruz1HUrqyjh32tpazy/ugXliEk3mJnr90EqOx+pqhqfiS+lu1/shlltLi6WyglRFbLiN5HddzKG6Kg5xkN1xiu5tdLsbbPkwAEosZJJJKgkgEnrgs35moV0DRV0lNJXS7QWCY2W4jGxSDuBA7HPOfWi4cpxrx65fzaYt/Zz/6Hq0ciStGis8fkvksqMwBDHGeByOK39B0JdJ8zyGkcPHFHhlxjYCP1zWrBoekwLGsWnwL5c/2lTtyRLjbvz1LY4z6VoUrhylAW8p/hx9aUWknqoq9RRcfIioLP1f8ASni0j7sxqxRRdhyoiW3hX+AH61IFC9AB9KWikVYKKKKACiiigAooooAKKKKACiiigAooooAKKKKACiiigAooooAKKKKACiiigAooooAKKKKACiiigAooooAKKKKACiiigAooooAKKKKACiiigAooooAKKKKACiiigAooooAKKKKAEZQ3WmGP0NSUUAReW3tR5be1S0UCsReW3tR5Z9RUtFA7EXlH+8KPJ/2qlooFYjEK+ppRCnvT6KAsNEaD+GlCr/dH5UtFAwx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VJRQAUUUUAFFFFABRRRQAUUUUAFFFFABRRRQAUUUUAFFFFABRRRQAUUUUAFFFFABRRRQAUUUUAFFFFABRRRQAUUUUAFFFB4FABRXh3xW+Les6R4nn0XQY7eJLQhZZpU3s7YzgDoAM1x/wDwufxz/wA/Vn/4DCvTp5TXqQUlbU4Z5jRhJx10PqGivl7/AIXP45/5+rP/AMBhR/wufxz/AM/Vn/4DCr/sbEd0R/adHzPqGivl7/hc/jn/AJ+rP/wGFH/C5/HP/P1Z/wDgMKP7GxHdB/adHzPqGivl7/hc/jn/AJ+rP/wGFH/C5/HP/P1Z/wDgMKP7GxHdB/adHzPqGivl7/hc/jn/AJ+rP/wGFH/C5/HP/P1Z/wDgMKP7GxHdB/adHzPqGivl7/hc/jn/AJ+rP/wGFaXhv42+JYdXg/toWtzYswWYJFsZVP8AECO49O9KWT4hK+g1mVFu2p9H0U2Ng6Bh0NOryj0AooooAKKKKACiiigAooooAKKKKACiiigAooooAKKKKACiiigAooooAKKKKACiiigAooooAKKKKACiiigAooooAKKKKACiiigAooooAKKKKACiiigAooooAKKKKACiiigAooooAKKKKACiiigAooooAKKKKACiiigAooooAKR/uH6UtJJ9w/ShAfIXxX/5KLrX/Xx/QVy9dR8V/wDkoutf9fH9BXL191h/4UfRHydb+JL1YUV0nwwsdP1Lx5pVjqiJJayytuR2wrkIxVSfdgB+NdTZWniHxXrsGheIdFj07Tjd7PPi0xIWtgAxESOFH3sYGc9B+M1MQoSafRXf9dSoUXNX76HmVFetaN4I8O6pc6ZdzaXqelQzXVxay2VxPl5BHCziVGKg9QAeMZqbwR4d8J3+o6Dq0Okyi2vvtls9lcziZfMjTKuCVGcjPGOuCOnOUsdBJ6PT/g/5Giwsm1r/AFp/meQFW2htp2k4BxxSV65oGh6frOk+G9PvYL+2sJ9UvVazebLRBYS45wOcj0qp4e8KeFfEA0e+s7O9tYbuW6tXtZLneWkji3owYAcnjIp/XYK/Mtv+D/kL6rJ2s/60/wAzy6ivU/DHw+0678PaXe6tDeWt06Xk0sB3q86xbdiKApI6kkhScDgVyfj/AEvR9OubJ9I+0R/aIS81vKkuImBwNryRoXU/TggitIYqE58kSJUJRjzM5iiiiugxPt+w/wCPSP6VPUGn/wDHpH9Knr4B7n162CiiikMKKKKACiiigAooooAKKKKACiiigAooooAKKKKACiiigAooooAKKKKACiiigAooooAKKKKACiiigAooooAKKKKACiiigAooooAKKKKACiiigAooooAKKKKACiiigAooooAKKKKACiiigAooooAKKKKACiiigAooooAKST7h+lLSNypFAHyF8V/+Si61/wBfH9BXL16h8YPA+u/8JheanY2cl5bXbhwY+WQ4AII/CuK/4RLxN/0Bbz/v3X22GrU3Sj7y2R8vWpTVSWnUxAcHI4NaOoa9rmoJCl9rGoXSwENEJrh3CEdCMng+9Wv+ES8S/wDQFvP+/dH/AAiXiX/oC3n/AH7rV1KT1bRmoTXRla41/Xbi8jvJ9a1GS5iUpHM1y5dFIwQGzkA1BBqepQJAkOoXcS28hkgCTMBG56svPB9xWh/wiXiX/oC3n/fuj/hEvEv/AEBbz/v3S56XdfgHLU7MrS+INdkuFuJNa1FpldpFc3L7lZhtLA54JHBPpxVaDUNQgjhjhvrqJIJfOiVJWAjf+8oB4bgcjmtL/hEvEv8A0Bbz/v3R/wAIl4l/6At5/wB+6Oel3QctTsyvdeIdeuriG4udb1KaaFy8TvdOzRse6kng8DpVXUtQv9TujdajeXF5OQAZJ5C7Y9MmtL/hEvEv/QFvP+/dH/CJeJf+gLef9+6FOktmvwBxqPdMxKK2/wDhEvEv/QFvP+/daPh34f8AiPVNVgtZdNntYWYebLKNoVe+PU05V6cVdyQKlNuyR9Z6f/x6R/Sp6is1KWyKeoFS18K9z6tbBRRRSGFFFFABRRRQAUUUUAFFFFABRRRQAUUUUAFFFFABRRRQAUUUUAFFFFABRRRQAUUUUAFFFFABRRRQAUUUUAFFFFABRRRQAUUUUAFFFFABRRRQAUUUUAFFFFABRRRQAUUUUAFFFFABRRRQAUUUUAFFFFABRRRQAUUUUAFFFFAEM1tDN/rEB/Cov7Otf+eS/lVuinzMVkVP7OtP+eS/lR/Z1p/zyX8qt0U+Z9w5UVP7OtP+eS/lR/Z1p/zyX8qt0Ucz7hyoqf2daf8APJfyo/s60/55L+VW6KOZ9w5UVP7OtP8Ankv5Uf2daf8APJfyq3RRzPuHKip/Z1p/zyX8qfFZ28RykYB+lWKKXMwsgooopDCiiigAooooAKKKKACiiigAooooAKKKKACiiigAooooAKKKKACiiigAooooAKKKKACiiigAooooAKKKKAP/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g;base64,/9j/4AAQSkZJRgABAQEAYABgAAD/2wBDAAUDBAQEAwUEBAQFBQUGBwwIBwcHBw8LCwkMEQ8SEhEPERETFhwXExQaFRERGCEYGh0dHx8fExciJCIeJBweHx7/2wBDAQUFBQcGBw4ICA4eFBEUHh4eHh4eHh4eHh4eHh4eHh4eHh4eHh4eHh4eHh4eHh4eHh4eHh4eHh4eHh4eHh4eHh7/wAARCAHdAmg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j/4V34F/6FHRf/ANP8KP+Fd+Bf8AoUdF/wDANP8ACuooq/aS7mXsKf8AKvuOX/4V34F/6FHRf/ANP8KP+Fd+Bf8AoUdF/wDANP8ACuooo9pLuHsKf8q+45f/AIV34F/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P8AoUdF/wDANP8ACuooo9pLuHsKf8q+45f/AIV34E/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P8AoUdF/wDANP8ACuooo9pLuHsKf8q+45f/AIV34E/6FHRf/ANP8KP+Fd+BP+hR0X/wDT/Cuooo9pLuHsKf8q+45f8A4V34E/6FHRf/AADT/Cj/AIV34E/6FHRf/ANP8K6iij2ku4ewp/yr7jl/+Fd+BP8AoUdF/wDANP8ACj/hXfgT/oUdF/8AANP8K6iij2ku4ewp/wAq+45f/hXfgT/oUdF/8A0/wo/4V34E/wChR0X/AMA0/wAK6iij2ku4ewp/yr7jl/8AhXfgT/oUdF/8A0/wo/4V34E/6FHRf/ANP8K6iij2ku4ewp/yr7jl/wDhXfgT/oUdF/8AANP8KP8AhXfgT/oUdF/8A0/wrqKKPaS7h7Cn/KvuOX/4V34E/wChR0X/AMA0/wAKP+Fd+BP+hR0X/wAA0/wrqKKPaS7h7Cn/ACr7jl/+Fd+BP+hR0X/wDT/Cj/hXfgT/AKFHRf8AwDT/AArqKKPaS7h7Cn/KvuOX/wCFd+BP+hR0X/wDT/Cj/hXfgT/oUdF/8A0/wrqKKPaS7h7Cn/KvuOX/AOFd+BP+hR0X/wAA0/wo/wCFd+BP+hR0X/wDT/Cuooo9pLuHsKf8q+45f/hXfgT/AKFHRf8AwDT/AAo/4V34E/6FHRf/AADT/Cuooo9pLuHsKf8AKvuOX/4V34E/6FHRf/ANP8KP+Fd+Bf8AoUdF/wDANP8ACuooo9pLuHsKf8q+45f/AIV34F/6FHRf/ANP8KK3tW1Cy0nS7rVNRuEtrO0iaaeZ/uoijLMfoBRR7SXcPYU/5V9xaoooqDUKKKKACiiigAooooAKKKKACiiigAooooAKKKKACiiigAooooAKKKKACiiigAooooAKKKKACiiigAooooAKKKKACiiigAooooAKKKKACiiigAooooAKKKKACiiigAooooAKKKKACiiigAooooAKKKKACiiigAooooAKKKKACiiigAooooAKKKKACiiigAooooAKKKKAOF/aC/5Id41/7Al1/wCizRR+0F/yQ7xr/wBgS6/9FmigDuqKKKACiiigAooooAKKKKACiiigAooooAKKKKACiiigAooooAKKKKACiiigAooooAKKKKACiiigAooooAKK4L4++LtV8D/DO+8RaKtu17BLCiCdC6YaQKcgEdj611XhS+m1PwvpWpXOwT3VnFNJsGBuZATgemTQBp0UUUAFFFFABRRRQAUUUUAFFFFABRXzx4q1r9obwXp2s6tf3Xhq90e0kkmW6uQgYRZ+VQqbM9gARnJ6mu8/Z68R+N/F/hFvEni9LCGG7b/QIre3aNjGM5dsseCensM96APS6KKKACivIv2q/E2veFfAWnX/AIe1KbT7mXVYoXkjAyUKSEryD3A/KvWoCWgjY8kqCfyoAfRRRQAUUUUAFFFFABRRRQAUUUUAFFFFABRRRQAUUUUAFFFFABRRRQAUUUUAFFFFABRRRQAUUUUAUte0qw13RL3RdUgFxY30D29xESRvRhhhkcjg0VdooAKKKKACiiigAooooAKKKKACiiigAooooAKKKKACiiigAooooAKKKKACiiigAooooAKKKKACiiigAooooA8i/a+/5IXqv/Xxbf8Ao1a6zwF4k8Ox+B9Bjk17SkddOt1ZWvIwQRGuQRmtbxx4W0fxl4dm0DXoZJrGZkd0SQoSVYMORz1Fedf8M3fCr/oE33/gfJ/jQBz3xEuNS8b/ALQ9v8PLnxTf6Bodpp4ulSxn8mW8kKhsBu5we4OAjYHOaT4SXOu6b+0D4r8J3Xi/V9d07TdK/wBG+2XRfbzFjIHy7wGILYBPOetel+P/AIV+DPG93a3ut2Ev221QRxXNtO0UuwdFJHUDnGemTTvBHwt8GeDNbuNY8P6fLbXdxb/Z5S1w8gZMgnhieSVBJ+tAHiXw98aa0f2XvGus6l4l1GXUoLyWC2upbx2mjZliCKrE5HLcYPc1a8e+J/F1r8GvhXqGj63erq19dQLJK9y/+ksV4Epzl1JxkGvRI/gB8NVvr64bTLt47zeWtWum8mNmBBZF7EZOCc47YrpL74beFL3Q9A0W4tJ2s/D8qTaeonYFGT7uT1b8aAPIvjBfeKvh74U0PQL7xnqlzP4j1WR9V1iGI+dCmEzFAoJKjn5QMdMcZq/8HNM8f6Z4/lu9Pt/EyeCZbY+dD4nvUe68wAkNGiklSTjggcZyeBXsHjnwf4e8baIdH8R6et5a7w6fMVeNx/ErDkGs74dfDrw14CF5/wAI/Heq15t843F08ududvBOBjJ7UAfNOm6x4u+I9vq+sWd/44uvFH2tksoNLnW203TlBGxZGYgEn0Bz3PNdz8a9W+I2l+Gvhpa3OtSaV4lvL8QXr2c5EUkmUC7wuFccglfu5JHSvQdX+Bvw71LxFLrj6Zc21zNMJpUtbt4o3fOdxVTwc88Y5rqPGHgnQPFdzpFxrVvNNJpFyLqzKTMu2QEEE4+990daAPH/AA5p+teB/wBpbSPDa+L9e1qw1bSpLi6XUrkyZkAfkDoOUBHGQCRk19B1z974P0O88cWPjOeCU6xY27W0EglIURtuyCvQ/ePNb0i742Tcy7gRlTgj3FAHzr8X9atfiZ8VrH4ax6rb2nhvSJftOuXLXKxiV1/5ZAk4JH3cc8kn+GvVvGninTvD/wAM9b1DwvdafdS6RprNbw28qSLFtXCEqp+6OPyrmJ/2c/hdPM802m6hJLIxZ3bUJSWJOSSc10fgT4TeCfBZ1H+w9NlVdRg+z3STztKskfPy4b6mgDwaXS9btf2fp/ilB8TvEh127QPMi3/7gh5QhiC9VcZ6gjBHArb+IPiXxhb/AA0+EFzomu3seq6jJCssj3L4uXKJjzucuuTyDnvXoC/s8/DBRcJ/Zd6YZuRCb6TZGfVRng+5zXU33w38K3um+HNPuLSc2/hx0fTQJ2BjKYxuP8X3R1oA8U/aY8P6n4b+CGn2useIrnXNQm8QpcT3s67fmaKThVyQqDHAHAFQfFaw1P4WJ4V8YeH/AB/r+sajeXiR3Fre33nRXqFdxKoBgL2xzjcuCCOffviD4K8P+O9Hi0nxHby3FpFOtwqxytGd4BA5HsxrmfD/AMD/AIdaJ4it9cs9Jne4tX320c908kUDdiqse3bOcUAcH4lbU/iJ+0PfeCdQ8V6poGj6TYpPBbafceRLcyMqMTu7kb88g4C8AZJq78A77XY/jJ468Oal4q1PX7TS44orZ7u4LgAHHTO0NjgkAZIJNd94++E/gvxtq8OsazYTrqMSBPtNrcNC7KOgYr1+vWrXgP4a+EfA+p3uoeG9PktJr2NY5szu6kL0wGJ5z370AdhRRRQAUUUUAFFFFABRRRQAUUUUAFFFFABRRRQAUUUUAFFFFABRRRQAUUUUAFFFFABRRRQAUUUUAFFFFABRRRQAUUUUAFFFFABRRRQAUUUUAFFFFABRRRQAUUUUAFFFFABRRRQAUUUUAFFFFABRRRQAUUUUAFFFFABRRRQAUUVzMnjzwpHetatqhwr+W1wLaU2ytnGDOF8sHPH3uvHWgDpqKAQRkciigAoqncanY2+q2mlzT7by7SSSCPYx3qmN5zjAxuHU96TTdVsNSlu47GczG0lMMzBGCBx1UMRhiOhwTg8HmgC7RRQeBmgAoqlo+radrGkw6rpt3Hc2UylkmXgEDrnPIxg5B5GKqaZ4o0LUo9Nksb9Z01MyizZY3xL5ed+MjjGD1xntmgDYorJ8QeJNH0FoY9RuJRNPkxQwW8k8rgYywSNWbAyMnGBketXdMvrbUrCK+s3d4JRlC8bI3XHKsAQfYgGgCzRRRQAUUUUAFFFFABRRRQAUUUUAFFFFABRRRQAUUUUAFFFFABRRRQAUUUUAFFFFABRRRQAUUUUAFFFFABRRRQAUUUUAFFFFABRRRQAUUUUAFFFFABRRRQAUUUUAFFFFABRRRQAUUUUAFFFFABRRRQAUUUUAFFFFABRRRQAUUUUAFFFFAFXV7ea70m8tbeXyZpoHjjk/uMVIB/A1wGl6xDY/DuHwvceGtVbVIbAWDaathK0crhNnEu3y9jHncWxg888V6TRQB5n4c8HGfXmsfEkNxeRWmgWFuGMjiFpl80OykYBcYXnqM9s1lajD4glsPDB1dZJdPGlbJRd2FzdYuQw5lSFg27aOGYEZ3dCa9hooA8fuvD3ibUZPCNnbazfQsbTUEm1JrKRJIYnKFExISyNjCgsd2AT1qTVhrf8Awj2j6R/Y66fa6VdNbarBHYzzW8o8s+XKixkPJEx5IBJDEbgcGvXKKAPJrZNQ8PeHh4uFxPd2+mX7ubZbOa3C2TqqSxxpKS5AYCRc+hA4ru/BNjdWvh8T6h5n9oX7teXSu2Sjyc+WPZV2qP8Adq1rHh/SdYu7W61K2ad7U7olMzqmcg/MgIV8EAjcDgitSgDynwz4V12Hw5pmiWsIt9C1ezhfVEY+VLaOEHnKq9f33AP907z1NU/D0U2gaX4Dnu9N1GG3srjUFmWGxllaFW8wJlEUsAcjHFexUUAcB4jvNH1O/sdctb3xNpN5FFJDFeW+jzMChKlo5I5Im4JCkZUexrpPA97quoeHYrnWIytyZJFVjbtAZYw5CSGNiShZQDtPIzW3RQAUUUUAFFFFABRRRQAUUUUAFFFFABRRRQAUUUUAFFFFABRRRQAUUUUAFFFFABRRRQAUUUUAFFFFABRRRQAUUUUAFFFFABRRRQAUUUUAFFNlyImI67TivmbR/GmtlDYatrmrWl3IGTDXrnBJIBVgeR6H6VyYrFfV0ny3IlNR3Ppuivk/xV4k8ZeTBZw+KNXjW1IWV4byWMyyDO4785K54A9AD3NZesa94yOhzGHxd4hSTyXYOmpzAq6qWHRvbpVQxUJpPuT7VH2JRXwt4b8b+OLIrd6v4u8STW6ksd2qT7R9SW/Su38Aa3418RXs0y+KtcjtSSzeZey4iUHg9e/61rUqqGpcJOeyPrKivJdFvNYvY0s7PVdRNvGdr3Elw7yyN6Ak8E11MtzfWqC0t7qeW4YBZZnmZlhHoM9W965fr0ex1/Vn31Oxorm7Fms7XNzf3J4yWklZmb6ZPFC315dqVszJFGDzIxLFvYA0fXo9hfV33OkoriNZ1CbSoXkbUphj78kkjEKfRVz8x9vzrEhudfumM5vtQtLVsMoklbz5s9MKDhB39apYxPoV9Vfc9SorxXxR4ju9GiYtrWoSXGSoiW5fBPcDnn6jge9cDe+IPGmrW8+oxa7qumwA+Wpivpiu9hlR9/H5dhWkcQmr2K+pvufVFFfN3h/XPFlrpqTXeu6tergM7i7kbA6ccnI6dP0rafU9YmhjvLLxDqpVjyovJGXPpyT+VJ4lLoH1OXc93orzDwb4lv1ZbW+vJbhX5V2kYn6EnkfzFRfEODWYkOoWWtarFEcY8m7kUKD6qDg4/CksXF9CJYaUT1SivnjxX4x8RW+maZHb6vc/2jJFLuT7S6BwGID5HUgDp9T2NcYt7481fSru7h8b+ILfyoyYvLvZSZWwTkFWA2/T1HpWirK17Gfsmt2fXVFeK6X4g1FdMtydW1J1MCbWluXLkYGCTnkkd65L4gfFDWdHnNrbyXjq0BYTfbnQ7voP55FVGpczt2PpeivibUfiR4svEUW+va9BKqKjyQ6rL5TEAAsFzkZxnqete3/ss69rGtWetpq2qX+oeQLco13O8rAsZQ2CxOPur+VXcfK7XPaqKKKZIUUUUAFFFFABRRRQAUUUUAFFFFABRRRQAUUUUAFFFFABRRRQAUUUUAFFFFABRRRQAUUUUAFFFFABRRRQAUUUUAFFFFABRRRQAUUUUAFFFFABRRRQAUUUUAFFFFABRRRQAUUUUAFFFFADZf8AVP8A7pr5E8S+Ro9ob64dBOUCwXOSFjU8ZwTjPYfn6V9dy/6pvoa+QvFU819pskFwquZJFWeNuhx6DsBgfgK4sW9YmFe2hm+H7ya4snW4czQv80Uuc7sY5H8qXVI7+3lM6W9ubN28sMxIfLKQSccYosYbPSjbQpDN5Lwgxs0m4ArlQMADHI9TWymk398siXF5CNOdGVkEe5hJnKEhhjbx256ciuVtR1MYppmlpHhI31qwlnH2Nxtedl+dv9zsT79veuw8OaJC8I0vTofs2mwndPLnLSNgAkn+Jjj8PoKWxsZ7v7PYWoEdvGgUlRhVAHOPQV10Qg0+1S2towqAcDv/ALx964vaTtaTufQUKChHzLdj5NlAqWkQyF2p/sDv9TUrXUNjCpZczZyiDqT6n+foKwLjVxbkJFh5yPXCoO7H0HvUOmK1w3264kZocg528y+gA6gHjA79T2FLnN+RbnQRLNPKj3D5knJAQcnPt6AetW9Y1u30Wz8oM0sv3QiDJJ6BV/GszVdWTRbFri4A+1SDBVSDt9I1/qfqfSsHwoJL++l17UJFZIOY8fd3njI9h0Ht9a0RPLz6y2OjtNOaNk1LWds2oykLBbKwKwdwFHduMkn09BWd4vvmsGe3sdz383yEq54Y/wAIP4jJ7Cr1veskdxqTNmQr5duG7k9W/E4/AVyF7qEUU+p3wGYbC2EYZud0rAkn8s/pW0Wr2Qo025XZxKxR6rr82i25kCWsUkl7cFPmlbYW6kZAGzA6dRXSSaSdJ8L6LaMoRwXklGfvNtA5+hFJ8EtPWS61a/vADLNEevOCwZse/c5962/GgjEflq3FvmM+v8GcfjureU1bQ05ff5TMudNezso73R5RGlziRI2GApwNyFfQnnHamWDLco+raVb7Zo+L/T1IG/1ZB/e/njPrTrG6Fz4cjUtgrJuTB5GCdw+uCPyrImnl0nVP7StMqOGkTPDA/e/xqZajSfU7OxtoLyzTVtNkkniYB5AByg/vAfoR2PFdHp90l5pT21wm6P7kin+E9Aa57w7cx22oRahZsVsNR+faOkcxADDHo3H4iugltRDOLuzjXYw+ZPVf4lP8xXO7pky10PMfihpH+k2WmHzvtUUbXEMgQbZEWQscE9GBIb8MjkYrmfDH2vQrK6W4aP7J5pKRJFgIxBO7IGFRs5x0ViQDtKge3eJdMbUtOWSE7ri2PnWsycnb3U+teH+Nbm80rUbXVIm22E4FrcW+wbVk4+Uj3BUg9sD0NdVCr9lnJVpuWxzfibxBeTrp9jZ3V3pkWnuivdRzoI5Y2wuSuc45wNwA6/hrx6RHqmm/6xZXcFxM6bsHs2K5mWa5vdV1jR9WtYXkiw6OseGmiYkj8P8A6/FbPhW8OmWLae7SOkCjyWYc4JPH4Dit8Qny3iLCSipOMkZ9/wCHINP1WDyVkZZ42YoCPLyBzwRkcA17D+yG05l8ViSCSKNTarGSuA2DPnB7815ZqmoSTavAJYfIUk4kkbAwQRjA7mvd/wBmxNuhakScuZznnP8Ay2mxV0JysuYnERim+XY9ZooorqOMKKKKACiuT1T4gaDpvhy51y8+1JBbX7afNH5YMqSq+08Z6Y+bOfu81qXXiXSbXVrjT7m4EItrNbye5kZVgijZiq7nJ4JIOPpQBsUVg3PivSUk0X7JMl/DrF01rbz2sivGGCO5JIPT5COO9XLTxBoV3c3Vta6zp081oC1zHHcozQgdSwB+XHfPSgDSorKtvEnh650+TULfXdNms4nEck6XSNGjEgAFgcAkkfnUMfi/wpIsLR+JdHcTyGKIi9jO9xj5RzyeRx7igDboqhda1o9rqkOl3Oq2MN/OAYraSdVlf0wpOTVXxB4p0DQL/T7HWNTt7OfUHZLcSuFBIBJJPYcYyeMkDqaANmis8a5o39sf2P8A2tY/2ljP2T7QvnYxn7mc9OfpVLxP4os9DuLay+x32o6hdBmhs7KHzJWRcbnOSAqjIGSR1oA3aK57R/GWh3+nz3c1wdLa1mEF1BqGIJIJCMhWBOORyCCQRV6PxDoMmkPrEetac+nIdr3QuUMSn0LZwDyKANOisWfxPpEc+jRw3Au01mdobSa2ZZIyyozklgemEPTPNPHiPS11HVrO4nFr/ZKxPdTTsqRKJFJU7ifbnOKANeisv/hI/D/9mR6p/bmm/YJGKJc/aU8pmAJIDZxkAH8jTbbxP4buri1t7bX9Lmmu13W8aXaM0oyRlQDzyD09DQBrUVQTW9Hk1d9Hj1WxfUkG5rRZ1MwGM8pnPTmmeGdZtfEGh2+r2STJb3G7YsqhWG1ipyAT3BoA0qKKKACiiigAooooAKKKKACiiigAooooAKKKKACiiigAooooAKKKKACiiigAooooAKKKKACiiigAooooAKKKKAGy/wCqf/dNfI8rNq1sVkdmcHdjv7Y5r64l/wBU30NfJPjCSaw157dLT7FBGQY1jUDcn94HuD19uleZmNdUnFPrf9DlxKdkyhNDdLb6amxZQkwyMfNzj1+oz712Hh/T5ru5Ox18rhSpBy3T2rntTjv54LdtNbzYWG4y9Tljkk+gAwPbBr03wlZyWVkk0ibVRMKT1Zu7e30rhlO61NsNT9pKxuW0S2FssKld+PnOew6ZrE1XVWlleO2fIA+Zj3qnrmrNNuhhY7c4Zh/F7CqkESsrZz5MeDKwGTI3ZBWDPoIKyLWnW7XLAyAmN2yxPHmkfX+Efr+VdXbS9LptvkwgiAdmbu/4c1h2CGYnz/kyACF6Ko6KP8azfHWufZNM8mDCsw2Ljsvf8/5UrXZUjL1i/fXNfFrDJugUnLdyO5+p6D0yPeuinvdtnBZWo2L5mwBehAGCfzJ/IVxWgbrHS3vZ2DXFxl8nqM9P6n8q1I7jZb27ZI2DIHoa6LWJOlu77baTR9UihdgfoOP1rir26lm8OTW6n7829s98Kcf0q7qF4f7PlVWyWQRk598n+lY8cit8mM56D6gVpE3oxudb8Nrn7IzBmHzI0hH/AI6P5H86Neui0pk3bmZ2fDc9S1Zfh2UrLMR0EBH6ip7tRLO/faMDmhyOh0/fOd0a5nt2MJBC258/gfe5O/8AQ/pXTRKl4GgXa0jqfKz3PVR+Nc9c2zW94twvRScjsQeoq7pd2bW6hYYxGVK57AHI/qKpTMq9Oxt+B7iOWG60WclY3JaIZ+62e3413elXL3EIhudon5WQjjDrwT+Pyn8a8hnuJbDX/NjO0eaSpA984/KvSrW/W4kDx7QLmIOp9GH/ANbP5VlVlbU51E6HTpSjNGTgE5Qf3WHVT/npXJ+JNFtW1OVWhXyrsCWEEf6uVTwfrliPxrclmJjt7wEL5hG4joH6An+VS65aHUtJeFQBLtLxHp847e1ZRqWZEodTym+08XF20cyL9ojRVclfm284z3//AFVz3ivQ2+xx3EBljigfddCPG54Qh3AenY11+oT+XqcequskdtNGkM6yLgpKW289+p/map3MOm6vas6TGSAkLIBlSTgcHvg16MdbO550pcsinqtvp174MmuoYIprTyDJbzoSzAjOA3GQenfvXov7M8RXw5d3DAhpwjMp7HzJif1JrxTxHqMOgifTdLtZ4YLuRd6+buAc9WXI4Ujgj8q9i/Zfjkg0zWLaWRHdHiZgGyVLNK2Pbr0rqp6SRmvejJo9kooorqMQooooA8+uPAN1cfEK91Ka5t38OXkb3Etmc+YbxofIL4xjb5ZPfOT0rDtPhl4kHhXyL7WLS61iPUre4SQOwjlt7dPLijZijbWxls7WAY5wa9Ht9etZtSbT1tb9Z1VGcNbMAqsWCsT0xlW/KtGG5t5lZoZ4pFQ4Yq4IB96APO7LwFqgOmTyPBazR6xLf3m28Mpw1s8IKMIkG/JUn5QOpyTUI8C65ceCm8LzWHhy0EFiLaG/hZ3kuGDofnXy12K+35xubJNekw3VrMpaG4hkUAklXBAFQXOrabb28VxNewLFLKsKOHBDOxwBke9AHnes+Atb1z+0bi5tND01rqOyg+x20zyQukE4kZ3YxrklcqBt4HBPpd1n4eC7k8aSW9ppKPrdrDFYsUwYnSMglsL8vzbTkZ6ZrsrbW7CbVLvTfM8ua1aNT5jKBIXXcNnOTxV5riBZ1gaaNZWGVQsAxHsKAPM9T+Hur3HiXVJzNDdadql5DcyE3nkyw7FQYA8ly2NmVIdMZ/Gum8d6DqGqal4f1TTIbGebSb152hupTGsqNE6Ebgj4ILA9O1dOssTSGNZEZxyVDDI7dKVpI1DFnUBBliT0HvQB5rZ+BdahmisWj0c2ia6dWOp+Y/2wgymTy9mzG7nZu3/d7V0fiHR9aTxZaeJtAFjcTJZvZXNpeStEskZYOrLIqttYMD/CQQe1dNJNDGpaSVECruJZgAB6/Ss3Wdf07S7OW6md5ljtZLrEIDF40KhsHOM/MO9AHFXngPWNVluNS1Z9MN5fa1ZXtxbIzNBHb2/AjDFQZGIzyVUHOOMVHr3w91a4v9TvNNnsYFk1qDU7a3DlFYLbiJwx8tgjFssDtboDXf6ZqtvqF5qNrCkqvp86wSlwACxjSQFcHphx1xzmrqyRsFZZFIf7pB6/SgDzIfDWe7g0aO/WJI4tXm1DUIk1CQlt8LIPLdEjIOSpOAo+91zRc/DOe2vtSm0c2ptXvrG8t7S8upZVnMCsHjlZgxAJbIPzYIBx2r0lLy0dJJEuoGSP77CQEL9fSnxyxSRCWORHjIyGVsgj60Aecx+AtSutWTU9Qh0mFZdch1GbT4naSCNI7d4/lJRd0jMQxJVRx7clz8OZfsWpJZwaVBcXHiWHVYZFUqUhSSNiuQuQ2FfgcfN15NdXF4t0eQQyg3a2k8gjivHtnWB2JwMORjBPAY8HIwTWybm3E6wG4iErZ2oXG449qAPN9L8Aarb+JVlu5YbjT49Wl1KKdb3ZKGZmYAx+Tkn5tpPmYK9u1dv4P02TSfDlrp80MEDwhspDKZEGXJ4YqpPX0FaX2iD7R9n86PzsZ8vcN2PXHWqY1nTzpC6r5rfZGYIG2HOS+wcdfvUAaFFRm4gE4tzNGJiMiPcNxHrjrTTd2okMZuYQ4BJXeMgDqcUATUVCLq1Nt9pFxCYMZ8zeNuPr0pt3e2trYS3886JaxRmR5c5UKBknigCxRVZL+ya1iuhdwiGXHluXADZ6YzU8kkccZkkkVEAyWY4AH1oAdRUBvLQRJMbqARucI5kGGPse9Oe5t0mSF54llf7qFwGb6DvQBLRUZuIA5QzRhlBJXcMgDqapXWtafbzWUbTKyXjuiSqymNSqFzuOeOFNAGjRUbXEC2xuTMnkhdxk3fLj1zWdomvWeqaXFqOx7OGY/uftLxgyAgEMNrHrnocH1AoA1aKY0sSyLG0iB26KWGT+H4Gl8yPDHzFwhwxz9360AOoqNbiBp2gWaNpVGWQMCwHuKcJIyFxIvz/d5+99KAHUU2OWOQExyI+Dg7TnHenUAFFFFABRRRQAUUUUAFFFFABRRRQAUUUUAFFFFADZP9W30NfLXjz7e8c880M4tbG2ViwUsCAcH5fL5OSo+/74wCa+ppP9W30NfMXiT7RfaTcQyW6ys9y0CmTg7IgjDGdh6kHo44HJ7eFm65qlJev6GVVJ7lTwNp5ukWHGWuJlVD28tRlj7DOP5d67jX79Bt0+zOyGJdpI7CsnwpappGjG5KKb24JVGznamATj09/f6VWcNc3C28JLMxyzetc7/lR6eBoqELk9hbtdTlydkac8cAAVftpEkZPLjby1Y+TH0J/2j9aq6g8caJYxNtQczMO4Haqs+opZ2TXRbBwdnqB6j65p8h18xtX98IlNuo6D94fX1FcNq1wdU1lIS2Ywcv8AQdf8Kt/bHTSjNM53yguM9R6f59qxNEkb7DJeH5WlOB7J0H581pTh1HzGrqFwsk8cQYBM7n+g7fyFPlvGKxjGPmOee1c5qF4WuykeD82W+g7VO1wpiiQOqYHO4+v1rTk0KRqXVyzW75IySMAUWCsGGSW+Uc1jz3UO8oZlYgnj/GtGyvA1szLjJPykfWjlsjupNG1Zyi1R2JzlSPrVu3mj8t2bhmPK+lZMRed1MkexWIwCfvUa8biyO6DBMnOT29qSjdm91H3mX7iVWVsY2+9ZfnxCZVjmRjyMA571hmx1bUJcSXpSMn7o5z+FasHhr7HamQTFpMAnPar5FY56lXn6CaleF545COUTdn3Ax/Sul8L6s40G2nLfNAyk/Tv/AFrhrydXhPmA+bGxU9sgir3hy9SOwlt1YEbc88E5B/wrCrFOJhsex2Nys0U9u3zJKm+Men+TWho9y0lo0Lt+8H3ee4/xrz/w3qhktbSYE5Q7T/unH8jW/BeG11bOPk8wHGexH+fyrhldF2TKnxBtL67KQWartvQ0Y3ADZcKNyMM+rLt/4FmvJNE1+7t9OiD2ix29yP3cjSZ3MRkLnqO/UCvePE0X9oaBdxKwUvEZIpP+ebf3hjoQea8O8Y6lFa6hNb/2dCBKWOw7iuWAJKk8cEkfhXdhajasePmEOTU5PV9UL3TSagwiu3lHl8ZA7KB68gd695/ZHnubmHxNNcLjL2wDD7rEebnH6V823dtNcadLuIbHzDc3I5+n+ea99/YokYx+LLfe/lxmzKxk8IT5+SPrivapLS551GT5WfRtFFFbmgUUUUAc7rej319ca55DrEL7S47WGQt0cGbOccgfOvPvXNatoN7cW17fS6ZZeHrWLTlge3WQPHcFZEfD+WOIwFZM4JxI3A6Hr9Z8SaRpcqQTXUcty9xDB9nikUyqZXVFJUkEDLAn2q8+pacgmL39qogG6bMyjyxkjLc8cgjn0NAHl0Wn3XifVNcbTbLSrMPptvFmxuBLDIyzF/LaTy9hJVcEbWwCM5ziti38L6l9jur2SwuJblry0mFpczWxDiJssQIo1RWIJGSTkKucV2smsaRDZx3kmqWMdrKcRzNOoRz7NnBp13qul2mz7VqVnBvAKeZOq7gehGTznBoA5PUvC02oL4pupNMtvtWo2sS2e8qWR1hwBn+HD9/bNUdT8JaxN4ivZHFxPbXt3BcLNFNbp5IQIMMXiaQFSpI2HBz/AA8mu9tdQsLq4lt7W9tp5oTiWOOVWZPqAeKpt4h0qPWLjSrm7itriER486RUEhcHATJyTx6dxQBl6TaT+HxNImlJNc6nrMhldGAYRO7EOxwchVA44pvirw9danrUPkrG2m38a2+rI7YzHG29MDvuyyH2b2rorjUdPt7qK0uL62huJf8AVxPKqu/0BOTTJdW0uK6+yyalZpcc/umnUPwMnjOaAODvPCOv3WnJczOft9rdQosccqH7RawKypzIrIGLOZMMCM4HGARpR+G73/hAtZ09YJVvr4TmOOeSElS4AxmNFRQSoYgZ5JOTXVw6pps1i99DqFpJaJkPOsymNcdctnAqa0ube8t1uLS4iuIX+7JE4ZT9COKAMfw7pt1Z6r4huLhVWO+vUlgIbOVFvEhJ9PmRq53S9D1+Ox0XRrnS4Ta6Uk0T3AvAPtAMMkaFQBlc7hnPIJ4z1rtrjULC3uorS4vraG4m/wBVE8qq7/QE5NSC5tjtxcRHc5jX5xywzlR7jB49jQB5l/wifiaTTfs8URtrW1ltpIbeRrYzyiPeGTesewqMqV3qTlecda6zwtoc0Ph7ULO8W5t2v5ZWZZJIiyBlC5HlIqKTjOBnkk5Oa0brxFpENnJdx30F1HFNHDL5EqP5bO4QbueBk8+wNWE1bSnsXv01Oya0Q7WnE6mNT6Fs4FAHKXOn+Jr/AMOp4TuNLtYIfLS3m1BbkMhiXHzJHjdvIHQ4CnucUmo+E5pbPVpIrK3N/cazBdwTErv8tHhOd3UcK/Hv711r6rpcdml4+pWa2z52TGdQjfRs4NLLqmmw2KX0uo2kdo+Nk7TKI2z6NnBoA4iDwpqq+J2knFy0H9qtfrdRTW6rtLFgGzEZc4whG7BX+IDipIfBMy+Go0abUf7QW6WUw/2pN5GBcb/9Xv2Y284xjNdlLqulw2YvJdSs47YttEzTqEJ9N2cZqwZ4Vg+0GaMQ4DeYWG3HrnpQBxEnh3Vfts9r/ZttM02rC/XV2lUPHGJA+3GN24KPLAHG3v1FC+DElsAt1pdnJOfED3zsyqS0RmZsk9/kIGPwrsLfVNNubea4t9QtJoYc+bIkysseOu4g4H41VvPEehWthFfzatZ/ZZZlgSZZVZC7HAGRx9fQc0AclrHhTVjcXsthGEthrCXsNtC0S+Yn2dY2KiRGQMH3NgjnGcg4NbGmeH7hfAuoaRIJVmvUuCI7l43ETSZwP3aKoGfmwBwSeTXQNqWnLdQ2rX9qs867oojMu6QeqjOSPpRBqWnT3sllDf2st1HnzIUmUumPVQcigDjF0jVlksr6bwvbXippxsmsJJ48QvnJcHlSr9D/ABcDg8itK80K7HgKy0eSKS8ubYQ58iZUIZCDlTICrbccBhg4ropdQ0+K9SxlvrZLqQZSBpVEjD2XOTTBqmmfbRY/2jafamJAh85d5I6/LnPY0AefTeGfE8i2l3dQmciGeA21v9kR0VpCys2+JoyzDAcpjoOtN1rwn4iktorG3iaZYIrNbabzbfI8ogt5sjRiRmBB2lNoxjpzXpjTRK7RtKgdV3lSwyF9fpVHWNasNL0p9RmlEkSxeaoiZSzpkcrk8j5hz70Actf+E7yW012SK1tmurvV47wK7AC6gTyz5TNg4B2MMHj1HJq0uhvqOoaZdXXhqx0+GC+knlh3I5b9yUV2CjG7OOhOAAc+nSQatpc9tLdQ6lZywQnEsqTqVT/eIOBVW98S6DZ2ltdz6tZi3uphBDKsoZGc9sjjtye1AFPwzo01hoepadPBEsct5dPBECCgjd2ZRjoBz07Vhr4c1CwSycaDZ6sn9jxWLWzyIgglUHe3zDBV8gMRz8g4Pbtbu8WB7VRGZRcSiMMroAvyk5+YjPTouTz0xkiOPVtKklkhj1KzeSKPzJEWdSyp/eIzwPegDB8LeG5tN1eG6v1iupbfSLWzS6PLb0Mm/GeQDuXnvVDUbaO/8dvpWnyRyWN3sutXEb5MUkBAVW7AyfICDyViPrXS2HiTQb3R01eDVrT7C5AEzyhFBPY56H2PNXHv7BDDuvbZTPjysyqPMz028859qAOM0zw7qsd7plvJpttAbC+e5l1VZVL3KndxtA3bn3Ddu4GOM8UaVpPiFLrw3ZXGmQxWujSy+ZdC5VvNUwyRoVXqM7hnOMZ79a7GHU9Nmknjh1C0ke3z56rMpMWOu4Z4/GqN14q8OW4tWk1qxKXU5gidZlZS4UsQSDgcDv6j1FADvBmlJovhfT9OFtFbyxW6CdYwMGTaNxJHUk55rXqqupac1+dPW/tTeAZMAmXzMYz93OelWqACiiigAooooAKKKKACiiigAooooAKKKKACiiigBsv+qf8A3TXyRf3F0Ut5vtIktQxKMgA2u6/MBzyAqL2GDu55r63m/wBU/wDumvjpY1e9WSyhWON5kXyz8xYFsEjPIAyK8vMY3lB+v6GFd7Lud5e3QNpZ7STmFRn6jJNPgYWlm0oOJZOAcdKhnxPqUESDAC8gduKreIbnylZkPcLGPU4rjjE9uGkEivdSiWeLTo5Dvf5p3/ur3rI1y7XULuOzgwkIbaD9M/0qS+kNhC0Cf8fNwuZWb+FfSsSCVRLLIgP7lNqZ9T1P6V0RgrCcmifxRqqRWM0KuN3l4GO3YfzqvLMY7OK13fdRQfxxXMX919s1GSNmyC6oAT/CD/8AWrQlvg94YwSNxGcVv7LlSIU+Z6Fjc8l03lrnPVifxrWGjtIv2iafLEdM4xxWJ9qjsbJr6QHKjCr/AHvSuZ1DXdc1BgyzGOLnakZx+o5qoUZTNpVYwXvHeyeHZGHnZU7+cFs4qC3kks7r7PJwM9f8/jWBZR30dkL2K7uZmBGY2JTORyQcnOD6+tTWEt3NqaNNlM87CPmHp/OidFpWubUqvNZpHreg2n2i2hWRfQgtWX4uvY7O/WK4I74BPXFbHhKeQW6SZJA+6PQVQ8c6L/aU/mtExbHOOD19eorkitdT1akZOGh5b4g8R6pM7LYO1pGvG5AckH1PYfyqF77xFYKt/PdPcRhykjQzl2yAOi5II5FdhZaZpNq4hvrWVSvB3QrJx9a6TTtN8LsMqp3E/KDGx5+ldftacY2seVLDVnO99Dh7S7bUrVbpo3QvkEMMfoak0+QIJEyA33lH0/8A113D+GrcMZYUKqfuqAwB98Vyni/R5tJg+3wq2yMhnA7CuFyTdjodOSjqaHg2/aSxkhZuVcqCfTtXYG8WWJZmdt/lbX4zyK8u0W42yu1tIGVmDbB1X6131urT2P262G5WG2RRzj3rnrwsyYSTO+8N3kV1bKknzhThgwxkEc/1ryb4pWccd5HJCC1uN6SsF+46nBJ9jke3Ndn4JvXN8yy55xx0zWH8QlhTVJLVuGlvpEUHurqCfwAAowatUOPMoqVPU8d1u4e0tJXUfIygZH1AI/WvoH9jiG3XSNduIwBPKYPNI6EBp9v6e3evKvF2m28Ns0EMpnEeGMYxkjAPX8j68GvWv2SEGPEs3d1tB17Dzq9uhUUjxKNuW3Y95ooorqNQooooA8+vfC+syQ22npp+mSRw64mom/efErp5/mE7dn39pK9cYHXnAn1PwffSaK6WLQW97/bUmpMU2jz1MjlQzMjDcFZSMqcFR9a7ncMA5GD0pFkRgxV1IU4OD0PpQBwkXhrXobYeTLIrT3M01yPPgMrFlVVIb7OEUHadwC5JOcnkGXw54QubdYP7Vhs7gpoMemnPz/MGcsOVHykFew6dK7jIzjvTXdIwC7qoJwMnHNAHLaH4Zk0y68NyQw2sKadpklpc+VxuZhH045G5GPPrml1fwy97c+J5zBau+p2CW1uzjJBVHHJxwNzA11DyImN7quSByccnpUV/dw2VpLczE7Yo2kKjG5goJIHqcCgDjdV8M6tN/bdtHb2V0mseURdzSkPa7Y1TgbTu2lS64I5Y9OtS3Xg4XVhrMF1aWVw99q0N2pkUNujQxZ3ZHXCOMe/vXWWV5DdadBfqSkM0SzDfgEKwyM/nUxkjVVYyKFYgKSeDnpQBxHiXwnqd5f6hc6bPHbJJcWdzFGjKvmtEGDBtyMoOChBKtyi+lXvC9pqmjXK281rNOdSuZbi5mkuEbycIoBwkSLliOR685PNb9tqNtcX13ZqSstrKsTbsAMxRX+Xnnhh+tW967xHuXeRnbnnHrQBwPiDwjrF3r+qzx3Uk1jqbQsyLNFGY9gC4O+F24xuUqRgk9DzUl/4R1O61fVb9JLSAajDPbBFLf6OGTas47GRtoDYA424PB3dbqmqWunG3E29mnuI7dQmCQznCk88CruR6igDjp9BvNS0n7Dd+H9Gs1UWkZ8qTeJI45ldkxsGEwDgHuegp2raBq/8AaeqXWltBBFdyWjYXaHxGGDldysqvjZgkHgduCOk0vUrbUNOhvot0cUpIUSYByGIx19RVw0AcHofhHUIZtLfUEt5FtdWub1ldw5CyRsFPCKN25snAHc1FqWlzaDe2WqBbFxBeXphtZi6QhJ2DBw6owRxjHIwQzDNd+kiOgdXVlPQg5FAkjJVRImXGVGfvD2oA8v0fwzrdxY6bqtiVsjFdX7fZbfbEuyaXKunmxNjhccqpKt26HqJ/Dc7fDeTw2gUzSW5j2yyBlBZslcqijaMkDCgYxxXUeYm8JvXcc4XPJx1pd6eZ5e5d+M7c849aAON1/wAK3Nxq97dWFvYi3ktLNFt3O1JmgnZyjgA4UqQucH6VHc+HdXuJ9R1T7JZ28891ZTR2SzZVvIfczM+3G9hx06KvPp113f2do0K3FxHGZpBFGCfvOQSB+hqxuXGdwx65oA891DwjrV3rN/NJIxtNRuILh0juIk8ooEBBLQMxKlcqVYdf4etavhvRdZ07xC0g2waV+/YwPOk2HdwwMZ8tXUE5JDMRzj3rrsjnkcdaq218szXXmQS2yQS+WJJtoWUbQdykE/LzjnHIPFAHJaj4b1WWXVbSO2sZYtRv47pb95SJYANn8O05Zdny4I6jpjmzB4Xljs7zMFp9pm11dRWQddgmRs5xndsBH44roLjVLe1mmW6WS3ij8oCdwPLdpG2hVwc5zjPA6irnmR71Teu5hkDPJFAHO+M9E1DVJbV9NuI4N4a1vSxIJtZMb9uP4xtGPqaxpfBl82j6vphFq1v9nNnpaFiQkBfeytxx/CmOeI19a7t3RCoZ1UscKCcZPtQ0iKwVnUEnABPU0Actr2g6i1zqE+irZ25uLS1hUFF6xyuzcFSoOxgFJBwcccVk2nhXXIYrmdlinmOtQ6hHHNOu6RFjVGDMqBQxwTwv4967bV9Rt9L064vrksUgheZkTG9lUZOATzVlnVYzIzBVAySTgAUAY3iDTbvUp9CmjWNPsV+tzOpfovlSKQOOTlx6Vj6X4TmsrTwqkcNpFJpk0j3bJxuDwyK2DjnLspOfTNdi0iKm9nULjO4njHrQ0kaoHZ1CnGCTxz0oA87Xwn4ijsNCWKRIJdHEsJEE8f75XAAkUyRMFYYxgjOGPPro6H4Rmtb2wnmWNPs+mXFurb1d4ZZZQ+UIRBgDI4VcdMYrs3kRBl3VRkDk469Kq61qUGk6e17crI0YkjjIjAJy7hB1I7sKAOB0fwRqsOnJY6oDepbadLZoPtccaShgBgbIA6g43cs2Dj73WryaB4m22U9w0N21hqSXMMU8qeY0fkvGwaRI1UnLAjK5wOT6d0siMpZXVlGeQcjihXRlVlZWVuhB4NAHIaZomtWnir7XbJHa6dJdS3FzC9wsysWU/MgMYdHJwT823GRzXY015I41LSOqqOpJwBQXRWVSygt90E9fpQA6im708zy9678Z255x64p1ABRRRQAUUUUAFFFFABRRRQAUUUUAFFFFADZf9W30NfLFjZ2Y8RqLaKWOK2VmfgFS+OAfYfzI9K+ppv8AUv8A7p/lXyjp8MNvfRN9jZFMCup35O4jJYt6nOSOM5rzMwbTj8/0JaTkmze0pm+33VxJ/wAslWMfrk/pWfe3HmagZGH7uBsIPVqTQ7ndFdOfmPmc/Tsf1qluWe7Ma7skkkYxyWrBRPSuZl5JJPezuWyQBn3J5/wrL1jMOnNFGG3uDwBnPFbKRs15cdgJm/EDpWN4iUpcOozjY20Z6dP8a6adromT0OMmuhZTNdNhpMnavua1PDkbTlpZCWfGf0rkdbkcX8gJJCtj2rtfB65slGPm9q6665YpkYbWTRfm0176NbdgqwqdxJ7+361raTo2m20ISVPNPHyovU/yrW0UKoyVBCe1dRbSNIiqg2r34rhlVkj1qWFU9WcwdNQxfLbCCMc7ADn8eKz5bEQuBHGwYDqetd1drBAvmSEHA7muchuYr6WYxAEKSM0ozbOz2MYI6LwTEzweWzYHGM1v6jafMjdenNc/4ZuYYYwZX2nHpXW2cgvrTKc7enape52R+Ey7jS45OOd3p0zTLezFuSPLR0/3QGU/UVleNdSutIuobyOUiJ+HHoa0PD2tQXsJYkElecnqKykUopo21hhmi+VSGJ5yeTWD4p0sXOh38ZXKNC2zjpxXU2fkuVIJ/wAKdr9sP7KmZeQVIx9ayl3OaoktD5RtbiSHUd6E5icbh2YZ5/OvdPCcEc+mxzI7widPlZTwGA/wrwS/zY+KZrZyVQuyjn7oLECvffhorz+CbiI5ZrYLOuO204P5j+ddWKScUzxad03cj0O3ms/EhjlwUJ4YDqDXFfHfUZm8QvZw3sUDBEkUszqQ/C8FQQOF+tenyxKoF2rYEbckdhnNeL/E1TqszXvlzrJ5nzpuyPmz7Vy4W0at2c+Z17UkilDBqI8Ox5uYWvDHuV15V+emPXHcAc17B+xaksa+LEl3bs2ZO4knJ8+vnzTdSu9LvImuBItoJXJZj0yB2PuM/nX09+y1fWd8fEdxavE6t9lHmL/HxL/LOPrmvVpRcankzxKMXz3voe30UUV2HWFBIAJPAHWiigDzbTbKbXrnV7DSNStJNHs1nbTp4G3KLi4Q/LuH/PPdJ06CRe61LJ4Z1LUIrsWnh+18PAaXLZ+UsyFbmQlSh/d8bF2nDMN3zngV1ttrkMmpNp66dfxzIqO+6IBUVywDE56ZVvyrRtbu1uwzWtzDOFOGMcgbB9DigDkbabXk8R3XiG78Oy2yNZW9nHAbmN3ZzOdx+UkAAPn6DtVvx3p99qEtokGli/tvLlSQItuZEdtu0kzggJgNnaC3Tg10bXdqt0LRrqEXDDIiMg3keuOtJFeWc0kscV1BI8X+sVZASn1HagDjNL8KTTxxNrem29zKnh+3s8zbJMTLv3gfmvzd6zbvw5rQ06aG88Pxa7cXulQ2ySzTx5s5Ei2spLHOCx3bkySc+xrv5dW0yO3ubhr+2MdqhecrIG8sAZ5x0oTVtLa1guv7QtRDOAYnaVQH+me9AHP63o9xN4L0qyfT7i7uLMQM0MEsIYMiYPEuY3wex+o5ArHg0PWoWt7zVPDNjrKtZm2WxUwxranzXbcVb5PmVkDlM8rwCK7+e8tLeWOKe6gikkOI1eQKWPsD1qDTdW07UpbmKxu4ppLWUwzKp5Rh1H69aAOS17wnJeWHiaaLSbX+0bpI/wCz3BXchSFAuxjjbhwcHjpmoG8M6k3iaRri2u5Vlv1vE1CGW2XylBBCMWQy8Y24UkEHqMmu4bULBZjC19bCUAkoZV3ADrxntSrfWTWhvFvLdrYdZhKNg/4F0oA8+h8N6rHc6Xav4cgknstVW6n1gzR7p03kluu8tgjKngY4zgVfi07xALvTNNbR8Wtjq8l2179pTZJEzSsNqZ3Z/eAEEDpxmu3hlimiWWGRJI2GVZGBBHsRUZvLMXYszdQC5IyIfMG8j/d60Aed3XhfWI1sZptOl1GJLSS3a0je2JiYys2/98ChDAqCQcjA4Pbd8XWDw+BrDTfs/wBuaO4sYjFcSg+biaMbXYLg5xycYPpW3quuadp+k6jqTTrcR6fC81xHA6s4CgkjGevHfFWxe2Zliha4hWaVQyRM4Dkew60AcL/wjN7fyXMz6FFptjc3lkzaaZIyNsUhMkjBDs+ZSBgE5CDPpT9Z8N3z3uq2sOhW10b+VHs9S81F+wKqKoGD842FSyhAQSecc12739ikzwPeW6yopd4zINyr1yR1xUekapp+rabFqOn3Uc9rKgdZFPYjPPpx2NAHnkOlXeoX2vW9r4eheabWmaPVmlQG227Dnn5wRg4Cgg55Iyavad4Y1CLxKrXVpdNt1CS8GoxTW4VlLMwVsp5x4IQrnGBw2MCu1/tTS1WRv7QswsZHmHzlwpPTPPFWUmhk+5KjfKG4YHg9D9KAOEfwo9v4Q0iNNDt7q8s71Lq5t/3e+flgw3MdpOGHU4wMelJoirqXjGey0+a2l0W3lXUpkhcP5V0QV8g7fl4YGQ4Od31rtrm8WL7KUiadbiUIGjZMKCCdxyRkcdsnnpTobuzknlghubdpY+ZEWQFl+o7UAc34s0XVbvVkbSjElrqMQtNVYkBliVtwdfUlTInr86n+GsfU/Dl+txqdwukXFyH1Y3FqtvJbnCG2jj3FJvkIyrDBww7da7uK/sZoWmivLeSJTtZ1lUqD6E5p9rdW13GZLW4hnQHaWjcMAfTIoA4Kfw3rFxpdwb7S7Ge4+y6cVgiCLG0kErNIiA8L8pwM4HPXFWH0rUj4rtr+y8PvbLLJA873BtZIokVQGUY/eI4AwNpK557mutj1K2+zNcXTLZosjp+/lQZ2tt3ZDEYPX155APFS3d9aWunSahPcRraxxmVpc5XaBnPHWgDjviPo+r6tNNFa6Wl3DJYtFBJGLcPHMS332lBYJ93Hl85znHBpt74TmvB4luLrTbee8u7KJLKWTYziRYccE/dIfHPHQGukbxHpAns0+1x+VeQSTxTl1EQVCgIJJ4Pzjj61oTXtnBHHJNd28SSY8tnkAD59CetAHn3ifw3qtwfEMA8PW+rzapiS1vpJ0U2wESqIzu+YYZSRtyCW5I5NdP4x0+5u1024i06PVIrOcyTWLuq+cChUEbvlJUkEBiB75ArS17VrXRrJLy7WQxPcQ2/yAcNJIqKTkjgFhn2qeO+s5LZrqO7t3gXO6VZAVGPU9KAPOLvSbyzu9DE+gQ3Ky6jd3UekiVSsCGHhAW+QsDlsZCgk4PANSS+F9XjW3vTo5e3824ZdKt5LdjaiQoRjzlMZ+62cEY3kAkZz3N5rujWgsmuNQtlW9lMVs+8FXbaWOCOOinmpLPV9Mu3ult76BzaOUnw4/dkAE59uRzQBzGn+EY/OhXULBbyGLR1tYzdskzI5diVzgDgEDIA4qS50PUrv4Xafod3B518sFmlzG8gOSjxmTLZweFbvzXUpfWT2wukvLdoD0lEgK/n0pseo6fI0Kx39q5mGYgsykyD/AGeefwoA5HXPC9x9qvzpWnWy2LNZzGzQrHHdmJpDIhA4BI2ckYOADx0rnQtXBGsWmipZiLU4ryPSEljDFVjeNzkHy1dt+cZx8oycmu8nngt03zzRxL6uwUfrVWLU7f7PLcXRWyjjmaLdPKgDYOMghiMH0OD6gUAcVqei6texTX91oFy1y+pNcwwQXFtIY1NvHGC4l/dt90g4OR2JHJpzeFdekmzqWn/amvLaCLdYPbRpYlFAIXzULIAcsDHnnPHANd3fa9ptnd2dvNcIFu/M2TB18tdgBO5ieOtS3GtaVb3dnazX0Cy3oY243cSAYzg9O4+tAHKQaXq1h4snvbDRJJIvMmmkluHtiJiYztEbgCVWLbR8/wAoGR0xXcQs7RI0kfluVBZM52nuM96dRQAUUUUAFFFFABRRRQAUUUUAFFFFABRRRQA2b/Uv/umvjrwu82y/vLawL2yNtmaPHBwOnJJCgdvWvsWX/VP/ALpr5U8MtHC15DaTS3EEt1gK8IQ7fLQYKjIH/wBeuDGW5op+f6GFafJZoq6ZdGG8uYxtMXlc88E54P61c8Los17M7jOJVJPtzxVaaFPP1CZVCrtAG0cferc8E2fmxzupO12TB/M/1FYNWR6cZXVzEhi/4nMkbcbpH/Dk1heIosXgD9w/5Gui8Qr9n8Rwt93L4Ye+eQazfGFvJuEwGFYZJHHB/wAj86uk9UOWx4z4iXZqcjf3sZzXceC5FFrH1CsuQOtcf4tibck5x83Dex6H+ldb4CXdbR7unABrvxDvTQsJ8bPTNIt0VFkb5jjnNbsciRQ7lxxWJbT7bfEZDYBNOjut0ZDttB7E4ryZn0lCyRW8U3k32f8AdHbkkfWud0S+XTYJPtSEbvmBz1rdvwlwBH/DkDPrVfUNPS6tfI8sMB3xVU3ZaiqXvoc5H4y86/aO1keIKf4kIB/Ejmuu8K+I7r7HdSRmZ5Y0JWMHG5uwz2rmY/DsfmCPy1Uk5JOQa3/DkcunzG3SJQWbk92rSbi9jKnKaepp3xvte0aP+0LcQOoOVDbjntz3rI0Xfp1z5LErg46V3tvZSy233TgjjiuO8QtHBOfMUq6Z/EVlNJo7FKx12lX7bV5JHHeupkuPO0Zl29ccV5tod1GyqwIIOK7rSzvgKsxIA+WuaYVGnY+aviXYPa+NLvgfMVb2xxXvXwZi3aTdI4+VoGBHYgivNvi3aWg8RXEhEnmmFRHt4BOed34V6n8L0+xeHhMwIEqqMe2K2q1L00ePOCU2N1Bc+HpoZS6ebGYxsXL7ucYHc9K8inuo49Wu7O+s8sYw4JPls4yONo4BH517P4v0dNQ8K31qyNuVGdNo5yPTHXjNfNF8l5b69Yzale3l4sOQscspkKKQfuhjnGR09qeFgqkWjx81l8KsSarY28+qyQyWym0b5lGWDd8c7jzXt37JDPHbeIbEFfs1uLXyQAMgMZicnqefWvGplivrmO8W5ZUUH5FH3ieOefX2r2z9laFYj4k2k8/ZcgjGMedXp0XaSR5ifvJI9ySWRPuuQKnjvpV+8ob9KqmiuyxrzNGnFeQvwSVPvVgEEZBBHtWGadHLJGfkYilyFqp3INb0W8v59c8mRIhfaXHawuT0cGbOcc4+df1qt4d0q/HiNNVn0q00aGLTxafZ7eUOJW3AgnAACpghe/zngVuQaghfy5cBsZ4Pb6VbjljkBKSKwHBwelS00aKSZyFnoupWup3kMmj2N7Hc6i12upSTASRBhwdpUnenCrg4wByOlUbDw1q5j0y2fTbLT/7Ms54XuIZgxvC8ZQDAAIVjiRt3O4Dr1rvjJGBkuoGcZzSsyrjcwGTgZPU0hnF/8IjJHHpkNra2lvHFodxYT7AAPMcRbeAORlXP/wCuqWtaH4j1DS7K2SxS0RNOktpIoZLcsZCFA3O8bfujg524PTIPb0Hcucbhn0zS0AcFpug61YKgutGsNbe40+1t5WubgDyGjUK6nKnKE5fIyck8d63fC+nXmmaprKTWcQt7q8a6huEcfMGVflK9QQQfaugooA4h/Bsdxp9zFd6bYzSza+L8l1Vt0XnA5Jx18vIx+FV/EPhPVp7m9n0xxbx/2pDfRQxNGvmBYBG330dAwb5hlTkqOR1Hf0UAcl4Qt9S0WaDTJrS5lW+kubueaaeNvs5BQAYjiRPnyTgdDu5bmqV34e1s+KLq400GxtrudnuJGlilRgYtnmICnmJJ90YDbePwruqKAPKrTwPr40C8sLgytcJotxp8DNcW4idnAAACQK+04zl2yD2PJq/f+ENbm1+6Y3F01nd3NvOJIZ7dPK2BAQd8DSZXZldrc5x8vJPo1FAHHaBomoWFx9hutF0+6QXlxcf2m8oMhEhYhtu3O/DbDyBgde1WvCel6hY+BV0O6s4oLi3tTaqySBlmITaH46Z9+a6eigDidH8GxWt74Xmk02xA0zSpLafCqcSMIwMcc9JOfc+tZV3pNzZf2Totg8aX10kun3scT8xWTO7rJx02KCq9Bl8V6XRQBh6/pEtwNEisESOKxvklYA42RrG68fTcOK5qPwzq0nhltBbRdLtZorOSBdRE2TMxI7BNwEmDvyeM/wAVeg0UAee6v4Y1TWYbxm0ey01JYbW3NqsyuJxHOrszYAGFUMqjqQT06V1emaWLLxFqV5DBDDb3UFuoEYA3OhkDEgexQZ9vateigDj9O8MzjUdOmvra3ljtbzULj5sNt86QmMgHvgn6Va0fQbmDwTf6FMIo3ma8WEA5REkkkMf0AVl47V01FAHJadoVxcX+gXWpaVbRLp1lNC0bMsm2RvKAZfqFfnrz71zsvgzXoI7MwFjHHbXFqbeCS3Hlo0zuoHnRONpUqCBgjaOG6D0+igDjvEnhu9uPh7Y6DaRR309q9mTHeT5WVYpEZld9ozkKRnbz6dqpXvhzWL28udVXS7O1H2q1lGmGYFLkQ78s5A2hjvXHX/Vrk+nfUUAcDP4d1Z7iLVk0q0jdNZF9/Z6TLjZ5DRE7sbd7EhiOnHUmrOo6Dqc0er28emWkkc9/FfxiSUCO4C+VuhcYJGSjc4I6e9drRQBwo8MXl/qUl9eaZZ2tvPqNtO1lvDjbErAyNxt3kleBnhF5on8HP5PiIwWNmk97q0F5aOAAVVBCSc/wncsh/E+td1RQBi+INIGp6vok8lvDNBZXLzSCQA4PlMqkA9SGI/nXJ6hp91odzBqNxFpc7jUr6WKC9nMURWZgVcSbGCuAMYI5DMAa9GooA818CeH5ruHR9QuNNtY7aDUdQuREEIRBIxCFAwBK9cHA4wcDNaVp4c1HTrjSbiGwt50sr6+byFkC7IZnYoVyMcDHHvx0ruKKACiiigAooooAKKKKACiiigAooooAKKKKACiiigBs3+pfv8pr4+sLOHUNVmeOOWBfsUtztR22eYkYGF56ZX+f1r7Bm/1T56bTXyJozzSa6trbyQLKdMmEFzKH2XUO3hQBwHCcc4xtweRXl5k2nD5/oS1eSK/hm/8A7S0Se4ZSNzEcjAIJByPx/lXaeA51jhnh3chucDp8vA/Sud0ewitvA9ld+SYDcgybcYIGcDpn0/WrvhaT/iZSqOBJHvYjttP/ANepk1KOh2r4S38Q7Uo4vBGDtYSAjvyM1l3ypLpkcrruRQN3rjGM1ua9J9r0+WEEGRfuKe+RyK5/RrkJarE/JQMXVh/CWPaiA09DzPxpps1vI/R4ZSTGegPGcD9DVj4eyc+WSMKcenr611Hi7SHQDyMtaPyDnIhOe4649x0x+fK6GzabrXkzZ2u3DdmrscuanYKL5J6nfPcGGFl9enPSqqXLTA+Zggd/Wpiqyxj36Zqex05ZG2huOc9+fauJ7anuU5O2hTnvgCEV8E8ZIrVTVNPsbUNdTqo7DqTWNqOkyrPIkcqow/jYZArlB4Y8VLrfm3l0mp2jYICEKVGR24HTPfNaUoRl1InUmtlc7G48W2Ly/wCiW7SODwSOtSw69ezzNNb6cZJE+ZgiMSg9TipNOGkabeKt1YXMW2VG3C2c59wQDXWt4q0KCcPpenX1/N5Ox0igMYPJIyXx71bgl0COIrN2UDHT4iPp5jh1Sy+yoyBg7/Lx6/oawtT8S6D4jk83Tb9ZtjcgDBB7j6V0+raW3jXSltby3Swtdmx4g29yOeCw4A5qpJ4X03TLAWtjZRxKo2gquDioqwjFX6m6VS3vqxjeDTcbwpDNErHacckZ4r13SV2wSgNghRz7kV5n4cX7MyoCVwCOD716AdQttP0O91KZgkUEBdm6YwCa4Z3lLQ0crRPJvFqza58Q5rP/AJc7dlDkHkt6cH14/GvV7KbybG1gUBQp6ewryjwH5t/fS3zqIxLM0jktlixPT8M4rvLvUk/tm3sVPCoCxHqauqtonmOXM7nocO2eHCnBZf1r598baeun+I7qzRmidh5iIRksCTx+ByPf2r3HQbksqhm5Vu/1rgPj3oMt35F/BIkMiHKsRyQQAy/mqn8DU4WfJOxxY6nz079jw3ys6gslvI0DYO5cEjd3BGR6V7p+yRfPezeKlZUXyvsikqScn9/k+3QcV49cW8Nrbu23Z5WcjBzx3/GvcP2TtNtbXQdX1G3U/wCnyRsWzwQrSgcdu9ezQabPEg076HtlJS0hrsKEopaQ00I4uz0W7jubyBtDQX8rXLJrm+PPz7tnfzMgMq4xgY4PSqB8P6k+nXUNh4eTSZBpc9pNsnj/ANNkZQFwVPIBBO58Nz05NehUUrFczMSDw1pd14gsVudEsn06302SIRyIjIJWkUn5T1JG47sevPNZN34X1ry9Oa+0qTVYl0qGz+zq1u7WsqltzZlOPmBUblJb5B1rsqu2d5j5Jjx2apcexpGfc57StDudL1vVNYfTX1C5S1torOR5IzLLtj2uAxICknqTjNdgOnpQOlFQaBRRRQAUUUUAFFFFABRRRQAUUUUAFFFFABRRRQAUUUUAFFFFABRRRQAUUUUAFFFFABRRRQAUUUUAFFFFABRRRQAUUUUAFFFFABRRRQAUUUUAFFFFABRRRQA2b/VP/umvk/SbWCLV9JTzPJXzmkgbgpgkGaMY9VG4A9w/B3V9XXLbYXx12nFfKul6RFcSwQskjXIn+Z+yuBj5eecHuB3rz8dDmcfmOMHKa8jf1a0SHwDp0ccbRtHBHxkk4xzyea4ywuJbYrcxk4jHz+65yR9OP1r1jV7MSWkVntyDCoAPtxXndnp6pdPaFc7S8bcZyCP64rnpvSx2SQ5LmO7thNBJ5mf4h3H/AOusGa4kttdikPCyqI2z25OP5islb660LUpYwo+zP1QjIHOCR6H/AArW1VYdTsBfWrbtwCyKOx9f0rbksZtm1EFns/ss3CkERuT0Pp7f/Xrzvxlp1xZSGa188vEc8kMRx068iu30C4W+s/KLYuY0BI/Ej+lZXim3+12phm8xZEUhJFJBAx93I7VpS0lqKT0K3hTWxqFkGx+8i+Vx3BrpdOvRHcxv2OQRmvCNGv5/DfiIP5jSW0jbJd3G5fXHPPfrXq9rfRuFljcMhGQRyDV4igou62OzCYptWZ217GtwnmRruYjFUd3kKSrbR3Gf1qtpWoySny85A755rUvLL7SnmRNhsfNzXJFcp60Zc2qIX1QeSqNMCwzwRnNJDqUJkVmUqMAHacZqsuizPKA0mD/eB6VpWvh+NXzNdd/ugVTmzphUnbRGvpN/H5YWCPYp6Yq/PbtcRb2UqSewpmn6dYwRjLluPT/CtKW7t7WzZ3YBEBYE8YrGTbHJ31ZxPkmC+I2kndx2/Gqfxn1cWfg630aDPmahIGYA/wDLNTnn6nFXbG6l1XVx5XIL8fSuS+ORkXUdLaEb5WDww8ZwVwc/rmlRjeojgxEv3bsP8J3wtLYKyqvlR5Kj+HHP9K09EupJNVt5ZGBeSQuQeuCDj+decWl09nB9h+0qZPvTucbSAPuAkdO59a6XwPqRvtRMrs5aFCDuGD14/mK6KtLdnnU530PatImwoYHuP6VofEa0GqeB5polzLCu8HGexB/QmuY8MXPn20isQHU8Y9K77QnS4t3tHZgkihTjtmvM2kbzXNFnyn4luPJjUpbyzCRCC2Nu1OeTx156V7X+yLf+b4b1LSWtp4pLAQ72dRscyPM3ynqcd6u+KbjwT4e/0dtCl12/U7mE4V3UjkHaxC8H6YroPgnrl5r1lqF5dWFpYqfL8uKDbkDdIPn28buOnavew8k7WR4dSkoJnohpKU0neu05xKDQaKAEpKU0lMQUUUUAXLG52kRyH5ex9K0awq0tPn3r5bfeXp7iokuprCXQt0UUVBqFFFFABRRRQAUUUUAFFFFABRRRQAUUUUAFFFFABRRRQAUUUUAFFFFABRRRQAUUUUAFFFFABRRRQAUUUUAFFFFABRRRQAUUUUAFFFFABRRRQAU122j3pxOBmoGO45oAZL9xieeDXgsFi0us2+rQOBbYyVzgltuPwr3qT/Vt9DXzlZahPbhYwC0Z+8M9+n9K5MX0OjDLVnZPeJcahtz8yLkEnqMDNcv5X2K9W+fBMzbmA9yDj64NJZ3Ti9lukKMY1KfL0BPXjtwDWV411VVtjCkii480MEHGF9iffNcUYnVIyvHujwTTNPbEOrOWAPGM9RXLeG5LvTria3eMFMkFG5yMj/HIrsbq5hvrJJN+TkYA9cVi3Fvi3jugAONrEDuPX8K2jtY52zM1f7XZ3CalpgZjEm7Z2ZSfmU/nmtW2vrHXrFZIWwWUbhnDRtjp/nrUFr5kWox28pzFP+7HoGKkqfx5FY2uaLc2Vy+qaGzRyRkCeAHOOemB1HpW0bWsZNnL+N/DeoQSO8A89FPzYIBA/r+FSeDNQmawFpJw0fADGtY+IUuo2W8heCQ5BcH5cD1rBtGhh1AzId6uc5UcGum7cOVkw0ndHUw30ltMJFyMHOB1rrNH8SwyR4eTy2xjpzXGoyzKDwQenNMmtzkbF+mDzXHJJnqUqrgz0YanFuLrKSPao7jxJDAV3Mp/4FyPzrzoTXsef3zkAjqelTRW8t0R507HnisnA7li30PSIvEUUjLtkGWG4AnpUOoX01/EY2bMR6/7VcrZ26JhRyfWuistuVDcD0IrGRq60pKxveFLX7FCbggbmBC57D1rmvjfo4vfDNtdRrultJwxOP4X+U/rtrsbYlVjAxtXBAp3iOJbrRJVlHDI2ffA4rKM7TTHKmpQaPnE2dzNYrJIPNDHJY9SO39a6fwhK1jbzyszecwEaKTnuDW3Y6XHb6vNo5R/KYlombnBADY59Vb/AMdNQ6joO19tup+Riw4I3H1+tdzrX0PO+r2V0dp4b1Bo5rWV0IJX5vcAmvT/AA9IwuFUgHkFX7MvvXzBqTawNREFteXcfyAg5O1ctyR3yP5V0NpJqF9pkNrqk8yssYe2u0ctnjo3cg+xzkD8Yng1Jc1zBYiz5Wj3b4jeCJNUS41DSdPs57uaPa7uGDOOeCVIPfqPWofgFYzaTa6ro9xp32KW28osEilWMl2lbCtJ94jPOOBmuA8BeKbnTZ4rW8e4twTtjmNyzQN6fP1BPoQB717p4U1VdSW5jJmE0G0SRy9VznBz0IOOvtW2Gk4zUGc+Korkc0zao70tIa9M8wSkpaSgQhpKdSGmhCUUUUAFOicxyB16g02igZtxsHQMvQinVU0yTdEUP8J4q3WTVmdEXdBRRRSGFFFFABRRRQAUUUUAFFFFABRRRQAUUUUAFFFFABRRRQAUUUUAFFFFABRRRQAUUUUAFFFFABRRRQAUUUUAFFFFABRRRQAUUUUAFFFIxwCaAGStztqOiigQ2X/Vt9DXzlqUItpI54WZoiByRtOa+jpP9W30NfNmpRahpcMVnqMn2oqCd25QcEnA+v41yYrVxOnD9S+tz9qs9st0Ixzyp9q4/wAXaYHvA0b88Y3HlueOPrVnCx3isgMigcIy8/n+ZqPS/M1fWmm+YLv2oD0DHgfkM/rXLax1FVLWSOGSJc4B+96N0GPyFWtChMtreQMpcLufB7EbQfzzWhrypCgYKT85ZueMYb9elP0oCHVBL0ilXa/btgH9B+dUu5jKBzupxvb+Q65DcDP+fcGq3iS1vNR02LWNFmaO8jQ71U9u4I7jjkfjW34w0+R9E86AsHiZg3XII9vqBXF+HPFEMZB1Bns5if3vynY54w6kZwf0raCbV0YS0Zz0viK8jike90exuJ0J+YoQWx6msYeIZb6+DfYILVW4IRyc/nXo2upod1bPcteKA/8AFCysrZ6dDx+n0rzfVfsqXSx2oyN3DYxx6V1QaeliEtbnRRs0ahlzz0FXbe8yoU9aisI/PtFYemKY8RRxInftXLJq9j0raGpDsbBzgnjmrtpbtvAVWx1yKyLK4EbbZMkda6rTGjfaVbKn8qxqaHRRiRtA8YDNx6YFbWmwlXQSZLE9M9BUU1rcSFGXaE/vNzmrth8kgXnk8nua5mzthA3oVKlVB3cAD61NrT+XpkmekcTk/wDfJzUlnH5cXnNgsfu+3vVPXif7C1CVeQltI2f+AmsktTo2RyF3N51pY6lGAGW0trvd6oDtc/8AfLn8q6KSyxIzdee1c/pUbN4dtoPlGzRUjB9tq/8A167HRkM+k2s7H70CMSf90VtI54Hk3iHV9GtPF9zFeXCIYCm6LaQSCBkA/d79yPxqHUbuaG5j1LTb64t9NUKFUkMAc8NuGATntgcYH1838ZXhvPFutXikMJbmQJn+6Dhf0Apml6xd6ZGGt/L2McSxsMpIp/hZehFe/Sw/7tHyuIxC9rI9aPim6tVV4IFvo1x54IBkAPqqnLDjvnGe9fRXwc1RNW0Z7mOGNIzFEY2VSCVO75SD0wQfzr4ZuryNJG/s2WeCMNuiUMRs5yFz39K+tP2Q76W+8DXDTuTIjKCPT5pP8KVSgouMl/WhMK/NCUf63PbD0opaSqMhppD0pxpKBCUlKetFADaKU0lMQUUUUAWtNbFzj1FadZFmcXKfWtes57m1PYKKKKk0CiiigAooooAKKKKACiiigAooooAKKKKACiiigAooooAKKKKACiiigAooooAKKKKACiiigAooooAKKKKACiiigAooooAKKKKACmTHgCn1FKfmoBjKKKKCRG+6fpXzF451ie08Y3UP2e2aDYis6yBiDtBG5OfU44r6db7p+lfFvxC1toviJq0LKroJEVSTgswjXPUYxwfy61jUhzSXzOmlK1KXqv1Oi/tC9vXFpAi28e3JZVwxI/TBz65rY0OK3sJAuAJEXC85IJPr681w9prtvbwmREYFRllb7wzwOnf0qxp2rtNI5jJYqnzgdj1H49K5JU2bxqROo1xnm1W7hVQIjGGiI6ZVmQ/zT8Kg066jkiTz5AoR/s8pHRTj5CfQEED6j3qO21GGW5SKSMK0gwMtgDP/AOrFZup3KaZcnULYBklzHLGwyrsMgr3+YZ9O9Sl0Bs6m61WKCxZboRgg4lJOAwxjP6fnXDaro/hy8d7mO7SHezfNvGCe/BODU83iTSdTE1u0kaqOCVJHTsQ2D9MVjRWdjHDLJaXcbRgl2GdxyenQegraEXHcwnZ7HL6va2sUYt7SYzJkZYqBux0rEubdo7qJSCcjIyO9bdy0P9rBYpVaN1/d4Axkdf8AJxS6zYt9lW6QEuh+7jGR/kV081mhxjzR0NPw2+EETj/Ct25s1kt8rhTnheg/OuX0a5UxKy5yO2a7W0kWW2AwM7e4/wA+lcVW6kenRtJHOyowAMifNnvWz4duDnaFULnirNxDH5S71DAdiM4zTLCO3W44DKoPIUfrWcpXR0Qg0zplmeSJdx3AnHFWbCMJMzSfNjnH9KqQXMccahM4Xu3U1Pa3QEnygtntiuZnajp4GaSIMRxjpjoKyPHl0LXwleRpw00LRj3LcAfrV61dVhwWAH8653xaft0sFtnKrIjsM8H5ulKC1FN6FzTrZYjPFniCyjiP/fPP8hUuoasui/DBtScgNBYjZnjLFQAPzxVTTpnGmarcSHLyysqn/gKqP1zXBftD64tnoemeErWXDMFnucH+FeFB+p5/CuzD0nVqqJxYisqNJyPG5rguCPL+Zm3M7NuJP6Um/bGVwrg9jUUfJp5HGK+pUVY+KlJydxsa/Iy9cHIr6m/Ye1Ca6svE9nI2Y7QWYQf7xnJ/pXy3aECQoRwRxX01+wr18Zc5/wCPH/24rKtH3S6TaZ9N0hp1IfwrjOgbSU6koAaaKWk70CENJS0U0ISiiigCexXddJ7c1rVQ0uPlpD9BV+s5bm9NaBRRRUlhRRRQAUUUUAFFFFABRRRQAUUUUAFFFFABRRRQAUUUUAFFFFABRRRQAUUUUAFFFFABRRRQAUUUUAFFFFABRRRQAUUUUAFFFFABUMn+sNTVDIPnPvQJjaKKKBCP9xvpXwh48vpG8Z6xPHaRPtuWVpGO1QenJzX3ewypHqK+UvF37OHj7WvEN9qEeseHfJnm8yNJbmcYGO4EX8jTgk5pstytSaW91+p5El2ru1xuMns2PLD4/hAAzj1+ldv4GtA2nux5BkEkpBznOMY/Diuhh/Zp8dRwpGNU8NnAwS1xMcfQeTgfrXZ+Afgx4x0WW9/tS/0KaKeJNghmlJV1PfMY4/w6VNeKcfdJoSfN7xwV7avDp0dwgIm8vcGA5DcH+ZpszxTzFZIYrmOUh2ilHynA4ZT2YdM+leuXnwq1uWNFju9Nwu3hpHxwMf3Ky4fg34liY/8AEx0hk3DGZJOB6fcriVOfY63OPc8d1DQ9HW++1R3DwkZZxuXA6dPpjr9aTUrNbeRo7RSI/LfDE5+XHJGepxmu/wBU+AHjK4lPkapoSx7s/NPKGPA6kRfpXRwfBzxGNGhtprvR2uIkZN3nSEEYwOfL9MZ4rbklZGXNFnyvq3maeiyLkSW04OQflK5wf1x+td1pXkarpAuLcBopF3AN69wfpjFdn4g/Zp8Z3izrZ6r4eCyEECWeYevpEe+PyqfwX+z38RtCcw3Gr+GprNySyrczllPqMw8/Tit6tNTp3W6Fha3s5tS2Z5HJC2l6iy4AilP7vn7ren0rrdGkJRSx+9jPtXpOqfATxNexuhvtEGcbSZZMqR3/ANX7VNo/wO8W2sCrcalorOONyTSnj8YxXHOE5LY9GlWpQl8Whx7WpltxsOWxn2rNkjlglCtG2Tx0r2Ox+FOv26bWvtMYYwQJJP0+Si6+E+tScJeacB7yv/8AEVzexq/ynesVh/50eTxscDqDW9o0O7OAxI549a6ofB3xGsgb7dpOAf8AntJ/8RW1YfDjxBbJtN1pZGOQJH/+IpPD1P5S44zD/wA6OSMUmw7mwAOK5+5bZeMzHhckZ6ADp+pr11/AWqtCUNxYk4/vt/8AE1g3Pwp12WfIvNM8snnMj56j/Y9qpYep2JnjMPbSaOAvrm30XREuL19scI82U+y84/E185eKNauvEHiC71S5yXuZdwUnOxQMKo9gAK+qfiP8FfG3iS0uLGx1HQYbZhGEE1xKCcNuYnERxyEAHP8AF04rz2P9lf4gK4zrPhfA/wCnmf8A+M16+X040k5S3PAzTFOs1CGx4hAmMCnMuDntXuq/sveP1P8AyGPDOP8Ar5n/APjNDfsv+Pz/AMxfwz/4Ez//ABmvS9rDueP7OXY8EHEw+tfT/wCwwMTeNfrY/wDtxXKH9lr4g+aG/tjwxgf9PM//AMZr2f8AZx+F+vfDdtfbXLzTbg6kLYRfY5Hbb5fm53bkXH+sGMZ6Gs6tSLg0mXTjJS2PXqSlorkNxtIacaSgBtIacaSgQlIaWigBtPiRpHCL1NEcbyNtRcmtS1t1hX1Y9TQ3YqMbj4Y1jjCL0FPoorI3CiiigAooooAKKKKACiiigAooooAKKKKACiiigAooooAKKKKACiiigAooooAKKKKACiiigAooooAKKKKACiiigAooooAKKKKACiiigAqOYdDUlI43KRQBBRRRQSFFFFABRRRQAlJTqQ0wGmkpTSUxBRRSOyqMswUEgDJxyegoAKKWkoAQ0hp1IaBDaSlOaDTENooooASko3LvKbhuABIzyAf8mloEJSUtFACGiiimIDSUtJQAlIaWjBPQE0xDaQ1OltMw+7ge/FTx2I/5aNn2FK6HytlHGenJqxDZyPy/yD9avxxRxj5VAp9S5Fqn3GRRpEu1FxT6KKk0CiiigAooooAKKKKACiiigAooooAKKKKACiiigAooooAKKKKACiiigAooooAKKKKACiiigAooooAKKKKACiiigAooooAKKKKACiiigAooooAKKKKAI5V/iH41HVio3j7r+VAiOiiigQVw+uaLDoOgWEMMryqNR0yL5hjhJ41BruKr6jY2mo232a+t0ni3q+1uzKQVP1BANAzP8Q3l5Hd6dp1lPDbSX0joZ5E3bAqFsKMgFjjjPGATg4xWXHrWqWeq/Z72WG5tLa7W0ubhUCY8yNWjdhk4IY7SBx+8U4FbTaDpLwNBJZJJGWV8SEthl6MMngjPUU7+xNJ/sqbSv7OtjYz7jLAUG2Qk5Jb1JPc0wOXGva9fXEMNtFNCt1E95EYoY3kEO8LGMO6jkfM3BI3gcda24YLzWvCk1prFuLW4uYpYZFXHAyVVwAzAZGGxk4zjPFX7/SdNvhALuyhlMGfJJXBjyMHaRyOOOKms7W3srWO1tII4IIxtSONQqqPYUCZ55c32pazbWWrtL5Nx4egW4vYYjkNchikye+I0lAH/AE0U1Z1RpNSsL/W7QwhrjVbK2s5HG5TFFcoN2ARkbzIevIxXa2un2Nr9q+zWkMRu5TNcbUA81yACzepIAH4U230vT7fToNOgs4Y7O32eTCqAImwgrgdsEAj6UxHLajrusaJc6nY3E8F+8VrBcQTNCIyplmMRDAMAVXAI5XjIJ70X+q+JtP0TWLiSGQ/Z9PkuLe4uIYkKyjopVHbK+nAxg5JzXV3Gn2NxJNJPaQStND5EpdA2+PJOw56jk8e9VYNB0eCGeGLTrcJcRiKUFc70GcIc/wAPJ46c0AYl/f6/HqMOkxzvLMbb7VJNb20eTl8BVV5AAoxyfmPI5HWtSG3uNb8M/Ztat/s9xMrLIEwCjBjtkXBbaeFccnBxzxV3UNK0/UWia8s4pnhz5TkfMmeDgjkZ71Ys7OG0tY7W0t0ggiULHHGu1VHoAKAOFN/qk0E2pagkHnaJILOPeP3b3LFUa5IB4UI4IGQRuf2NWPFOra5oGl6oBqEF7Omk3N7A5twrRPFtwCAcFDv44yNpyTnjrzpds0NzCbOEx3RZp0ZQVlJAB3A9cgYqKw8PabY+b9lsLaIzII5DtyWQZwpJ/hGTx05NAWM251KZPE2kaekieVdWs8sgwMkp5eCP++zQG/4rZkx100H/AMin/GtDT/DGkWFylzaWFtBMieWjqnzKn90Hsvt0qe80HTby4W4uoPMmVNgcMVO3OcZHbNFwszndduruz1HUrqyjh32tpazy/ugXliEk3mJnr90EqOx+pqhqfiS+lu1/shlltLi6WyglRFbLiN5HddzKG6Kg5xkN1xiu5tdLsbbPkwAEosZJJJKgkgEnrgs35moV0DRV0lNJXS7QWCY2W4jGxSDuBA7HPOfWi4cpxrx65fzaYt/Zz/6Hq0ciStGis8fkvksqMwBDHGeByOK39B0JdJ8zyGkcPHFHhlxjYCP1zWrBoekwLGsWnwL5c/2lTtyRLjbvz1LY4z6VoUrhylAW8p/hx9aUWknqoq9RRcfIioLP1f8ASni0j7sxqxRRdhyoiW3hX+AH61IFC9AB9KWikVYKKKKACiiigAooooAKKKKACiiigAooooAKKKKACiiigAooooAKKKKACiiigAooooAKKKKACiiigAooooAKKKKACiiigAooooAKKKKACiiigAooooAKKKKACiiigAooooAKKKKAEZQ3WmGP0NSUUAReW3tR5be1S0UCsReW3tR5Z9RUtFA7EXlH+8KPJ/2qlooFYjEK+ppRCnvT6KAsNEaD+GlCr/dH5UtFAwx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ecn92T/AL9t/hUlFAEfnJ/dk/79t/hR5yf3ZP8Av23+FSUUAR+cn92T/v23+FHnJ/dk/wC/bf4VJRQBH5yf3ZP+/bf4UVJRQAUUUUAFFFFABRRRQAUUUUAFFFFABRRRQAUUUUAFFFFABRRRQAUUUUAFFFFABRRRQAUUUUAFFFFABRRRQAUUUUAFFFB4FABRXh3xW+Les6R4nn0XQY7eJLQhZZpU3s7YzgDoAM1x/wDwufxz/wA/Vn/4DCvTp5TXqQUlbU4Z5jRhJx10PqGivl7/AIXP45/5+rP/AMBhR/wufxz/AM/Vn/4DCr/sbEd0R/adHzPqGivl7/hc/jn/AJ+rP/wGFH/C5/HP/P1Z/wDgMKP7GxHdB/adHzPqGivl7/hc/jn/AJ+rP/wGFH/C5/HP/P1Z/wDgMKP7GxHdB/adHzPqGivl7/hc/jn/AJ+rP/wGFH/C5/HP/P1Z/wDgMKP7GxHdB/adHzPqGivl7/hc/jn/AJ+rP/wGFaXhv42+JYdXg/toWtzYswWYJFsZVP8AECO49O9KWT4hK+g1mVFu2p9H0U2Ng6Bh0NOryj0AooooAKKKKACiiigAooooAKKKKACiiigAooooAKKKKACiiigAooooAKKKKACiiigAooooAKKKKACiiigAooooAKKKKACiiigAooooAKKKKACiiigAooooAKKKKACiiigAooooAKKKKACiiigAooooAKKKKACiiigAooooAKR/uH6UtJJ9w/ShAfIXxX/5KLrX/Xx/QVy9dR8V/wDkoutf9fH9BXL191h/4UfRHydb+JL1YUV0nwwsdP1Lx5pVjqiJJayytuR2wrkIxVSfdgB+NdTZWniHxXrsGheIdFj07Tjd7PPi0xIWtgAxESOFH3sYGc9B+M1MQoSafRXf9dSoUXNX76HmVFetaN4I8O6pc6ZdzaXqelQzXVxay2VxPl5BHCziVGKg9QAeMZqbwR4d8J3+o6Dq0Okyi2vvtls9lcziZfMjTKuCVGcjPGOuCOnOUsdBJ6PT/g/5Giwsm1r/AFp/meQFW2htp2k4BxxSV65oGh6frOk+G9PvYL+2sJ9UvVazebLRBYS45wOcj0qp4e8KeFfEA0e+s7O9tYbuW6tXtZLneWkji3owYAcnjIp/XYK/Mtv+D/kL6rJ2s/60/wAzy6ivU/DHw+0678PaXe6tDeWt06Xk0sB3q86xbdiKApI6kkhScDgVyfj/AEvR9OubJ9I+0R/aIS81vKkuImBwNryRoXU/TggitIYqE58kSJUJRjzM5iiiiugxPt+w/wCPSP6VPUGn/wDHpH9Knr4B7n162CiiikMKKKKACiiigAooooAKKKKACiiigAooooAKKKKACiiigAooooAKKKKACiiigAooooAKKKKACiiigAooooAKKKKACiiigAooooAKKKKACiiigAooooAKKKKACiiigAooooAKKKKACiiigAooooAKKKKACiiigAooooAKST7h+lLSNypFAHyF8V/+Si61/wBfH9BXL16h8YPA+u/8JheanY2cl5bXbhwY+WQ4AII/CuK/4RLxN/0Bbz/v3X22GrU3Sj7y2R8vWpTVSWnUxAcHI4NaOoa9rmoJCl9rGoXSwENEJrh3CEdCMng+9Wv+ES8S/wDQFvP+/dH/AAiXiX/oC3n/AH7rV1KT1bRmoTXRla41/Xbi8jvJ9a1GS5iUpHM1y5dFIwQGzkA1BBqepQJAkOoXcS28hkgCTMBG56svPB9xWh/wiXiX/oC3n/fuj/hEvEv/AEBbz/v3S56XdfgHLU7MrS+INdkuFuJNa1FpldpFc3L7lZhtLA54JHBPpxVaDUNQgjhjhvrqJIJfOiVJWAjf+8oB4bgcjmtL/hEvEv8A0Bbz/v3R/wAIl4l/6At5/wB+6Oel3QctTsyvdeIdeuriG4udb1KaaFy8TvdOzRse6kng8DpVXUtQv9TujdajeXF5OQAZJ5C7Y9MmtL/hEvEv/QFvP+/dH/CJeJf+gLef9+6FOktmvwBxqPdMxKK2/wDhEvEv/QFvP+/daPh34f8AiPVNVgtZdNntYWYebLKNoVe+PU05V6cVdyQKlNuyR9Z6f/x6R/Sp6is1KWyKeoFS18K9z6tbBRRRSGFFFFABRRRQAUUUUAFFFFABRRRQAUUUUAFFFFABRRRQAUUUUAFFFFABRRRQAUUUUAFFFFABRRRQAUUUUAFFFFABRRRQAUUUUAFFFFABRRRQAUUUUAFFFFABRRRQAUUUUAFFFFABRRRQAUUUUAFFFFABRRRQAUUUUAFFFFAEM1tDN/rEB/Cov7Otf+eS/lVuinzMVkVP7OtP+eS/lR/Z1p/zyX8qt0U+Z9w5UVP7OtP+eS/lR/Z1p/zyX8qt0Ucz7hyoqf2daf8APJfyo/s60/55L+VW6KOZ9w5UVP7OtP8Ankv5Uf2daf8APJfyq3RRzPuHKip/Z1p/zyX8qfFZ28RykYB+lWKKXMwsgooopDCiiigAooooAKKKKACiiigAooooAKKKKACiiigAooooAKKKKACiiigAooooAKKKKACiiigAooooAKKKKAP/2Q=="/>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C:\Users\LaureenZ\AppData\Local\Microsoft\Windows\INetCache\Content.MSO\2E789F9.tmp"/>
          <p:cNvPicPr/>
          <p:nvPr/>
        </p:nvPicPr>
        <p:blipFill>
          <a:blip r:embed="rId3">
            <a:extLst>
              <a:ext uri="{28A0092B-C50C-407E-A947-70E740481C1C}">
                <a14:useLocalDpi xmlns:a14="http://schemas.microsoft.com/office/drawing/2010/main" val="0"/>
              </a:ext>
            </a:extLst>
          </a:blip>
          <a:srcRect/>
          <a:stretch>
            <a:fillRect/>
          </a:stretch>
        </p:blipFill>
        <p:spPr bwMode="auto">
          <a:xfrm>
            <a:off x="2103120" y="465138"/>
            <a:ext cx="14447520" cy="98218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087011" y="906861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2107970" y="500063"/>
            <a:ext cx="14496555" cy="2239074"/>
          </a:xfrm>
          <a:prstGeom prst="rect">
            <a:avLst/>
          </a:prstGeom>
        </p:spPr>
        <p:txBody>
          <a:bodyPr lIns="0" tIns="0" rIns="0" bIns="0" rtlCol="0" anchor="t">
            <a:spAutoFit/>
          </a:bodyPr>
          <a:lstStyle/>
          <a:p>
            <a:pPr>
              <a:lnSpc>
                <a:spcPts val="8699"/>
              </a:lnSpc>
            </a:pPr>
            <a:r>
              <a:rPr lang="en-US" sz="7450" b="1" dirty="0">
                <a:solidFill>
                  <a:srgbClr val="FCCB4F"/>
                </a:solidFill>
                <a:latin typeface="Martel Heavy"/>
                <a:ea typeface="Martel Heavy"/>
                <a:cs typeface="Martel Heavy"/>
                <a:sym typeface="Martel Heavy"/>
              </a:rPr>
              <a:t>Agent Experience: Dashboard Client Activity</a:t>
            </a:r>
            <a:endParaRPr lang="en-US" sz="7499" b="1" dirty="0">
              <a:solidFill>
                <a:srgbClr val="FCCB4F"/>
              </a:solidFill>
              <a:latin typeface="Martel Heavy"/>
              <a:ea typeface="Martel Heavy"/>
              <a:cs typeface="Martel Heavy"/>
              <a:sym typeface="Martel Heavy"/>
            </a:endParaRPr>
          </a:p>
        </p:txBody>
      </p:sp>
      <p:pic>
        <p:nvPicPr>
          <p:cNvPr id="2" name="Picture 1" descr="A screenshot of a computer&#10;&#10;Description automatically generated">
            <a:extLst>
              <a:ext uri="{FF2B5EF4-FFF2-40B4-BE49-F238E27FC236}">
                <a16:creationId xmlns:a16="http://schemas.microsoft.com/office/drawing/2014/main" id="{A3153BE3-9D74-F60B-A28D-730410087C9D}"/>
              </a:ext>
            </a:extLst>
          </p:cNvPr>
          <p:cNvPicPr>
            <a:picLocks noChangeAspect="1"/>
          </p:cNvPicPr>
          <p:nvPr/>
        </p:nvPicPr>
        <p:blipFill>
          <a:blip r:embed="rId3"/>
          <a:stretch>
            <a:fillRect/>
          </a:stretch>
        </p:blipFill>
        <p:spPr>
          <a:xfrm>
            <a:off x="-367" y="2577978"/>
            <a:ext cx="17116425" cy="6391275"/>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871C5573-EDD8-D498-7E7A-E808E1085C5A}"/>
              </a:ext>
            </a:extLst>
          </p:cNvPr>
          <p:cNvPicPr>
            <a:picLocks noChangeAspect="1"/>
          </p:cNvPicPr>
          <p:nvPr/>
        </p:nvPicPr>
        <p:blipFill>
          <a:blip r:embed="rId4"/>
          <a:stretch>
            <a:fillRect/>
          </a:stretch>
        </p:blipFill>
        <p:spPr>
          <a:xfrm>
            <a:off x="12563841" y="5601799"/>
            <a:ext cx="4546355" cy="4930286"/>
          </a:xfrm>
          <a:prstGeom prst="rect">
            <a:avLst/>
          </a:prstGeom>
        </p:spPr>
      </p:pic>
    </p:spTree>
    <p:extLst>
      <p:ext uri="{BB962C8B-B14F-4D97-AF65-F5344CB8AC3E}">
        <p14:creationId xmlns:p14="http://schemas.microsoft.com/office/powerpoint/2010/main" val="2137577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TextBox 2"/>
          <p:cNvSpPr txBox="1"/>
          <p:nvPr/>
        </p:nvSpPr>
        <p:spPr>
          <a:xfrm>
            <a:off x="1433015" y="773019"/>
            <a:ext cx="16663916" cy="2231380"/>
          </a:xfrm>
          <a:prstGeom prst="rect">
            <a:avLst/>
          </a:prstGeom>
        </p:spPr>
        <p:txBody>
          <a:bodyPr wrap="square" lIns="0" tIns="0" rIns="0" bIns="0" rtlCol="0" anchor="t">
            <a:spAutoFit/>
          </a:bodyPr>
          <a:lstStyle/>
          <a:p>
            <a:pPr>
              <a:lnSpc>
                <a:spcPts val="8699"/>
              </a:lnSpc>
            </a:pPr>
            <a:r>
              <a:rPr lang="en-US" sz="6600" b="1" dirty="0">
                <a:solidFill>
                  <a:srgbClr val="FCCB4F"/>
                </a:solidFill>
                <a:latin typeface="Martel Heavy"/>
                <a:cs typeface="Martel Heavy"/>
                <a:sym typeface="Martel Heavy"/>
              </a:rPr>
              <a:t>Agent Experience: Contacts </a:t>
            </a:r>
          </a:p>
          <a:p>
            <a:pPr>
              <a:lnSpc>
                <a:spcPts val="8699"/>
              </a:lnSpc>
            </a:pPr>
            <a:r>
              <a:rPr lang="en-US" sz="6600" b="1" dirty="0">
                <a:solidFill>
                  <a:srgbClr val="FCCB4F"/>
                </a:solidFill>
                <a:latin typeface="Martel Heavy"/>
                <a:cs typeface="Martel Heavy"/>
                <a:sym typeface="Martel Heavy"/>
              </a:rPr>
              <a:t>Client Activity</a:t>
            </a:r>
            <a:endParaRPr lang="en-US" sz="6600" dirty="0">
              <a:cs typeface="Calibri"/>
            </a:endParaRPr>
          </a:p>
        </p:txBody>
      </p:sp>
      <p:sp>
        <p:nvSpPr>
          <p:cNvPr id="7" name="Freeform 7"/>
          <p:cNvSpPr/>
          <p:nvPr/>
        </p:nvSpPr>
        <p:spPr>
          <a:xfrm>
            <a:off x="16817879" y="8877299"/>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2"/>
            <a:stretch>
              <a:fillRect/>
            </a:stretch>
          </a:blipFill>
        </p:spPr>
        <p:txBody>
          <a:bodyPr/>
          <a:lstStyle/>
          <a:p>
            <a:endParaRPr lang="en-US"/>
          </a:p>
        </p:txBody>
      </p:sp>
      <p:pic>
        <p:nvPicPr>
          <p:cNvPr id="3" name="Picture 2" descr="A screenshot of a computer&#10;&#10;Description automatically generated">
            <a:extLst>
              <a:ext uri="{FF2B5EF4-FFF2-40B4-BE49-F238E27FC236}">
                <a16:creationId xmlns:a16="http://schemas.microsoft.com/office/drawing/2014/main" id="{2EC3ED1F-0A8F-DE74-118B-0C56420FE428}"/>
              </a:ext>
            </a:extLst>
          </p:cNvPr>
          <p:cNvPicPr>
            <a:picLocks noChangeAspect="1"/>
          </p:cNvPicPr>
          <p:nvPr/>
        </p:nvPicPr>
        <p:blipFill>
          <a:blip r:embed="rId3"/>
          <a:stretch>
            <a:fillRect/>
          </a:stretch>
        </p:blipFill>
        <p:spPr>
          <a:xfrm>
            <a:off x="630850" y="3004399"/>
            <a:ext cx="16944414" cy="3893483"/>
          </a:xfrm>
          <a:prstGeom prst="rect">
            <a:avLst/>
          </a:prstGeom>
        </p:spPr>
      </p:pic>
    </p:spTree>
    <p:extLst>
      <p:ext uri="{BB962C8B-B14F-4D97-AF65-F5344CB8AC3E}">
        <p14:creationId xmlns:p14="http://schemas.microsoft.com/office/powerpoint/2010/main" val="360923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3" name="Freeform 3"/>
          <p:cNvSpPr/>
          <p:nvPr/>
        </p:nvSpPr>
        <p:spPr>
          <a:xfrm>
            <a:off x="17087011" y="906861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558802" y="688173"/>
            <a:ext cx="16215058" cy="1123384"/>
          </a:xfrm>
          <a:prstGeom prst="rect">
            <a:avLst/>
          </a:prstGeom>
        </p:spPr>
        <p:txBody>
          <a:bodyPr wrap="square" lIns="0" tIns="0" rIns="0" bIns="0" rtlCol="0" anchor="t">
            <a:spAutoFit/>
          </a:bodyPr>
          <a:lstStyle/>
          <a:p>
            <a:pPr>
              <a:lnSpc>
                <a:spcPts val="8699"/>
              </a:lnSpc>
            </a:pPr>
            <a:r>
              <a:rPr lang="en-US" sz="7450" b="1" dirty="0">
                <a:solidFill>
                  <a:srgbClr val="FCCB4F"/>
                </a:solidFill>
                <a:latin typeface="Martel Heavy"/>
                <a:ea typeface="Martel Heavy"/>
                <a:cs typeface="Martel Heavy"/>
                <a:sym typeface="Martel Heavy"/>
              </a:rPr>
              <a:t>Agent Experience: Agent Portal</a:t>
            </a:r>
            <a:endParaRPr lang="en-US" sz="7499" b="1" dirty="0">
              <a:solidFill>
                <a:srgbClr val="FCCB4F"/>
              </a:solidFill>
              <a:latin typeface="Martel Heavy"/>
              <a:ea typeface="Martel Heavy"/>
              <a:cs typeface="Martel Heavy"/>
              <a:sym typeface="Martel Heavy"/>
            </a:endParaRPr>
          </a:p>
        </p:txBody>
      </p:sp>
      <p:pic>
        <p:nvPicPr>
          <p:cNvPr id="4" name="Picture 3" descr="A screenshot of a contact information&#10;&#10;Description automatically generated">
            <a:extLst>
              <a:ext uri="{FF2B5EF4-FFF2-40B4-BE49-F238E27FC236}">
                <a16:creationId xmlns:a16="http://schemas.microsoft.com/office/drawing/2014/main" id="{75269260-C60C-BD62-807F-7C682B6E3771}"/>
              </a:ext>
            </a:extLst>
          </p:cNvPr>
          <p:cNvPicPr>
            <a:picLocks noChangeAspect="1"/>
          </p:cNvPicPr>
          <p:nvPr/>
        </p:nvPicPr>
        <p:blipFill>
          <a:blip r:embed="rId3"/>
          <a:stretch>
            <a:fillRect/>
          </a:stretch>
        </p:blipFill>
        <p:spPr>
          <a:xfrm>
            <a:off x="1838326" y="2167618"/>
            <a:ext cx="11476263" cy="7943849"/>
          </a:xfrm>
          <a:prstGeom prst="rect">
            <a:avLst/>
          </a:prstGeom>
        </p:spPr>
      </p:pic>
    </p:spTree>
    <p:extLst>
      <p:ext uri="{BB962C8B-B14F-4D97-AF65-F5344CB8AC3E}">
        <p14:creationId xmlns:p14="http://schemas.microsoft.com/office/powerpoint/2010/main" val="3724883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087011" y="906861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2107970" y="500063"/>
            <a:ext cx="14496555" cy="1123384"/>
          </a:xfrm>
          <a:prstGeom prst="rect">
            <a:avLst/>
          </a:prstGeom>
        </p:spPr>
        <p:txBody>
          <a:bodyPr lIns="0" tIns="0" rIns="0" bIns="0" rtlCol="0" anchor="t">
            <a:spAutoFit/>
          </a:bodyPr>
          <a:lstStyle/>
          <a:p>
            <a:pPr>
              <a:lnSpc>
                <a:spcPts val="8699"/>
              </a:lnSpc>
            </a:pPr>
            <a:r>
              <a:rPr lang="en-US" sz="7450" b="1">
                <a:solidFill>
                  <a:srgbClr val="FCCB4F"/>
                </a:solidFill>
                <a:latin typeface="Martel Heavy"/>
                <a:ea typeface="Martel Heavy"/>
                <a:cs typeface="Martel Heavy"/>
                <a:sym typeface="Martel Heavy"/>
              </a:rPr>
              <a:t>Agent Experience</a:t>
            </a:r>
            <a:endParaRPr lang="en-US" sz="7499" b="1">
              <a:solidFill>
                <a:srgbClr val="FCCB4F"/>
              </a:solidFill>
              <a:latin typeface="Martel Heavy"/>
              <a:ea typeface="Martel Heavy"/>
              <a:cs typeface="Martel Heavy"/>
              <a:sym typeface="Martel Heavy"/>
            </a:endParaRPr>
          </a:p>
        </p:txBody>
      </p:sp>
      <p:pic>
        <p:nvPicPr>
          <p:cNvPr id="6" name="Picture 5" descr="A screenshot of a computer&#10;&#10;Description automatically generated">
            <a:extLst>
              <a:ext uri="{FF2B5EF4-FFF2-40B4-BE49-F238E27FC236}">
                <a16:creationId xmlns:a16="http://schemas.microsoft.com/office/drawing/2014/main" id="{BD23A33B-A3FD-4976-1476-601121C883B0}"/>
              </a:ext>
            </a:extLst>
          </p:cNvPr>
          <p:cNvPicPr>
            <a:picLocks noChangeAspect="1"/>
          </p:cNvPicPr>
          <p:nvPr/>
        </p:nvPicPr>
        <p:blipFill>
          <a:blip r:embed="rId3"/>
          <a:stretch>
            <a:fillRect/>
          </a:stretch>
        </p:blipFill>
        <p:spPr>
          <a:xfrm>
            <a:off x="-5129" y="1615587"/>
            <a:ext cx="18268950" cy="8667750"/>
          </a:xfrm>
          <a:prstGeom prst="rect">
            <a:avLst/>
          </a:prstGeom>
        </p:spPr>
      </p:pic>
      <p:pic>
        <p:nvPicPr>
          <p:cNvPr id="7" name="Picture 6" descr="A screenshot of a map&#10;&#10;Description automatically generated">
            <a:extLst>
              <a:ext uri="{FF2B5EF4-FFF2-40B4-BE49-F238E27FC236}">
                <a16:creationId xmlns:a16="http://schemas.microsoft.com/office/drawing/2014/main" id="{A0F50DAC-8FF1-C196-C5B7-2D4C5456EBEF}"/>
              </a:ext>
            </a:extLst>
          </p:cNvPr>
          <p:cNvPicPr>
            <a:picLocks noChangeAspect="1"/>
          </p:cNvPicPr>
          <p:nvPr/>
        </p:nvPicPr>
        <p:blipFill>
          <a:blip r:embed="rId4"/>
          <a:stretch>
            <a:fillRect/>
          </a:stretch>
        </p:blipFill>
        <p:spPr>
          <a:xfrm>
            <a:off x="-6594" y="1619983"/>
            <a:ext cx="18154650" cy="8629650"/>
          </a:xfrm>
          <a:prstGeom prst="rect">
            <a:avLst/>
          </a:prstGeom>
        </p:spPr>
      </p:pic>
    </p:spTree>
    <p:extLst>
      <p:ext uri="{BB962C8B-B14F-4D97-AF65-F5344CB8AC3E}">
        <p14:creationId xmlns:p14="http://schemas.microsoft.com/office/powerpoint/2010/main" val="26267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3" name="TextBox 3"/>
          <p:cNvSpPr txBox="1"/>
          <p:nvPr/>
        </p:nvSpPr>
        <p:spPr>
          <a:xfrm>
            <a:off x="1529924" y="536189"/>
            <a:ext cx="15281495" cy="710184"/>
          </a:xfrm>
          <a:prstGeom prst="rect">
            <a:avLst/>
          </a:prstGeom>
        </p:spPr>
        <p:txBody>
          <a:bodyPr lIns="0" tIns="0" rIns="0" bIns="0" rtlCol="0" anchor="t">
            <a:spAutoFit/>
          </a:bodyPr>
          <a:lstStyle/>
          <a:p>
            <a:pPr algn="l">
              <a:lnSpc>
                <a:spcPts val="5568"/>
              </a:lnSpc>
            </a:pPr>
            <a:r>
              <a:rPr lang="en-US" sz="4800" b="1">
                <a:solidFill>
                  <a:srgbClr val="FCCB4F"/>
                </a:solidFill>
                <a:latin typeface="Martel Heavy"/>
                <a:ea typeface="Martel Heavy"/>
                <a:cs typeface="Martel Heavy"/>
                <a:sym typeface="Martel Heavy"/>
              </a:rPr>
              <a:t>Corporate.OneKeyMLS.com/Stratus-to-Matrix</a:t>
            </a:r>
          </a:p>
        </p:txBody>
      </p:sp>
      <p:sp>
        <p:nvSpPr>
          <p:cNvPr id="4" name="Freeform 4"/>
          <p:cNvSpPr/>
          <p:nvPr/>
        </p:nvSpPr>
        <p:spPr>
          <a:xfrm>
            <a:off x="16956961" y="8981234"/>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2"/>
            <a:stretch>
              <a:fillRect/>
            </a:stretch>
          </a:blipFill>
        </p:spPr>
        <p:txBody>
          <a:bodyPr/>
          <a:lstStyle/>
          <a:p>
            <a:endParaRPr lang="en-US"/>
          </a:p>
        </p:txBody>
      </p:sp>
      <p:pic>
        <p:nvPicPr>
          <p:cNvPr id="5" name="Picture 4" descr="A screenshot of a website&#10;&#10;Description automatically generated">
            <a:extLst>
              <a:ext uri="{FF2B5EF4-FFF2-40B4-BE49-F238E27FC236}">
                <a16:creationId xmlns:a16="http://schemas.microsoft.com/office/drawing/2014/main" id="{EE294166-6952-4EC1-2032-96CCB831F29D}"/>
              </a:ext>
            </a:extLst>
          </p:cNvPr>
          <p:cNvPicPr>
            <a:picLocks noChangeAspect="1"/>
          </p:cNvPicPr>
          <p:nvPr/>
        </p:nvPicPr>
        <p:blipFill>
          <a:blip r:embed="rId3"/>
          <a:stretch>
            <a:fillRect/>
          </a:stretch>
        </p:blipFill>
        <p:spPr>
          <a:xfrm>
            <a:off x="0" y="1247413"/>
            <a:ext cx="18288000" cy="909846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3" name="TextBox 3"/>
          <p:cNvSpPr txBox="1"/>
          <p:nvPr/>
        </p:nvSpPr>
        <p:spPr>
          <a:xfrm>
            <a:off x="1529924" y="536189"/>
            <a:ext cx="15281495" cy="723275"/>
          </a:xfrm>
          <a:prstGeom prst="rect">
            <a:avLst/>
          </a:prstGeom>
        </p:spPr>
        <p:txBody>
          <a:bodyPr lIns="0" tIns="0" rIns="0" bIns="0" rtlCol="0" anchor="t">
            <a:spAutoFit/>
          </a:bodyPr>
          <a:lstStyle/>
          <a:p>
            <a:pPr algn="ctr">
              <a:lnSpc>
                <a:spcPts val="5568"/>
              </a:lnSpc>
            </a:pPr>
            <a:r>
              <a:rPr lang="en-US" sz="4800" b="1">
                <a:solidFill>
                  <a:srgbClr val="FCCB4F"/>
                </a:solidFill>
                <a:latin typeface="Martel Heavy"/>
                <a:cs typeface="Martel Heavy"/>
                <a:sym typeface="Martel Heavy"/>
              </a:rPr>
              <a:t>Support.OneKeyMLS.com</a:t>
            </a:r>
            <a:endParaRPr lang="en-US">
              <a:cs typeface="Calibri"/>
            </a:endParaRPr>
          </a:p>
        </p:txBody>
      </p:sp>
      <p:sp>
        <p:nvSpPr>
          <p:cNvPr id="4" name="Freeform 4"/>
          <p:cNvSpPr/>
          <p:nvPr/>
        </p:nvSpPr>
        <p:spPr>
          <a:xfrm>
            <a:off x="16956961" y="8981234"/>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2"/>
            <a:stretch>
              <a:fillRect/>
            </a:stretch>
          </a:blipFill>
        </p:spPr>
        <p:txBody>
          <a:bodyPr/>
          <a:lstStyle/>
          <a:p>
            <a:endParaRPr lang="en-US"/>
          </a:p>
        </p:txBody>
      </p:sp>
      <p:pic>
        <p:nvPicPr>
          <p:cNvPr id="2" name="Picture 1" descr="A screenshot of a website&#10;&#10;Description automatically generated">
            <a:extLst>
              <a:ext uri="{FF2B5EF4-FFF2-40B4-BE49-F238E27FC236}">
                <a16:creationId xmlns:a16="http://schemas.microsoft.com/office/drawing/2014/main" id="{23EC58DB-4F68-B3AF-CB8C-D1F90B818C5F}"/>
              </a:ext>
            </a:extLst>
          </p:cNvPr>
          <p:cNvPicPr>
            <a:picLocks noChangeAspect="1"/>
          </p:cNvPicPr>
          <p:nvPr/>
        </p:nvPicPr>
        <p:blipFill>
          <a:blip r:embed="rId3"/>
          <a:stretch>
            <a:fillRect/>
          </a:stretch>
        </p:blipFill>
        <p:spPr>
          <a:xfrm>
            <a:off x="2164434" y="1256590"/>
            <a:ext cx="14243109" cy="10287000"/>
          </a:xfrm>
          <a:prstGeom prst="rect">
            <a:avLst/>
          </a:prstGeom>
        </p:spPr>
      </p:pic>
    </p:spTree>
    <p:extLst>
      <p:ext uri="{BB962C8B-B14F-4D97-AF65-F5344CB8AC3E}">
        <p14:creationId xmlns:p14="http://schemas.microsoft.com/office/powerpoint/2010/main" val="458586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9430939" y="368204"/>
            <a:ext cx="8522962" cy="9550592"/>
            <a:chOff x="0" y="0"/>
            <a:chExt cx="758598" cy="850064"/>
          </a:xfrm>
        </p:grpSpPr>
        <p:sp>
          <p:nvSpPr>
            <p:cNvPr id="3" name="Freeform 3"/>
            <p:cNvSpPr/>
            <p:nvPr/>
          </p:nvSpPr>
          <p:spPr>
            <a:xfrm>
              <a:off x="0" y="0"/>
              <a:ext cx="758598" cy="850064"/>
            </a:xfrm>
            <a:custGeom>
              <a:avLst/>
              <a:gdLst/>
              <a:ahLst/>
              <a:cxnLst/>
              <a:rect l="l" t="t" r="r" b="b"/>
              <a:pathLst>
                <a:path w="758598" h="850064">
                  <a:moveTo>
                    <a:pt x="0" y="0"/>
                  </a:moveTo>
                  <a:lnTo>
                    <a:pt x="758598" y="0"/>
                  </a:lnTo>
                  <a:lnTo>
                    <a:pt x="758598" y="850064"/>
                  </a:lnTo>
                  <a:lnTo>
                    <a:pt x="0" y="850064"/>
                  </a:lnTo>
                  <a:close/>
                </a:path>
              </a:pathLst>
            </a:custGeom>
            <a:solidFill>
              <a:srgbClr val="E65100"/>
            </a:solidFill>
          </p:spPr>
          <p:txBody>
            <a:bodyPr/>
            <a:lstStyle/>
            <a:p>
              <a:endParaRPr lang="en-US"/>
            </a:p>
          </p:txBody>
        </p:sp>
        <p:sp>
          <p:nvSpPr>
            <p:cNvPr id="4" name="TextBox 4"/>
            <p:cNvSpPr txBox="1"/>
            <p:nvPr/>
          </p:nvSpPr>
          <p:spPr>
            <a:xfrm>
              <a:off x="0" y="-38100"/>
              <a:ext cx="758598" cy="888164"/>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4142433"/>
            <a:ext cx="7578213" cy="1408307"/>
          </a:xfrm>
          <a:prstGeom prst="rect">
            <a:avLst/>
          </a:prstGeom>
        </p:spPr>
        <p:txBody>
          <a:bodyPr lIns="0" tIns="0" rIns="0" bIns="0" rtlCol="0" anchor="t">
            <a:spAutoFit/>
          </a:bodyPr>
          <a:lstStyle/>
          <a:p>
            <a:pPr algn="l">
              <a:lnSpc>
                <a:spcPts val="10706"/>
              </a:lnSpc>
            </a:pPr>
            <a:r>
              <a:rPr lang="en-US" sz="10100" b="1">
                <a:solidFill>
                  <a:srgbClr val="FCCB4F"/>
                </a:solidFill>
                <a:latin typeface="Martel Heavy"/>
                <a:ea typeface="Martel Heavy"/>
                <a:cs typeface="Martel Heavy"/>
                <a:sym typeface="Martel Heavy"/>
              </a:rPr>
              <a:t>Questions?</a:t>
            </a:r>
          </a:p>
        </p:txBody>
      </p:sp>
      <p:grpSp>
        <p:nvGrpSpPr>
          <p:cNvPr id="6" name="Group 6"/>
          <p:cNvGrpSpPr/>
          <p:nvPr/>
        </p:nvGrpSpPr>
        <p:grpSpPr>
          <a:xfrm>
            <a:off x="8606913" y="2634019"/>
            <a:ext cx="7620864" cy="7043884"/>
            <a:chOff x="0" y="0"/>
            <a:chExt cx="10161152" cy="9391845"/>
          </a:xfrm>
        </p:grpSpPr>
        <p:sp>
          <p:nvSpPr>
            <p:cNvPr id="7" name="Freeform 7"/>
            <p:cNvSpPr/>
            <p:nvPr/>
          </p:nvSpPr>
          <p:spPr>
            <a:xfrm>
              <a:off x="0" y="0"/>
              <a:ext cx="8518691" cy="8518691"/>
            </a:xfrm>
            <a:custGeom>
              <a:avLst/>
              <a:gdLst/>
              <a:ahLst/>
              <a:cxnLst/>
              <a:rect l="l" t="t" r="r" b="b"/>
              <a:pathLst>
                <a:path w="8518691" h="8518691">
                  <a:moveTo>
                    <a:pt x="0" y="0"/>
                  </a:moveTo>
                  <a:lnTo>
                    <a:pt x="8518691" y="0"/>
                  </a:lnTo>
                  <a:lnTo>
                    <a:pt x="8518691" y="8518691"/>
                  </a:lnTo>
                  <a:lnTo>
                    <a:pt x="0" y="8518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122093" y="778375"/>
              <a:ext cx="9039059" cy="8613470"/>
            </a:xfrm>
            <a:custGeom>
              <a:avLst/>
              <a:gdLst/>
              <a:ahLst/>
              <a:cxnLst/>
              <a:rect l="l" t="t" r="r" b="b"/>
              <a:pathLst>
                <a:path w="9039059" h="8613470">
                  <a:moveTo>
                    <a:pt x="0" y="0"/>
                  </a:moveTo>
                  <a:lnTo>
                    <a:pt x="9039059" y="0"/>
                  </a:lnTo>
                  <a:lnTo>
                    <a:pt x="9039059" y="8613470"/>
                  </a:lnTo>
                  <a:lnTo>
                    <a:pt x="0" y="861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9"/>
          <p:cNvGrpSpPr/>
          <p:nvPr/>
        </p:nvGrpSpPr>
        <p:grpSpPr>
          <a:xfrm>
            <a:off x="14969528" y="1028700"/>
            <a:ext cx="2289772" cy="985587"/>
            <a:chOff x="0" y="0"/>
            <a:chExt cx="3053030" cy="1314116"/>
          </a:xfrm>
        </p:grpSpPr>
        <p:sp>
          <p:nvSpPr>
            <p:cNvPr id="10" name="TextBox 10"/>
            <p:cNvSpPr txBox="1"/>
            <p:nvPr/>
          </p:nvSpPr>
          <p:spPr>
            <a:xfrm>
              <a:off x="0" y="9525"/>
              <a:ext cx="3019134" cy="700026"/>
            </a:xfrm>
            <a:prstGeom prst="rect">
              <a:avLst/>
            </a:prstGeom>
          </p:spPr>
          <p:txBody>
            <a:bodyPr lIns="0" tIns="0" rIns="0" bIns="0" rtlCol="0" anchor="t">
              <a:spAutoFit/>
            </a:bodyPr>
            <a:lstStyle/>
            <a:p>
              <a:pPr algn="l">
                <a:lnSpc>
                  <a:spcPts val="4067"/>
                </a:lnSpc>
              </a:pPr>
              <a:r>
                <a:rPr lang="en-US" sz="3506" b="1">
                  <a:solidFill>
                    <a:srgbClr val="FFFFFF"/>
                  </a:solidFill>
                  <a:latin typeface="Martel Heavy"/>
                  <a:ea typeface="Martel Heavy"/>
                  <a:cs typeface="Martel Heavy"/>
                  <a:sym typeface="Martel Heavy"/>
                </a:rPr>
                <a:t>Prepare</a:t>
              </a:r>
            </a:p>
          </p:txBody>
        </p:sp>
        <p:sp>
          <p:nvSpPr>
            <p:cNvPr id="11" name="TextBox 11"/>
            <p:cNvSpPr txBox="1"/>
            <p:nvPr/>
          </p:nvSpPr>
          <p:spPr>
            <a:xfrm>
              <a:off x="33895" y="719076"/>
              <a:ext cx="3019134" cy="595040"/>
            </a:xfrm>
            <a:prstGeom prst="rect">
              <a:avLst/>
            </a:prstGeom>
          </p:spPr>
          <p:txBody>
            <a:bodyPr lIns="0" tIns="0" rIns="0" bIns="0" rtlCol="0" anchor="t">
              <a:spAutoFit/>
            </a:bodyPr>
            <a:lstStyle/>
            <a:p>
              <a:pPr algn="l">
                <a:lnSpc>
                  <a:spcPts val="3487"/>
                </a:lnSpc>
              </a:pPr>
              <a:r>
                <a:rPr lang="en-US" sz="3006" b="1">
                  <a:solidFill>
                    <a:srgbClr val="A2A7BA"/>
                  </a:solidFill>
                  <a:latin typeface="Martel Heavy"/>
                  <a:ea typeface="Martel Heavy"/>
                  <a:cs typeface="Martel Heavy"/>
                  <a:sym typeface="Martel Heavy"/>
                </a:rPr>
                <a:t>Nov 5-18</a:t>
              </a:r>
            </a:p>
          </p:txBody>
        </p:sp>
      </p:grpSp>
      <p:sp>
        <p:nvSpPr>
          <p:cNvPr id="12" name="Freeform 12"/>
          <p:cNvSpPr/>
          <p:nvPr/>
        </p:nvSpPr>
        <p:spPr>
          <a:xfrm>
            <a:off x="17083421" y="9055813"/>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681399" y="679714"/>
            <a:ext cx="16925201" cy="8890096"/>
            <a:chOff x="0" y="0"/>
            <a:chExt cx="1506451" cy="791275"/>
          </a:xfrm>
        </p:grpSpPr>
        <p:sp>
          <p:nvSpPr>
            <p:cNvPr id="3" name="Freeform 3"/>
            <p:cNvSpPr/>
            <p:nvPr/>
          </p:nvSpPr>
          <p:spPr>
            <a:xfrm>
              <a:off x="0" y="0"/>
              <a:ext cx="1506451" cy="791275"/>
            </a:xfrm>
            <a:custGeom>
              <a:avLst/>
              <a:gdLst/>
              <a:ahLst/>
              <a:cxnLst/>
              <a:rect l="l" t="t" r="r" b="b"/>
              <a:pathLst>
                <a:path w="1506451" h="791275">
                  <a:moveTo>
                    <a:pt x="0" y="0"/>
                  </a:moveTo>
                  <a:lnTo>
                    <a:pt x="1506451" y="0"/>
                  </a:lnTo>
                  <a:lnTo>
                    <a:pt x="1506451" y="791275"/>
                  </a:lnTo>
                  <a:lnTo>
                    <a:pt x="0" y="791275"/>
                  </a:lnTo>
                  <a:close/>
                </a:path>
              </a:pathLst>
            </a:custGeom>
            <a:solidFill>
              <a:srgbClr val="FFFFFF"/>
            </a:solidFill>
          </p:spPr>
          <p:txBody>
            <a:bodyPr/>
            <a:lstStyle/>
            <a:p>
              <a:endParaRPr lang="en-US"/>
            </a:p>
          </p:txBody>
        </p:sp>
        <p:sp>
          <p:nvSpPr>
            <p:cNvPr id="4" name="TextBox 4"/>
            <p:cNvSpPr txBox="1"/>
            <p:nvPr/>
          </p:nvSpPr>
          <p:spPr>
            <a:xfrm>
              <a:off x="0" y="-38100"/>
              <a:ext cx="1506451" cy="82937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5002218" y="896116"/>
            <a:ext cx="3063992" cy="2604007"/>
          </a:xfrm>
          <a:custGeom>
            <a:avLst/>
            <a:gdLst/>
            <a:ahLst/>
            <a:cxnLst/>
            <a:rect l="l" t="t" r="r" b="b"/>
            <a:pathLst>
              <a:path w="4993976" h="4758843">
                <a:moveTo>
                  <a:pt x="0" y="0"/>
                </a:moveTo>
                <a:lnTo>
                  <a:pt x="4993975" y="0"/>
                </a:lnTo>
                <a:lnTo>
                  <a:pt x="4993975" y="4758843"/>
                </a:lnTo>
                <a:lnTo>
                  <a:pt x="0" y="47588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1294348" y="979308"/>
            <a:ext cx="10904765" cy="2423740"/>
          </a:xfrm>
          <a:prstGeom prst="rect">
            <a:avLst/>
          </a:prstGeom>
        </p:spPr>
        <p:txBody>
          <a:bodyPr lIns="0" tIns="0" rIns="0" bIns="0" rtlCol="0" anchor="t">
            <a:spAutoFit/>
          </a:bodyPr>
          <a:lstStyle/>
          <a:p>
            <a:pPr algn="ctr">
              <a:lnSpc>
                <a:spcPts val="21983"/>
              </a:lnSpc>
            </a:pPr>
            <a:r>
              <a:rPr lang="en-US" sz="8000" b="1" spc="-1022">
                <a:solidFill>
                  <a:srgbClr val="E65100"/>
                </a:solidFill>
                <a:latin typeface="Martel Heavy"/>
                <a:ea typeface="Martel Heavy"/>
                <a:cs typeface="Martel Heavy"/>
                <a:sym typeface="Martel Heavy"/>
              </a:rPr>
              <a:t>What  is  OneHome?</a:t>
            </a:r>
            <a:endParaRPr lang="en-US" sz="8000" b="1" spc="-1022" err="1">
              <a:solidFill>
                <a:srgbClr val="E65100"/>
              </a:solidFill>
              <a:latin typeface="Martel Heavy"/>
              <a:ea typeface="Martel Heavy"/>
              <a:cs typeface="Martel Heavy"/>
              <a:sym typeface="Martel Heavy"/>
            </a:endParaRPr>
          </a:p>
        </p:txBody>
      </p:sp>
      <p:grpSp>
        <p:nvGrpSpPr>
          <p:cNvPr id="14" name="Group 14"/>
          <p:cNvGrpSpPr/>
          <p:nvPr/>
        </p:nvGrpSpPr>
        <p:grpSpPr>
          <a:xfrm>
            <a:off x="12709172" y="987119"/>
            <a:ext cx="2289771" cy="984210"/>
            <a:chOff x="0" y="9525"/>
            <a:chExt cx="3053029" cy="1312280"/>
          </a:xfrm>
        </p:grpSpPr>
        <p:sp>
          <p:nvSpPr>
            <p:cNvPr id="15" name="TextBox 15"/>
            <p:cNvSpPr txBox="1"/>
            <p:nvPr/>
          </p:nvSpPr>
          <p:spPr>
            <a:xfrm>
              <a:off x="0" y="9525"/>
              <a:ext cx="3019134" cy="700026"/>
            </a:xfrm>
            <a:prstGeom prst="rect">
              <a:avLst/>
            </a:prstGeom>
          </p:spPr>
          <p:txBody>
            <a:bodyPr lIns="0" tIns="0" rIns="0" bIns="0" rtlCol="0" anchor="t">
              <a:spAutoFit/>
            </a:bodyPr>
            <a:lstStyle/>
            <a:p>
              <a:pPr algn="l">
                <a:lnSpc>
                  <a:spcPts val="4067"/>
                </a:lnSpc>
              </a:pPr>
              <a:r>
                <a:rPr lang="en-US" sz="3506" b="1">
                  <a:solidFill>
                    <a:srgbClr val="287DA9"/>
                  </a:solidFill>
                  <a:latin typeface="Martel Heavy"/>
                  <a:ea typeface="Martel Heavy"/>
                  <a:cs typeface="Martel Heavy"/>
                  <a:sym typeface="Martel Heavy"/>
                </a:rPr>
                <a:t>Prepare</a:t>
              </a:r>
            </a:p>
          </p:txBody>
        </p:sp>
        <p:sp>
          <p:nvSpPr>
            <p:cNvPr id="16" name="TextBox 16"/>
            <p:cNvSpPr txBox="1"/>
            <p:nvPr/>
          </p:nvSpPr>
          <p:spPr>
            <a:xfrm>
              <a:off x="33895" y="719076"/>
              <a:ext cx="3019134" cy="602729"/>
            </a:xfrm>
            <a:prstGeom prst="rect">
              <a:avLst/>
            </a:prstGeom>
          </p:spPr>
          <p:txBody>
            <a:bodyPr lIns="0" tIns="0" rIns="0" bIns="0" rtlCol="0" anchor="t">
              <a:spAutoFit/>
            </a:bodyPr>
            <a:lstStyle/>
            <a:p>
              <a:pPr algn="l">
                <a:lnSpc>
                  <a:spcPts val="3487"/>
                </a:lnSpc>
              </a:pPr>
              <a:r>
                <a:rPr lang="en-US" sz="3000" b="1">
                  <a:solidFill>
                    <a:srgbClr val="39375B"/>
                  </a:solidFill>
                  <a:latin typeface="Martel Heavy"/>
                  <a:ea typeface="Martel Heavy"/>
                  <a:cs typeface="Martel Heavy"/>
                  <a:sym typeface="Martel Heavy"/>
                </a:rPr>
                <a:t>Nov 5-18</a:t>
              </a:r>
            </a:p>
          </p:txBody>
        </p:sp>
      </p:grpSp>
      <p:sp>
        <p:nvSpPr>
          <p:cNvPr id="18" name="Freeform 18"/>
          <p:cNvSpPr/>
          <p:nvPr/>
        </p:nvSpPr>
        <p:spPr>
          <a:xfrm>
            <a:off x="17041268" y="9141538"/>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4"/>
            <a:stretch>
              <a:fillRect/>
            </a:stretch>
          </a:blipFill>
        </p:spPr>
        <p:txBody>
          <a:bodyPr/>
          <a:lstStyle/>
          <a:p>
            <a:endParaRPr lang="en-US"/>
          </a:p>
        </p:txBody>
      </p:sp>
      <p:sp>
        <p:nvSpPr>
          <p:cNvPr id="21" name="Rectangle 20">
            <a:extLst>
              <a:ext uri="{FF2B5EF4-FFF2-40B4-BE49-F238E27FC236}">
                <a16:creationId xmlns:a16="http://schemas.microsoft.com/office/drawing/2014/main" id="{FD4AC021-AAA6-E2ED-BDD3-EAA720DBE592}"/>
              </a:ext>
            </a:extLst>
          </p:cNvPr>
          <p:cNvSpPr/>
          <p:nvPr/>
        </p:nvSpPr>
        <p:spPr>
          <a:xfrm>
            <a:off x="9841297" y="3093326"/>
            <a:ext cx="2608135" cy="83832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5DD9C1FB-5B22-8755-6ADE-3AEBC7CF7C2D}"/>
              </a:ext>
            </a:extLst>
          </p:cNvPr>
          <p:cNvPicPr>
            <a:picLocks noChangeAspect="1"/>
          </p:cNvPicPr>
          <p:nvPr/>
        </p:nvPicPr>
        <p:blipFill>
          <a:blip r:embed="rId5"/>
          <a:stretch>
            <a:fillRect/>
          </a:stretch>
        </p:blipFill>
        <p:spPr>
          <a:xfrm>
            <a:off x="1578769" y="3292706"/>
            <a:ext cx="11922919" cy="6280480"/>
          </a:xfrm>
          <a:prstGeom prst="rect">
            <a:avLst/>
          </a:prstGeom>
        </p:spPr>
      </p:pic>
      <p:pic>
        <p:nvPicPr>
          <p:cNvPr id="6" name="Picture 5" descr="A brick house with a garden and trees&#10;&#10;Description automatically generated">
            <a:extLst>
              <a:ext uri="{FF2B5EF4-FFF2-40B4-BE49-F238E27FC236}">
                <a16:creationId xmlns:a16="http://schemas.microsoft.com/office/drawing/2014/main" id="{D687CF5C-0274-839A-78A1-100AE22FA4B5}"/>
              </a:ext>
            </a:extLst>
          </p:cNvPr>
          <p:cNvPicPr>
            <a:picLocks noChangeAspect="1"/>
          </p:cNvPicPr>
          <p:nvPr/>
        </p:nvPicPr>
        <p:blipFill>
          <a:blip r:embed="rId6"/>
          <a:stretch>
            <a:fillRect/>
          </a:stretch>
        </p:blipFill>
        <p:spPr>
          <a:xfrm>
            <a:off x="4572000" y="4010025"/>
            <a:ext cx="4371975" cy="2931319"/>
          </a:xfrm>
          <a:prstGeom prst="rect">
            <a:avLst/>
          </a:prstGeom>
        </p:spPr>
      </p:pic>
      <p:pic>
        <p:nvPicPr>
          <p:cNvPr id="8" name="Picture 7" descr="A screenshot of a website&#10;&#10;Description automatically generated">
            <a:extLst>
              <a:ext uri="{FF2B5EF4-FFF2-40B4-BE49-F238E27FC236}">
                <a16:creationId xmlns:a16="http://schemas.microsoft.com/office/drawing/2014/main" id="{83273BF3-F225-7817-D01D-1A513108C28E}"/>
              </a:ext>
            </a:extLst>
          </p:cNvPr>
          <p:cNvPicPr>
            <a:picLocks noChangeAspect="1"/>
          </p:cNvPicPr>
          <p:nvPr/>
        </p:nvPicPr>
        <p:blipFill>
          <a:blip r:embed="rId7"/>
          <a:stretch>
            <a:fillRect/>
          </a:stretch>
        </p:blipFill>
        <p:spPr>
          <a:xfrm>
            <a:off x="11530013" y="4426743"/>
            <a:ext cx="4657726" cy="2112169"/>
          </a:xfrm>
          <a:prstGeom prst="rect">
            <a:avLst/>
          </a:prstGeom>
        </p:spPr>
      </p:pic>
      <p:pic>
        <p:nvPicPr>
          <p:cNvPr id="9" name="Picture 8" descr="A screenshot of a school list&#10;&#10;Description automatically generated">
            <a:extLst>
              <a:ext uri="{FF2B5EF4-FFF2-40B4-BE49-F238E27FC236}">
                <a16:creationId xmlns:a16="http://schemas.microsoft.com/office/drawing/2014/main" id="{BF090872-5C86-4DFD-854C-C95E1A2DD0CD}"/>
              </a:ext>
            </a:extLst>
          </p:cNvPr>
          <p:cNvPicPr>
            <a:picLocks noChangeAspect="1"/>
          </p:cNvPicPr>
          <p:nvPr/>
        </p:nvPicPr>
        <p:blipFill>
          <a:blip r:embed="rId8"/>
          <a:stretch>
            <a:fillRect/>
          </a:stretch>
        </p:blipFill>
        <p:spPr>
          <a:xfrm>
            <a:off x="3052762" y="6536531"/>
            <a:ext cx="2809876" cy="2121695"/>
          </a:xfrm>
          <a:prstGeom prst="rect">
            <a:avLst/>
          </a:prstGeom>
        </p:spPr>
      </p:pic>
      <p:pic>
        <p:nvPicPr>
          <p:cNvPr id="11" name="Picture 10" descr="A white background with black text&#10;&#10;Description automatically generated">
            <a:extLst>
              <a:ext uri="{FF2B5EF4-FFF2-40B4-BE49-F238E27FC236}">
                <a16:creationId xmlns:a16="http://schemas.microsoft.com/office/drawing/2014/main" id="{325251AB-4554-1855-D3BD-05942F80AB6A}"/>
              </a:ext>
            </a:extLst>
          </p:cNvPr>
          <p:cNvPicPr>
            <a:picLocks noChangeAspect="1"/>
          </p:cNvPicPr>
          <p:nvPr/>
        </p:nvPicPr>
        <p:blipFill>
          <a:blip r:embed="rId9"/>
          <a:stretch>
            <a:fillRect/>
          </a:stretch>
        </p:blipFill>
        <p:spPr>
          <a:xfrm>
            <a:off x="10260806" y="6762751"/>
            <a:ext cx="4895850" cy="1676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grpSp>
        <p:nvGrpSpPr>
          <p:cNvPr id="2" name="Group 2"/>
          <p:cNvGrpSpPr/>
          <p:nvPr/>
        </p:nvGrpSpPr>
        <p:grpSpPr>
          <a:xfrm>
            <a:off x="1223956" y="2586203"/>
            <a:ext cx="5070480" cy="3218971"/>
            <a:chOff x="0" y="0"/>
            <a:chExt cx="1959087" cy="1243717"/>
          </a:xfrm>
        </p:grpSpPr>
        <p:sp>
          <p:nvSpPr>
            <p:cNvPr id="3" name="Freeform 3"/>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4" name="TextBox 4"/>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5" name="Group 5"/>
          <p:cNvGrpSpPr/>
          <p:nvPr/>
        </p:nvGrpSpPr>
        <p:grpSpPr>
          <a:xfrm>
            <a:off x="4062615" y="6026769"/>
            <a:ext cx="5070480" cy="3218971"/>
            <a:chOff x="0" y="0"/>
            <a:chExt cx="1959087" cy="1243717"/>
          </a:xfrm>
        </p:grpSpPr>
        <p:sp>
          <p:nvSpPr>
            <p:cNvPr id="6" name="Freeform 6"/>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7" name="TextBox 7"/>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8" name="Group 8"/>
          <p:cNvGrpSpPr/>
          <p:nvPr/>
        </p:nvGrpSpPr>
        <p:grpSpPr>
          <a:xfrm>
            <a:off x="6608760" y="2586203"/>
            <a:ext cx="5070480" cy="3218971"/>
            <a:chOff x="0" y="0"/>
            <a:chExt cx="1959087" cy="1243717"/>
          </a:xfrm>
        </p:grpSpPr>
        <p:sp>
          <p:nvSpPr>
            <p:cNvPr id="9" name="Freeform 9"/>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10" name="TextBox 10"/>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11" name="Group 11"/>
          <p:cNvGrpSpPr/>
          <p:nvPr/>
        </p:nvGrpSpPr>
        <p:grpSpPr>
          <a:xfrm>
            <a:off x="9409738" y="6026769"/>
            <a:ext cx="5070480" cy="3218971"/>
            <a:chOff x="0" y="0"/>
            <a:chExt cx="1959087" cy="1243717"/>
          </a:xfrm>
        </p:grpSpPr>
        <p:sp>
          <p:nvSpPr>
            <p:cNvPr id="12" name="Freeform 12"/>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13" name="TextBox 13"/>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grpSp>
        <p:nvGrpSpPr>
          <p:cNvPr id="14" name="Group 14"/>
          <p:cNvGrpSpPr/>
          <p:nvPr/>
        </p:nvGrpSpPr>
        <p:grpSpPr>
          <a:xfrm>
            <a:off x="11993565" y="2586203"/>
            <a:ext cx="5070480" cy="3218971"/>
            <a:chOff x="0" y="0"/>
            <a:chExt cx="1959087" cy="1243717"/>
          </a:xfrm>
        </p:grpSpPr>
        <p:sp>
          <p:nvSpPr>
            <p:cNvPr id="15" name="Freeform 15"/>
            <p:cNvSpPr/>
            <p:nvPr/>
          </p:nvSpPr>
          <p:spPr>
            <a:xfrm>
              <a:off x="0" y="0"/>
              <a:ext cx="1959087" cy="1243717"/>
            </a:xfrm>
            <a:custGeom>
              <a:avLst/>
              <a:gdLst/>
              <a:ahLst/>
              <a:cxnLst/>
              <a:rect l="l" t="t" r="r" b="b"/>
              <a:pathLst>
                <a:path w="1959087" h="1243717">
                  <a:moveTo>
                    <a:pt x="22903" y="0"/>
                  </a:moveTo>
                  <a:lnTo>
                    <a:pt x="1936184" y="0"/>
                  </a:lnTo>
                  <a:cubicBezTo>
                    <a:pt x="1948833" y="0"/>
                    <a:pt x="1959087" y="10254"/>
                    <a:pt x="1959087" y="22903"/>
                  </a:cubicBezTo>
                  <a:lnTo>
                    <a:pt x="1959087" y="1220814"/>
                  </a:lnTo>
                  <a:cubicBezTo>
                    <a:pt x="1959087" y="1226889"/>
                    <a:pt x="1956674" y="1232714"/>
                    <a:pt x="1952379" y="1237009"/>
                  </a:cubicBezTo>
                  <a:cubicBezTo>
                    <a:pt x="1948083" y="1241304"/>
                    <a:pt x="1942258" y="1243717"/>
                    <a:pt x="1936184" y="1243717"/>
                  </a:cubicBezTo>
                  <a:lnTo>
                    <a:pt x="22903" y="1243717"/>
                  </a:lnTo>
                  <a:cubicBezTo>
                    <a:pt x="10254" y="1243717"/>
                    <a:pt x="0" y="1233463"/>
                    <a:pt x="0" y="1220814"/>
                  </a:cubicBezTo>
                  <a:lnTo>
                    <a:pt x="0" y="22903"/>
                  </a:lnTo>
                  <a:cubicBezTo>
                    <a:pt x="0" y="10254"/>
                    <a:pt x="10254" y="0"/>
                    <a:pt x="22903" y="0"/>
                  </a:cubicBezTo>
                  <a:close/>
                </a:path>
              </a:pathLst>
            </a:custGeom>
            <a:solidFill>
              <a:srgbClr val="FFFFFF"/>
            </a:solidFill>
          </p:spPr>
          <p:txBody>
            <a:bodyPr/>
            <a:lstStyle/>
            <a:p>
              <a:endParaRPr lang="en-US"/>
            </a:p>
          </p:txBody>
        </p:sp>
        <p:sp>
          <p:nvSpPr>
            <p:cNvPr id="16" name="TextBox 16"/>
            <p:cNvSpPr txBox="1"/>
            <p:nvPr/>
          </p:nvSpPr>
          <p:spPr>
            <a:xfrm>
              <a:off x="0" y="85725"/>
              <a:ext cx="1959087" cy="1157992"/>
            </a:xfrm>
            <a:prstGeom prst="rect">
              <a:avLst/>
            </a:prstGeom>
          </p:spPr>
          <p:txBody>
            <a:bodyPr lIns="50800" tIns="50800" rIns="50800" bIns="50800" rtlCol="0" anchor="ctr"/>
            <a:lstStyle/>
            <a:p>
              <a:pPr algn="ctr">
                <a:lnSpc>
                  <a:spcPts val="1925"/>
                </a:lnSpc>
              </a:pPr>
              <a:endParaRPr/>
            </a:p>
          </p:txBody>
        </p:sp>
      </p:grpSp>
      <p:sp>
        <p:nvSpPr>
          <p:cNvPr id="23" name="Freeform 23"/>
          <p:cNvSpPr/>
          <p:nvPr/>
        </p:nvSpPr>
        <p:spPr>
          <a:xfrm>
            <a:off x="3151456" y="3735686"/>
            <a:ext cx="1209047" cy="1395725"/>
          </a:xfrm>
          <a:custGeom>
            <a:avLst/>
            <a:gdLst/>
            <a:ahLst/>
            <a:cxnLst/>
            <a:rect l="l" t="t" r="r" b="b"/>
            <a:pathLst>
              <a:path w="1209047" h="1395725">
                <a:moveTo>
                  <a:pt x="0" y="0"/>
                </a:moveTo>
                <a:lnTo>
                  <a:pt x="1209047" y="0"/>
                </a:lnTo>
                <a:lnTo>
                  <a:pt x="1209047" y="1395725"/>
                </a:lnTo>
                <a:lnTo>
                  <a:pt x="0" y="1395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6"/>
          <p:cNvSpPr txBox="1"/>
          <p:nvPr/>
        </p:nvSpPr>
        <p:spPr>
          <a:xfrm>
            <a:off x="2946790" y="1066800"/>
            <a:ext cx="12394420" cy="1095375"/>
          </a:xfrm>
          <a:prstGeom prst="rect">
            <a:avLst/>
          </a:prstGeom>
        </p:spPr>
        <p:txBody>
          <a:bodyPr lIns="0" tIns="0" rIns="0" bIns="0" rtlCol="0" anchor="t">
            <a:spAutoFit/>
          </a:bodyPr>
          <a:lstStyle/>
          <a:p>
            <a:pPr algn="ctr">
              <a:lnSpc>
                <a:spcPts val="8699"/>
              </a:lnSpc>
            </a:pPr>
            <a:r>
              <a:rPr lang="en-US" sz="7499" b="1">
                <a:solidFill>
                  <a:srgbClr val="FCCB4F"/>
                </a:solidFill>
                <a:latin typeface="Martel Heavy"/>
                <a:ea typeface="Martel Heavy"/>
                <a:cs typeface="Martel Heavy"/>
                <a:sym typeface="Martel Heavy"/>
              </a:rPr>
              <a:t>Agenda</a:t>
            </a:r>
          </a:p>
        </p:txBody>
      </p:sp>
      <p:sp>
        <p:nvSpPr>
          <p:cNvPr id="27" name="TextBox 27"/>
          <p:cNvSpPr txBox="1"/>
          <p:nvPr/>
        </p:nvSpPr>
        <p:spPr>
          <a:xfrm>
            <a:off x="2300077" y="3211117"/>
            <a:ext cx="2898983" cy="450123"/>
          </a:xfrm>
          <a:prstGeom prst="rect">
            <a:avLst/>
          </a:prstGeom>
        </p:spPr>
        <p:txBody>
          <a:bodyPr lIns="0" tIns="0" rIns="0" bIns="0" rtlCol="0" anchor="t">
            <a:spAutoFit/>
          </a:bodyPr>
          <a:lstStyle/>
          <a:p>
            <a:pPr algn="ctr">
              <a:lnSpc>
                <a:spcPts val="3479"/>
              </a:lnSpc>
            </a:pPr>
            <a:r>
              <a:rPr lang="en-US" sz="2950" b="1">
                <a:solidFill>
                  <a:srgbClr val="1B193E"/>
                </a:solidFill>
                <a:latin typeface="Martel Heavy"/>
                <a:cs typeface="Martel Heavy"/>
              </a:rPr>
              <a:t>Branding</a:t>
            </a:r>
          </a:p>
        </p:txBody>
      </p:sp>
      <p:sp>
        <p:nvSpPr>
          <p:cNvPr id="28" name="TextBox 28"/>
          <p:cNvSpPr txBox="1"/>
          <p:nvPr/>
        </p:nvSpPr>
        <p:spPr>
          <a:xfrm>
            <a:off x="7689695" y="3211117"/>
            <a:ext cx="2898983" cy="450123"/>
          </a:xfrm>
          <a:prstGeom prst="rect">
            <a:avLst/>
          </a:prstGeom>
        </p:spPr>
        <p:txBody>
          <a:bodyPr lIns="0" tIns="0" rIns="0" bIns="0" rtlCol="0" anchor="t">
            <a:spAutoFit/>
          </a:bodyPr>
          <a:lstStyle/>
          <a:p>
            <a:pPr algn="ctr">
              <a:lnSpc>
                <a:spcPts val="3479"/>
              </a:lnSpc>
            </a:pPr>
            <a:r>
              <a:rPr lang="en-US" sz="2950" b="1">
                <a:solidFill>
                  <a:srgbClr val="1B193E"/>
                </a:solidFill>
                <a:latin typeface="Martel Heavy"/>
                <a:ea typeface="Martel Heavy"/>
                <a:cs typeface="Martel Heavy"/>
                <a:sym typeface="Martel Heavy"/>
              </a:rPr>
              <a:t>Notifications</a:t>
            </a:r>
            <a:endParaRPr lang="en-US" sz="2999" b="1">
              <a:solidFill>
                <a:srgbClr val="1B193E"/>
              </a:solidFill>
              <a:latin typeface="Martel Heavy"/>
              <a:ea typeface="Martel Heavy"/>
              <a:cs typeface="Martel Heavy"/>
              <a:sym typeface="Martel Heavy"/>
            </a:endParaRPr>
          </a:p>
        </p:txBody>
      </p:sp>
      <p:sp>
        <p:nvSpPr>
          <p:cNvPr id="29" name="TextBox 29"/>
          <p:cNvSpPr txBox="1"/>
          <p:nvPr/>
        </p:nvSpPr>
        <p:spPr>
          <a:xfrm>
            <a:off x="12508543" y="3066863"/>
            <a:ext cx="3939694" cy="898964"/>
          </a:xfrm>
          <a:prstGeom prst="rect">
            <a:avLst/>
          </a:prstGeom>
        </p:spPr>
        <p:txBody>
          <a:bodyPr lIns="0" tIns="0" rIns="0" bIns="0" rtlCol="0" anchor="t">
            <a:spAutoFit/>
          </a:bodyPr>
          <a:lstStyle/>
          <a:p>
            <a:pPr algn="ctr">
              <a:lnSpc>
                <a:spcPts val="3479"/>
              </a:lnSpc>
            </a:pPr>
            <a:r>
              <a:rPr lang="en-US" sz="2950" b="1">
                <a:solidFill>
                  <a:srgbClr val="1B193E"/>
                </a:solidFill>
                <a:latin typeface="Martel Heavy"/>
                <a:ea typeface="Martel Heavy"/>
                <a:cs typeface="Martel Heavy"/>
                <a:sym typeface="Martel Heavy"/>
              </a:rPr>
              <a:t>Saved Search to Auto Email</a:t>
            </a:r>
            <a:endParaRPr lang="en-US" sz="2999" b="1">
              <a:solidFill>
                <a:srgbClr val="1B193E"/>
              </a:solidFill>
              <a:latin typeface="Martel Heavy"/>
              <a:ea typeface="Martel Heavy"/>
              <a:cs typeface="Martel Heavy"/>
              <a:sym typeface="Martel Heavy"/>
            </a:endParaRPr>
          </a:p>
        </p:txBody>
      </p:sp>
      <p:sp>
        <p:nvSpPr>
          <p:cNvPr id="31" name="TextBox 31"/>
          <p:cNvSpPr txBox="1"/>
          <p:nvPr/>
        </p:nvSpPr>
        <p:spPr>
          <a:xfrm>
            <a:off x="10272876" y="6740395"/>
            <a:ext cx="3435061" cy="898964"/>
          </a:xfrm>
          <a:prstGeom prst="rect">
            <a:avLst/>
          </a:prstGeom>
        </p:spPr>
        <p:txBody>
          <a:bodyPr lIns="0" tIns="0" rIns="0" bIns="0" rtlCol="0" anchor="t">
            <a:spAutoFit/>
          </a:bodyPr>
          <a:lstStyle/>
          <a:p>
            <a:pPr algn="ctr">
              <a:lnSpc>
                <a:spcPts val="3479"/>
              </a:lnSpc>
            </a:pPr>
            <a:r>
              <a:rPr lang="en-US" sz="2950" b="1">
                <a:solidFill>
                  <a:srgbClr val="1B193E"/>
                </a:solidFill>
                <a:latin typeface="Martel Heavy"/>
                <a:ea typeface="Martel Heavy"/>
                <a:cs typeface="Martel Heavy"/>
                <a:sym typeface="Martel Heavy"/>
              </a:rPr>
              <a:t>Agent Experience</a:t>
            </a:r>
            <a:endParaRPr lang="en-US" sz="2999" b="1">
              <a:solidFill>
                <a:srgbClr val="1B193E"/>
              </a:solidFill>
              <a:latin typeface="Martel Heavy"/>
              <a:ea typeface="Martel Heavy"/>
              <a:cs typeface="Martel Heavy"/>
              <a:sym typeface="Martel Heavy"/>
            </a:endParaRPr>
          </a:p>
        </p:txBody>
      </p:sp>
      <p:sp>
        <p:nvSpPr>
          <p:cNvPr id="32" name="TextBox 32"/>
          <p:cNvSpPr txBox="1"/>
          <p:nvPr/>
        </p:nvSpPr>
        <p:spPr>
          <a:xfrm>
            <a:off x="5201539" y="6740395"/>
            <a:ext cx="2898983" cy="898964"/>
          </a:xfrm>
          <a:prstGeom prst="rect">
            <a:avLst/>
          </a:prstGeom>
        </p:spPr>
        <p:txBody>
          <a:bodyPr lIns="0" tIns="0" rIns="0" bIns="0" rtlCol="0" anchor="t">
            <a:spAutoFit/>
          </a:bodyPr>
          <a:lstStyle/>
          <a:p>
            <a:pPr algn="ctr">
              <a:lnSpc>
                <a:spcPts val="3479"/>
              </a:lnSpc>
            </a:pPr>
            <a:r>
              <a:rPr lang="en-US" sz="2950" b="1">
                <a:solidFill>
                  <a:srgbClr val="1B193E"/>
                </a:solidFill>
                <a:latin typeface="Martel Heavy"/>
                <a:ea typeface="Martel Heavy"/>
                <a:cs typeface="Martel Heavy"/>
                <a:sym typeface="Martel Heavy"/>
              </a:rPr>
              <a:t>Client Experience</a:t>
            </a:r>
            <a:endParaRPr lang="en-US" sz="2999" b="1">
              <a:solidFill>
                <a:srgbClr val="1B193E"/>
              </a:solidFill>
              <a:latin typeface="Martel Heavy"/>
              <a:ea typeface="Martel Heavy"/>
              <a:cs typeface="Martel Heavy"/>
              <a:sym typeface="Martel Heavy"/>
            </a:endParaRPr>
          </a:p>
        </p:txBody>
      </p:sp>
      <p:sp>
        <p:nvSpPr>
          <p:cNvPr id="33" name="Freeform 33"/>
          <p:cNvSpPr/>
          <p:nvPr/>
        </p:nvSpPr>
        <p:spPr>
          <a:xfrm>
            <a:off x="16976764" y="8984303"/>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4"/>
            <a:stretch>
              <a:fillRect/>
            </a:stretch>
          </a:blipFill>
        </p:spPr>
        <p:txBody>
          <a:bodyPr/>
          <a:lstStyle/>
          <a:p>
            <a:endParaRPr lang="en-US"/>
          </a:p>
        </p:txBody>
      </p:sp>
      <p:pic>
        <p:nvPicPr>
          <p:cNvPr id="17" name="Graphic 16" descr="Ringer with solid fill">
            <a:extLst>
              <a:ext uri="{FF2B5EF4-FFF2-40B4-BE49-F238E27FC236}">
                <a16:creationId xmlns:a16="http://schemas.microsoft.com/office/drawing/2014/main" id="{9A470614-326F-6B1C-8D0C-AED7DF1025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3510" y="3727655"/>
            <a:ext cx="1467464" cy="1406012"/>
          </a:xfrm>
          <a:prstGeom prst="rect">
            <a:avLst/>
          </a:prstGeom>
        </p:spPr>
      </p:pic>
      <p:pic>
        <p:nvPicPr>
          <p:cNvPr id="18" name="Graphic 17" descr="Share with solid fill">
            <a:extLst>
              <a:ext uri="{FF2B5EF4-FFF2-40B4-BE49-F238E27FC236}">
                <a16:creationId xmlns:a16="http://schemas.microsoft.com/office/drawing/2014/main" id="{F0EA6CD4-668D-4150-884F-258FBA8ADA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73316" y="3961171"/>
            <a:ext cx="1307690" cy="1209367"/>
          </a:xfrm>
          <a:prstGeom prst="rect">
            <a:avLst/>
          </a:prstGeom>
        </p:spPr>
      </p:pic>
      <p:pic>
        <p:nvPicPr>
          <p:cNvPr id="19" name="Graphic 18" descr="Ui Ux with solid fill">
            <a:extLst>
              <a:ext uri="{FF2B5EF4-FFF2-40B4-BE49-F238E27FC236}">
                <a16:creationId xmlns:a16="http://schemas.microsoft.com/office/drawing/2014/main" id="{213035B3-F302-2FEE-753E-B4102EECAB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33605" y="7640287"/>
            <a:ext cx="1181594" cy="1181594"/>
          </a:xfrm>
          <a:prstGeom prst="rect">
            <a:avLst/>
          </a:prstGeom>
        </p:spPr>
      </p:pic>
      <p:pic>
        <p:nvPicPr>
          <p:cNvPr id="20" name="Graphic 19" descr="Ui Ux with solid fill">
            <a:extLst>
              <a:ext uri="{FF2B5EF4-FFF2-40B4-BE49-F238E27FC236}">
                <a16:creationId xmlns:a16="http://schemas.microsoft.com/office/drawing/2014/main" id="{A7933625-6370-DC2C-C2C6-B8D913B06C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88436" y="7640286"/>
            <a:ext cx="1181594" cy="11815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661104" y="330837"/>
            <a:ext cx="1209047" cy="1395725"/>
          </a:xfrm>
          <a:custGeom>
            <a:avLst/>
            <a:gdLst/>
            <a:ahLst/>
            <a:cxnLst/>
            <a:rect l="l" t="t" r="r" b="b"/>
            <a:pathLst>
              <a:path w="1209047" h="1395725">
                <a:moveTo>
                  <a:pt x="0" y="0"/>
                </a:moveTo>
                <a:lnTo>
                  <a:pt x="1209047" y="0"/>
                </a:lnTo>
                <a:lnTo>
                  <a:pt x="1209047" y="1395726"/>
                </a:lnTo>
                <a:lnTo>
                  <a:pt x="0" y="1395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435643" y="2523596"/>
            <a:ext cx="8349071" cy="7170096"/>
          </a:xfrm>
          <a:custGeom>
            <a:avLst/>
            <a:gdLst/>
            <a:ahLst/>
            <a:cxnLst/>
            <a:rect l="l" t="t" r="r" b="b"/>
            <a:pathLst>
              <a:path w="8349071" h="7170096">
                <a:moveTo>
                  <a:pt x="0" y="0"/>
                </a:moveTo>
                <a:lnTo>
                  <a:pt x="8349071" y="0"/>
                </a:lnTo>
                <a:lnTo>
                  <a:pt x="8349071" y="7170096"/>
                </a:lnTo>
                <a:lnTo>
                  <a:pt x="0" y="717009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339745" y="368937"/>
            <a:ext cx="6804255" cy="1095375"/>
          </a:xfrm>
          <a:prstGeom prst="rect">
            <a:avLst/>
          </a:prstGeom>
        </p:spPr>
        <p:txBody>
          <a:bodyPr lIns="0" tIns="0" rIns="0" bIns="0" rtlCol="0" anchor="t">
            <a:spAutoFit/>
          </a:bodyPr>
          <a:lstStyle/>
          <a:p>
            <a:pPr algn="l">
              <a:lnSpc>
                <a:spcPts val="8699"/>
              </a:lnSpc>
            </a:pPr>
            <a:r>
              <a:rPr lang="en-US" sz="7499" b="1">
                <a:solidFill>
                  <a:srgbClr val="FFFFFF"/>
                </a:solidFill>
                <a:latin typeface="Martel Heavy"/>
                <a:ea typeface="Martel Heavy"/>
                <a:cs typeface="Martel Heavy"/>
                <a:sym typeface="Martel Heavy"/>
              </a:rPr>
              <a:t>Branding</a:t>
            </a:r>
          </a:p>
        </p:txBody>
      </p:sp>
      <p:sp>
        <p:nvSpPr>
          <p:cNvPr id="5" name="TextBox 5"/>
          <p:cNvSpPr txBox="1"/>
          <p:nvPr/>
        </p:nvSpPr>
        <p:spPr>
          <a:xfrm>
            <a:off x="479708" y="3459060"/>
            <a:ext cx="5796144" cy="2462213"/>
          </a:xfrm>
          <a:prstGeom prst="rect">
            <a:avLst/>
          </a:prstGeom>
        </p:spPr>
        <p:txBody>
          <a:bodyPr wrap="square" lIns="0" tIns="0" rIns="0" bIns="0" rtlCol="0" anchor="t">
            <a:spAutoFit/>
          </a:bodyPr>
          <a:lstStyle/>
          <a:p>
            <a:pPr marL="0" lvl="0" indent="0" algn="l">
              <a:spcBef>
                <a:spcPct val="0"/>
              </a:spcBef>
            </a:pPr>
            <a:r>
              <a:rPr lang="en-US" sz="4000" b="1" spc="113">
                <a:solidFill>
                  <a:srgbClr val="FCCB4F"/>
                </a:solidFill>
                <a:latin typeface="Barlow Bold"/>
                <a:ea typeface="Montserrat Bold"/>
                <a:cs typeface="Montserrat Bold"/>
                <a:sym typeface="Montserrat Bold"/>
              </a:rPr>
              <a:t>Agent Photo, Office Logo, and Account Information transfer automatically.</a:t>
            </a:r>
            <a:endParaRPr lang="en-US">
              <a:cs typeface="Calibri"/>
            </a:endParaRPr>
          </a:p>
        </p:txBody>
      </p:sp>
      <p:sp>
        <p:nvSpPr>
          <p:cNvPr id="6" name="Freeform 6"/>
          <p:cNvSpPr/>
          <p:nvPr/>
        </p:nvSpPr>
        <p:spPr>
          <a:xfrm>
            <a:off x="7282564" y="5143500"/>
            <a:ext cx="5746699" cy="1400758"/>
          </a:xfrm>
          <a:custGeom>
            <a:avLst/>
            <a:gdLst/>
            <a:ahLst/>
            <a:cxnLst/>
            <a:rect l="l" t="t" r="r" b="b"/>
            <a:pathLst>
              <a:path w="5746699" h="1400758">
                <a:moveTo>
                  <a:pt x="0" y="0"/>
                </a:moveTo>
                <a:lnTo>
                  <a:pt x="5746699" y="0"/>
                </a:lnTo>
                <a:lnTo>
                  <a:pt x="5746699" y="1400758"/>
                </a:lnTo>
                <a:lnTo>
                  <a:pt x="0" y="1400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6957743" y="887423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661104" y="330837"/>
            <a:ext cx="1209047" cy="1395725"/>
          </a:xfrm>
          <a:custGeom>
            <a:avLst/>
            <a:gdLst/>
            <a:ahLst/>
            <a:cxnLst/>
            <a:rect l="l" t="t" r="r" b="b"/>
            <a:pathLst>
              <a:path w="1209047" h="1395725">
                <a:moveTo>
                  <a:pt x="0" y="0"/>
                </a:moveTo>
                <a:lnTo>
                  <a:pt x="1209047" y="0"/>
                </a:lnTo>
                <a:lnTo>
                  <a:pt x="1209047" y="1395726"/>
                </a:lnTo>
                <a:lnTo>
                  <a:pt x="0" y="1395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2374370"/>
            <a:ext cx="18288000" cy="6507518"/>
          </a:xfrm>
          <a:custGeom>
            <a:avLst/>
            <a:gdLst/>
            <a:ahLst/>
            <a:cxnLst/>
            <a:rect l="l" t="t" r="r" b="b"/>
            <a:pathLst>
              <a:path w="18288000" h="6507518">
                <a:moveTo>
                  <a:pt x="0" y="0"/>
                </a:moveTo>
                <a:lnTo>
                  <a:pt x="18288000" y="0"/>
                </a:lnTo>
                <a:lnTo>
                  <a:pt x="18288000" y="6507518"/>
                </a:lnTo>
                <a:lnTo>
                  <a:pt x="0" y="6507518"/>
                </a:lnTo>
                <a:lnTo>
                  <a:pt x="0" y="0"/>
                </a:lnTo>
                <a:close/>
              </a:path>
            </a:pathLst>
          </a:custGeom>
          <a:blipFill>
            <a:blip r:embed="rId4"/>
            <a:stretch>
              <a:fillRect b="-2224"/>
            </a:stretch>
          </a:blipFill>
        </p:spPr>
        <p:txBody>
          <a:bodyPr/>
          <a:lstStyle/>
          <a:p>
            <a:endParaRPr lang="en-US"/>
          </a:p>
        </p:txBody>
      </p:sp>
      <p:sp>
        <p:nvSpPr>
          <p:cNvPr id="4" name="Freeform 4"/>
          <p:cNvSpPr/>
          <p:nvPr/>
        </p:nvSpPr>
        <p:spPr>
          <a:xfrm>
            <a:off x="419888" y="3292049"/>
            <a:ext cx="5746699" cy="1400758"/>
          </a:xfrm>
          <a:custGeom>
            <a:avLst/>
            <a:gdLst/>
            <a:ahLst/>
            <a:cxnLst/>
            <a:rect l="l" t="t" r="r" b="b"/>
            <a:pathLst>
              <a:path w="5746699" h="1400758">
                <a:moveTo>
                  <a:pt x="0" y="0"/>
                </a:moveTo>
                <a:lnTo>
                  <a:pt x="5746699" y="0"/>
                </a:lnTo>
                <a:lnTo>
                  <a:pt x="5746699" y="1400758"/>
                </a:lnTo>
                <a:lnTo>
                  <a:pt x="0" y="1400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339745" y="368937"/>
            <a:ext cx="6804255" cy="1095375"/>
          </a:xfrm>
          <a:prstGeom prst="rect">
            <a:avLst/>
          </a:prstGeom>
        </p:spPr>
        <p:txBody>
          <a:bodyPr lIns="0" tIns="0" rIns="0" bIns="0" rtlCol="0" anchor="t">
            <a:spAutoFit/>
          </a:bodyPr>
          <a:lstStyle/>
          <a:p>
            <a:pPr algn="l">
              <a:lnSpc>
                <a:spcPts val="8699"/>
              </a:lnSpc>
            </a:pPr>
            <a:r>
              <a:rPr lang="en-US" sz="7499" b="1">
                <a:solidFill>
                  <a:srgbClr val="FFFFFF"/>
                </a:solidFill>
                <a:latin typeface="Martel Heavy"/>
                <a:ea typeface="Martel Heavy"/>
                <a:cs typeface="Martel Heavy"/>
                <a:sym typeface="Martel Heavy"/>
              </a:rPr>
              <a:t>Branding</a:t>
            </a:r>
          </a:p>
        </p:txBody>
      </p:sp>
      <p:sp>
        <p:nvSpPr>
          <p:cNvPr id="6" name="TextBox 6"/>
          <p:cNvSpPr txBox="1"/>
          <p:nvPr/>
        </p:nvSpPr>
        <p:spPr>
          <a:xfrm>
            <a:off x="2339745" y="1435737"/>
            <a:ext cx="6804255" cy="640080"/>
          </a:xfrm>
          <a:prstGeom prst="rect">
            <a:avLst/>
          </a:prstGeom>
        </p:spPr>
        <p:txBody>
          <a:bodyPr lIns="0" tIns="0" rIns="0" bIns="0" rtlCol="0" anchor="t">
            <a:spAutoFit/>
          </a:bodyPr>
          <a:lstStyle/>
          <a:p>
            <a:pPr marL="0" lvl="0" indent="0" algn="l">
              <a:lnSpc>
                <a:spcPts val="2564"/>
              </a:lnSpc>
              <a:spcBef>
                <a:spcPct val="0"/>
              </a:spcBef>
            </a:pPr>
            <a:r>
              <a:rPr lang="en-US" sz="1899" b="1" spc="113">
                <a:solidFill>
                  <a:srgbClr val="FCCB4F"/>
                </a:solidFill>
                <a:latin typeface="Montserrat Bold"/>
                <a:ea typeface="Montserrat Bold"/>
                <a:cs typeface="Montserrat Bold"/>
                <a:sym typeface="Montserrat Bold"/>
              </a:rPr>
              <a:t>Agent Photo, Office Logo, and Account Information transfer automatically.</a:t>
            </a:r>
          </a:p>
        </p:txBody>
      </p:sp>
      <p:sp>
        <p:nvSpPr>
          <p:cNvPr id="7" name="Freeform 7"/>
          <p:cNvSpPr/>
          <p:nvPr/>
        </p:nvSpPr>
        <p:spPr>
          <a:xfrm>
            <a:off x="17110143" y="902663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2" name="Freeform 2"/>
          <p:cNvSpPr/>
          <p:nvPr/>
        </p:nvSpPr>
        <p:spPr>
          <a:xfrm>
            <a:off x="661104" y="330837"/>
            <a:ext cx="1209047" cy="1395725"/>
          </a:xfrm>
          <a:custGeom>
            <a:avLst/>
            <a:gdLst/>
            <a:ahLst/>
            <a:cxnLst/>
            <a:rect l="l" t="t" r="r" b="b"/>
            <a:pathLst>
              <a:path w="1209047" h="1395725">
                <a:moveTo>
                  <a:pt x="0" y="0"/>
                </a:moveTo>
                <a:lnTo>
                  <a:pt x="1209047" y="0"/>
                </a:lnTo>
                <a:lnTo>
                  <a:pt x="1209047" y="1395726"/>
                </a:lnTo>
                <a:lnTo>
                  <a:pt x="0" y="13957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61104" y="2267643"/>
            <a:ext cx="11583021" cy="9034756"/>
          </a:xfrm>
          <a:custGeom>
            <a:avLst/>
            <a:gdLst/>
            <a:ahLst/>
            <a:cxnLst/>
            <a:rect l="l" t="t" r="r" b="b"/>
            <a:pathLst>
              <a:path w="11583021" h="9034756">
                <a:moveTo>
                  <a:pt x="0" y="0"/>
                </a:moveTo>
                <a:lnTo>
                  <a:pt x="11583020" y="0"/>
                </a:lnTo>
                <a:lnTo>
                  <a:pt x="11583020" y="9034756"/>
                </a:lnTo>
                <a:lnTo>
                  <a:pt x="0" y="903475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2339745" y="368937"/>
            <a:ext cx="6804255" cy="1095375"/>
          </a:xfrm>
          <a:prstGeom prst="rect">
            <a:avLst/>
          </a:prstGeom>
        </p:spPr>
        <p:txBody>
          <a:bodyPr lIns="0" tIns="0" rIns="0" bIns="0" rtlCol="0" anchor="t">
            <a:spAutoFit/>
          </a:bodyPr>
          <a:lstStyle/>
          <a:p>
            <a:pPr algn="l">
              <a:lnSpc>
                <a:spcPts val="8699"/>
              </a:lnSpc>
            </a:pPr>
            <a:r>
              <a:rPr lang="en-US" sz="7499" b="1">
                <a:solidFill>
                  <a:srgbClr val="FFFFFF"/>
                </a:solidFill>
                <a:latin typeface="Martel Heavy"/>
                <a:ea typeface="Martel Heavy"/>
                <a:cs typeface="Martel Heavy"/>
                <a:sym typeface="Martel Heavy"/>
              </a:rPr>
              <a:t>Branding</a:t>
            </a:r>
          </a:p>
        </p:txBody>
      </p:sp>
      <p:sp>
        <p:nvSpPr>
          <p:cNvPr id="7" name="Freeform 7"/>
          <p:cNvSpPr/>
          <p:nvPr/>
        </p:nvSpPr>
        <p:spPr>
          <a:xfrm>
            <a:off x="16938287" y="8997447"/>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5"/>
            <a:stretch>
              <a:fillRect/>
            </a:stretch>
          </a:blipFill>
        </p:spPr>
        <p:txBody>
          <a:bodyPr/>
          <a:lstStyle/>
          <a:p>
            <a:endParaRPr lang="en-US"/>
          </a:p>
        </p:txBody>
      </p:sp>
      <p:pic>
        <p:nvPicPr>
          <p:cNvPr id="9" name="Picture 8"/>
          <p:cNvPicPr>
            <a:picLocks noChangeAspect="1"/>
          </p:cNvPicPr>
          <p:nvPr/>
        </p:nvPicPr>
        <p:blipFill>
          <a:blip r:embed="rId6"/>
          <a:stretch>
            <a:fillRect/>
          </a:stretch>
        </p:blipFill>
        <p:spPr>
          <a:xfrm>
            <a:off x="661104" y="1546587"/>
            <a:ext cx="13840488" cy="874041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sp>
        <p:nvSpPr>
          <p:cNvPr id="3" name="Freeform 3"/>
          <p:cNvSpPr/>
          <p:nvPr/>
        </p:nvSpPr>
        <p:spPr>
          <a:xfrm>
            <a:off x="0" y="2374370"/>
            <a:ext cx="18288000" cy="6507518"/>
          </a:xfrm>
          <a:custGeom>
            <a:avLst/>
            <a:gdLst/>
            <a:ahLst/>
            <a:cxnLst/>
            <a:rect l="l" t="t" r="r" b="b"/>
            <a:pathLst>
              <a:path w="18288000" h="6507518">
                <a:moveTo>
                  <a:pt x="0" y="0"/>
                </a:moveTo>
                <a:lnTo>
                  <a:pt x="18288000" y="0"/>
                </a:lnTo>
                <a:lnTo>
                  <a:pt x="18288000" y="6507518"/>
                </a:lnTo>
                <a:lnTo>
                  <a:pt x="0" y="6507518"/>
                </a:lnTo>
                <a:lnTo>
                  <a:pt x="0" y="0"/>
                </a:lnTo>
                <a:close/>
              </a:path>
            </a:pathLst>
          </a:custGeom>
          <a:blipFill>
            <a:blip r:embed="rId2"/>
            <a:stretch>
              <a:fillRect b="-2224"/>
            </a:stretch>
          </a:blipFill>
        </p:spPr>
        <p:txBody>
          <a:bodyPr/>
          <a:lstStyle/>
          <a:p>
            <a:endParaRPr lang="en-US"/>
          </a:p>
        </p:txBody>
      </p:sp>
      <p:sp>
        <p:nvSpPr>
          <p:cNvPr id="4" name="Freeform 4"/>
          <p:cNvSpPr/>
          <p:nvPr/>
        </p:nvSpPr>
        <p:spPr>
          <a:xfrm>
            <a:off x="156119" y="6042785"/>
            <a:ext cx="5746699" cy="1400758"/>
          </a:xfrm>
          <a:custGeom>
            <a:avLst/>
            <a:gdLst/>
            <a:ahLst/>
            <a:cxnLst/>
            <a:rect l="l" t="t" r="r" b="b"/>
            <a:pathLst>
              <a:path w="5746699" h="1400758">
                <a:moveTo>
                  <a:pt x="0" y="0"/>
                </a:moveTo>
                <a:lnTo>
                  <a:pt x="5746699" y="0"/>
                </a:lnTo>
                <a:lnTo>
                  <a:pt x="5746699" y="1400758"/>
                </a:lnTo>
                <a:lnTo>
                  <a:pt x="0" y="14007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2339745" y="368937"/>
            <a:ext cx="6804255" cy="1123384"/>
          </a:xfrm>
          <a:prstGeom prst="rect">
            <a:avLst/>
          </a:prstGeom>
        </p:spPr>
        <p:txBody>
          <a:bodyPr lIns="0" tIns="0" rIns="0" bIns="0" rtlCol="0" anchor="t">
            <a:spAutoFit/>
          </a:bodyPr>
          <a:lstStyle/>
          <a:p>
            <a:pPr algn="l">
              <a:lnSpc>
                <a:spcPts val="8699"/>
              </a:lnSpc>
            </a:pPr>
            <a:r>
              <a:rPr lang="en-US" sz="7450" b="1">
                <a:solidFill>
                  <a:srgbClr val="FFFFFF"/>
                </a:solidFill>
                <a:latin typeface="Martel Heavy"/>
                <a:ea typeface="Martel Heavy"/>
                <a:cs typeface="Martel Heavy"/>
                <a:sym typeface="Martel Heavy"/>
              </a:rPr>
              <a:t>Notifications</a:t>
            </a:r>
            <a:endParaRPr lang="en-US" sz="7499" b="1">
              <a:solidFill>
                <a:srgbClr val="FFFFFF"/>
              </a:solidFill>
              <a:latin typeface="Martel Heavy"/>
              <a:ea typeface="Martel Heavy"/>
              <a:cs typeface="Martel Heavy"/>
              <a:sym typeface="Martel Heavy"/>
            </a:endParaRPr>
          </a:p>
        </p:txBody>
      </p:sp>
      <p:sp>
        <p:nvSpPr>
          <p:cNvPr id="7" name="Freeform 7"/>
          <p:cNvSpPr/>
          <p:nvPr/>
        </p:nvSpPr>
        <p:spPr>
          <a:xfrm>
            <a:off x="17110143" y="9026630"/>
            <a:ext cx="1045664" cy="1046362"/>
          </a:xfrm>
          <a:custGeom>
            <a:avLst/>
            <a:gdLst/>
            <a:ahLst/>
            <a:cxnLst/>
            <a:rect l="l" t="t" r="r" b="b"/>
            <a:pathLst>
              <a:path w="1045664" h="1046362">
                <a:moveTo>
                  <a:pt x="0" y="0"/>
                </a:moveTo>
                <a:lnTo>
                  <a:pt x="1045664" y="0"/>
                </a:lnTo>
                <a:lnTo>
                  <a:pt x="1045664" y="1046361"/>
                </a:lnTo>
                <a:lnTo>
                  <a:pt x="0" y="1046361"/>
                </a:lnTo>
                <a:lnTo>
                  <a:pt x="0" y="0"/>
                </a:lnTo>
                <a:close/>
              </a:path>
            </a:pathLst>
          </a:custGeom>
          <a:blipFill>
            <a:blip r:embed="rId5"/>
            <a:stretch>
              <a:fillRect/>
            </a:stretch>
          </a:blipFill>
        </p:spPr>
        <p:txBody>
          <a:bodyPr/>
          <a:lstStyle/>
          <a:p>
            <a:endParaRPr lang="en-US"/>
          </a:p>
        </p:txBody>
      </p:sp>
      <p:pic>
        <p:nvPicPr>
          <p:cNvPr id="6" name="Graphic 5" descr="Ringer with solid fill">
            <a:extLst>
              <a:ext uri="{FF2B5EF4-FFF2-40B4-BE49-F238E27FC236}">
                <a16:creationId xmlns:a16="http://schemas.microsoft.com/office/drawing/2014/main" id="{7AA17791-8461-A9BD-FA05-3BEBC9E2FB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800" y="77429"/>
            <a:ext cx="1467464" cy="1406012"/>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0937B34D-0AD1-1541-CC7B-B45B2C0F8A08}"/>
              </a:ext>
            </a:extLst>
          </p:cNvPr>
          <p:cNvPicPr>
            <a:picLocks noChangeAspect="1"/>
          </p:cNvPicPr>
          <p:nvPr/>
        </p:nvPicPr>
        <p:blipFill>
          <a:blip r:embed="rId8"/>
          <a:stretch>
            <a:fillRect/>
          </a:stretch>
        </p:blipFill>
        <p:spPr>
          <a:xfrm>
            <a:off x="3418" y="1468426"/>
            <a:ext cx="12470636" cy="10015446"/>
          </a:xfrm>
          <a:prstGeom prst="rect">
            <a:avLst/>
          </a:prstGeom>
        </p:spPr>
      </p:pic>
    </p:spTree>
    <p:extLst>
      <p:ext uri="{BB962C8B-B14F-4D97-AF65-F5344CB8AC3E}">
        <p14:creationId xmlns:p14="http://schemas.microsoft.com/office/powerpoint/2010/main" val="415295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193E"/>
        </a:solidFill>
        <a:effectLst/>
      </p:bgPr>
    </p:bg>
    <p:spTree>
      <p:nvGrpSpPr>
        <p:cNvPr id="1" name=""/>
        <p:cNvGrpSpPr/>
        <p:nvPr/>
      </p:nvGrpSpPr>
      <p:grpSpPr>
        <a:xfrm>
          <a:off x="0" y="0"/>
          <a:ext cx="0" cy="0"/>
          <a:chOff x="0" y="0"/>
          <a:chExt cx="0" cy="0"/>
        </a:xfrm>
      </p:grpSpPr>
      <p:pic>
        <p:nvPicPr>
          <p:cNvPr id="8" name="Picture 7" descr="A blue square with white text&#10;&#10;Description automatically generated">
            <a:extLst>
              <a:ext uri="{FF2B5EF4-FFF2-40B4-BE49-F238E27FC236}">
                <a16:creationId xmlns:a16="http://schemas.microsoft.com/office/drawing/2014/main" id="{22DB5F67-00E0-B208-F996-224DEE58E0E6}"/>
              </a:ext>
            </a:extLst>
          </p:cNvPr>
          <p:cNvPicPr>
            <a:picLocks noChangeAspect="1"/>
          </p:cNvPicPr>
          <p:nvPr/>
        </p:nvPicPr>
        <p:blipFill>
          <a:blip r:embed="rId2"/>
          <a:stretch>
            <a:fillRect/>
          </a:stretch>
        </p:blipFill>
        <p:spPr>
          <a:xfrm>
            <a:off x="-1" y="1613461"/>
            <a:ext cx="49188223" cy="1353658"/>
          </a:xfrm>
          <a:prstGeom prst="rect">
            <a:avLst/>
          </a:prstGeom>
        </p:spPr>
      </p:pic>
      <p:sp>
        <p:nvSpPr>
          <p:cNvPr id="2" name="TextBox 2"/>
          <p:cNvSpPr txBox="1"/>
          <p:nvPr/>
        </p:nvSpPr>
        <p:spPr>
          <a:xfrm>
            <a:off x="2878134" y="500063"/>
            <a:ext cx="12531731" cy="1123384"/>
          </a:xfrm>
          <a:prstGeom prst="rect">
            <a:avLst/>
          </a:prstGeom>
        </p:spPr>
        <p:txBody>
          <a:bodyPr lIns="0" tIns="0" rIns="0" bIns="0" rtlCol="0" anchor="t">
            <a:spAutoFit/>
          </a:bodyPr>
          <a:lstStyle/>
          <a:p>
            <a:pPr>
              <a:lnSpc>
                <a:spcPts val="8699"/>
              </a:lnSpc>
            </a:pPr>
            <a:r>
              <a:rPr lang="en-US" sz="6600" b="1">
                <a:solidFill>
                  <a:srgbClr val="FCCB4F"/>
                </a:solidFill>
                <a:latin typeface="Martel Heavy"/>
                <a:cs typeface="Martel Heavy"/>
                <a:sym typeface="Martel Heavy"/>
              </a:rPr>
              <a:t>Saved Search to Auto Email</a:t>
            </a:r>
            <a:endParaRPr lang="en-US" sz="6600">
              <a:cs typeface="Calibri"/>
            </a:endParaRPr>
          </a:p>
        </p:txBody>
      </p:sp>
      <p:sp>
        <p:nvSpPr>
          <p:cNvPr id="5" name="Freeform 5"/>
          <p:cNvSpPr/>
          <p:nvPr/>
        </p:nvSpPr>
        <p:spPr>
          <a:xfrm>
            <a:off x="2606468" y="2690001"/>
            <a:ext cx="4660830" cy="7596999"/>
          </a:xfrm>
          <a:custGeom>
            <a:avLst/>
            <a:gdLst/>
            <a:ahLst/>
            <a:cxnLst/>
            <a:rect l="l" t="t" r="r" b="b"/>
            <a:pathLst>
              <a:path w="5597948" h="8186247">
                <a:moveTo>
                  <a:pt x="0" y="0"/>
                </a:moveTo>
                <a:lnTo>
                  <a:pt x="5597948" y="0"/>
                </a:lnTo>
                <a:lnTo>
                  <a:pt x="5597948" y="8186247"/>
                </a:lnTo>
                <a:lnTo>
                  <a:pt x="0" y="8186247"/>
                </a:lnTo>
                <a:lnTo>
                  <a:pt x="0" y="0"/>
                </a:lnTo>
                <a:close/>
              </a:path>
            </a:pathLst>
          </a:custGeom>
          <a:blipFill>
            <a:blip r:embed="rId3"/>
            <a:stretch>
              <a:fillRect/>
            </a:stretch>
          </a:blipFill>
        </p:spPr>
        <p:txBody>
          <a:bodyPr/>
          <a:lstStyle/>
          <a:p>
            <a:endParaRPr lang="en-US"/>
          </a:p>
        </p:txBody>
      </p:sp>
      <p:sp>
        <p:nvSpPr>
          <p:cNvPr id="6" name="Freeform 6"/>
          <p:cNvSpPr/>
          <p:nvPr/>
        </p:nvSpPr>
        <p:spPr>
          <a:xfrm>
            <a:off x="2627813" y="4922411"/>
            <a:ext cx="3122345" cy="632835"/>
          </a:xfrm>
          <a:custGeom>
            <a:avLst/>
            <a:gdLst/>
            <a:ahLst/>
            <a:cxnLst/>
            <a:rect l="l" t="t" r="r" b="b"/>
            <a:pathLst>
              <a:path w="1904395" h="464196">
                <a:moveTo>
                  <a:pt x="0" y="0"/>
                </a:moveTo>
                <a:lnTo>
                  <a:pt x="1904394" y="0"/>
                </a:lnTo>
                <a:lnTo>
                  <a:pt x="1904394" y="464196"/>
                </a:lnTo>
                <a:lnTo>
                  <a:pt x="0" y="464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817879" y="8877299"/>
            <a:ext cx="1045664" cy="1046362"/>
          </a:xfrm>
          <a:custGeom>
            <a:avLst/>
            <a:gdLst/>
            <a:ahLst/>
            <a:cxnLst/>
            <a:rect l="l" t="t" r="r" b="b"/>
            <a:pathLst>
              <a:path w="1045664" h="1046362">
                <a:moveTo>
                  <a:pt x="0" y="0"/>
                </a:moveTo>
                <a:lnTo>
                  <a:pt x="1045665" y="0"/>
                </a:lnTo>
                <a:lnTo>
                  <a:pt x="1045665" y="1046362"/>
                </a:lnTo>
                <a:lnTo>
                  <a:pt x="0" y="1046362"/>
                </a:lnTo>
                <a:lnTo>
                  <a:pt x="0" y="0"/>
                </a:lnTo>
                <a:close/>
              </a:path>
            </a:pathLst>
          </a:custGeom>
          <a:blipFill>
            <a:blip r:embed="rId6"/>
            <a:stretch>
              <a:fillRect/>
            </a:stretch>
          </a:blipFill>
        </p:spPr>
        <p:txBody>
          <a:bodyPr/>
          <a:lstStyle/>
          <a:p>
            <a:endParaRPr lang="en-US"/>
          </a:p>
        </p:txBody>
      </p:sp>
      <p:pic>
        <p:nvPicPr>
          <p:cNvPr id="4" name="Graphic 3" descr="Share with solid fill">
            <a:extLst>
              <a:ext uri="{FF2B5EF4-FFF2-40B4-BE49-F238E27FC236}">
                <a16:creationId xmlns:a16="http://schemas.microsoft.com/office/drawing/2014/main" id="{D3C9DAAD-16CB-9BA3-3303-CCB7C785DB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7965" y="413418"/>
            <a:ext cx="1307690" cy="1209367"/>
          </a:xfrm>
          <a:prstGeom prst="rect">
            <a:avLst/>
          </a:prstGeom>
        </p:spPr>
      </p:pic>
    </p:spTree>
    <p:extLst>
      <p:ext uri="{BB962C8B-B14F-4D97-AF65-F5344CB8AC3E}">
        <p14:creationId xmlns:p14="http://schemas.microsoft.com/office/powerpoint/2010/main" val="40379861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2E37A281DF9041B890CC2A167472D1" ma:contentTypeVersion="14" ma:contentTypeDescription="Create a new document." ma:contentTypeScope="" ma:versionID="5d86cf8d1d194b2470eecdff84506e59">
  <xsd:schema xmlns:xsd="http://www.w3.org/2001/XMLSchema" xmlns:xs="http://www.w3.org/2001/XMLSchema" xmlns:p="http://schemas.microsoft.com/office/2006/metadata/properties" xmlns:ns2="9657493b-8d02-429a-a388-d6f0f74b85a8" xmlns:ns3="434d706d-35b1-40bc-92c9-46e611380860" targetNamespace="http://schemas.microsoft.com/office/2006/metadata/properties" ma:root="true" ma:fieldsID="ea48edfc2b4d9ce7bc4457cd90c26db8" ns2:_="" ns3:_="">
    <xsd:import namespace="9657493b-8d02-429a-a388-d6f0f74b85a8"/>
    <xsd:import namespace="434d706d-35b1-40bc-92c9-46e61138086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7493b-8d02-429a-a388-d6f0f74b8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966c33c-c7a6-4659-8444-4207d2004e8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4d706d-35b1-40bc-92c9-46e6113808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d0fb1ad-3d2f-4fb1-a3b9-315830011b24}" ma:internalName="TaxCatchAll" ma:showField="CatchAllData" ma:web="434d706d-35b1-40bc-92c9-46e6113808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34d706d-35b1-40bc-92c9-46e611380860" xsi:nil="true"/>
    <lcf76f155ced4ddcb4097134ff3c332f xmlns="9657493b-8d02-429a-a388-d6f0f74b85a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9C49BD-59C1-4F39-AEA6-107237649BEC}">
  <ds:schemaRefs>
    <ds:schemaRef ds:uri="http://schemas.microsoft.com/sharepoint/v3/contenttype/forms"/>
  </ds:schemaRefs>
</ds:datastoreItem>
</file>

<file path=customXml/itemProps2.xml><?xml version="1.0" encoding="utf-8"?>
<ds:datastoreItem xmlns:ds="http://schemas.openxmlformats.org/officeDocument/2006/customXml" ds:itemID="{34E3C3BA-E0F3-44E0-A7B2-5A37D1A6786B}">
  <ds:schemaRefs>
    <ds:schemaRef ds:uri="434d706d-35b1-40bc-92c9-46e611380860"/>
    <ds:schemaRef ds:uri="9657493b-8d02-429a-a388-d6f0f74b85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2DB3A2-8C2B-4D52-9052-88612BEF011D}">
  <ds:schemaRefs>
    <ds:schemaRef ds:uri="9657493b-8d02-429a-a388-d6f0f74b85a8"/>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434d706d-35b1-40bc-92c9-46e611380860"/>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TM04033921[[fn=Damask]]</Template>
  <TotalTime>446</TotalTime>
  <Words>180</Words>
  <Application>Microsoft Office PowerPoint</Application>
  <PresentationFormat>Custom</PresentationFormat>
  <Paragraphs>35</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dc:title>
  <dc:creator>Laureen Zarba</dc:creator>
  <cp:lastModifiedBy>Laureen Zarba (Training)</cp:lastModifiedBy>
  <cp:revision>122</cp:revision>
  <dcterms:created xsi:type="dcterms:W3CDTF">2006-08-16T00:00:00Z</dcterms:created>
  <dcterms:modified xsi:type="dcterms:W3CDTF">2024-11-01T23:18:00Z</dcterms:modified>
  <dc:identifier>DAGRzXnSbOI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0x0101003D2E37A281DF9041B890CC2A167472D1</vt:lpwstr>
  </property>
  <property fmtid="{D5CDD505-2E9C-101B-9397-08002B2CF9AE}" pid="3" name="MediaServiceImageTags">
    <vt:lpwstr/>
  </property>
</Properties>
</file>