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6" r:id="rId5"/>
    <p:sldId id="286" r:id="rId6"/>
    <p:sldId id="262" r:id="rId7"/>
    <p:sldId id="290" r:id="rId8"/>
    <p:sldId id="292" r:id="rId9"/>
    <p:sldId id="291" r:id="rId10"/>
    <p:sldId id="270" r:id="rId11"/>
    <p:sldId id="304" r:id="rId12"/>
    <p:sldId id="296" r:id="rId13"/>
    <p:sldId id="302" r:id="rId14"/>
    <p:sldId id="301" r:id="rId15"/>
    <p:sldId id="303" r:id="rId16"/>
    <p:sldId id="297" r:id="rId17"/>
    <p:sldId id="305" r:id="rId18"/>
    <p:sldId id="307" r:id="rId19"/>
    <p:sldId id="308" r:id="rId20"/>
    <p:sldId id="309" r:id="rId21"/>
    <p:sldId id="310" r:id="rId22"/>
    <p:sldId id="306" r:id="rId23"/>
    <p:sldId id="263" r:id="rId24"/>
    <p:sldId id="287" r:id="rId25"/>
  </p:sldIdLst>
  <p:sldSz cx="18288000" cy="10287000"/>
  <p:notesSz cx="6858000" cy="9144000"/>
  <p:embeddedFontLst>
    <p:embeddedFont>
      <p:font typeface="Martel Heavy"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E50D7-628C-704E-D7B7-763E31BD2BD7}" v="14" dt="2024-10-31T13:23:16.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Welcome to your new OneKey MLS experience! As you get started we want to make sure you are prepped and ready to hit the ground running the day you cutover fully to using your new central dashboard provided by Clareity, Matrix, Realist, OneHome and an enhanced MLS-Touch. With that in mind, we’ve divided your onboarding into 3 phases, with clear actions and information for each step of your progression: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2.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grpSp>
        <p:nvGrpSpPr>
          <p:cNvPr id="2" name="Group 2"/>
          <p:cNvGrpSpPr/>
          <p:nvPr/>
        </p:nvGrpSpPr>
        <p:grpSpPr>
          <a:xfrm>
            <a:off x="9411889" y="403641"/>
            <a:ext cx="8522962" cy="9515155"/>
            <a:chOff x="0" y="0"/>
            <a:chExt cx="758598" cy="846910"/>
          </a:xfrm>
        </p:grpSpPr>
        <p:sp>
          <p:nvSpPr>
            <p:cNvPr id="3" name="Freeform 3"/>
            <p:cNvSpPr/>
            <p:nvPr/>
          </p:nvSpPr>
          <p:spPr>
            <a:xfrm>
              <a:off x="0" y="0"/>
              <a:ext cx="758598" cy="846910"/>
            </a:xfrm>
            <a:custGeom>
              <a:avLst/>
              <a:gdLst/>
              <a:ahLst/>
              <a:cxnLst/>
              <a:rect l="l" t="t" r="r" b="b"/>
              <a:pathLst>
                <a:path w="758598" h="846910">
                  <a:moveTo>
                    <a:pt x="0" y="0"/>
                  </a:moveTo>
                  <a:lnTo>
                    <a:pt x="758598" y="0"/>
                  </a:lnTo>
                  <a:lnTo>
                    <a:pt x="758598" y="846910"/>
                  </a:lnTo>
                  <a:lnTo>
                    <a:pt x="0" y="846910"/>
                  </a:lnTo>
                  <a:close/>
                </a:path>
              </a:pathLst>
            </a:custGeom>
            <a:solidFill>
              <a:srgbClr val="E65100"/>
            </a:solidFill>
          </p:spPr>
          <p:txBody>
            <a:bodyPr/>
            <a:lstStyle/>
            <a:p>
              <a:endParaRPr lang="en-US"/>
            </a:p>
          </p:txBody>
        </p:sp>
        <p:sp>
          <p:nvSpPr>
            <p:cNvPr id="4" name="TextBox 4"/>
            <p:cNvSpPr txBox="1"/>
            <p:nvPr/>
          </p:nvSpPr>
          <p:spPr>
            <a:xfrm>
              <a:off x="0" y="-38100"/>
              <a:ext cx="758598" cy="88501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8700" y="589738"/>
            <a:ext cx="3176074" cy="975952"/>
          </a:xfrm>
          <a:custGeom>
            <a:avLst/>
            <a:gdLst/>
            <a:ahLst/>
            <a:cxnLst/>
            <a:rect l="l" t="t" r="r" b="b"/>
            <a:pathLst>
              <a:path w="3176074" h="975952">
                <a:moveTo>
                  <a:pt x="0" y="0"/>
                </a:moveTo>
                <a:lnTo>
                  <a:pt x="3176074" y="0"/>
                </a:lnTo>
                <a:lnTo>
                  <a:pt x="3176074" y="975952"/>
                </a:lnTo>
                <a:lnTo>
                  <a:pt x="0" y="975952"/>
                </a:lnTo>
                <a:lnTo>
                  <a:pt x="0" y="0"/>
                </a:lnTo>
                <a:close/>
              </a:path>
            </a:pathLst>
          </a:custGeom>
          <a:blipFill>
            <a:blip r:embed="rId3"/>
            <a:stretch>
              <a:fillRect/>
            </a:stretch>
          </a:blipFill>
        </p:spPr>
        <p:txBody>
          <a:bodyPr/>
          <a:lstStyle/>
          <a:p>
            <a:endParaRPr lang="en-US"/>
          </a:p>
        </p:txBody>
      </p:sp>
      <p:sp>
        <p:nvSpPr>
          <p:cNvPr id="6" name="Freeform 6"/>
          <p:cNvSpPr/>
          <p:nvPr/>
        </p:nvSpPr>
        <p:spPr>
          <a:xfrm>
            <a:off x="1314450" y="7335918"/>
            <a:ext cx="2732210" cy="2951082"/>
          </a:xfrm>
          <a:custGeom>
            <a:avLst/>
            <a:gdLst/>
            <a:ahLst/>
            <a:cxnLst/>
            <a:rect l="l" t="t" r="r" b="b"/>
            <a:pathLst>
              <a:path w="2732210" h="2951082">
                <a:moveTo>
                  <a:pt x="0" y="0"/>
                </a:moveTo>
                <a:lnTo>
                  <a:pt x="2732210" y="0"/>
                </a:lnTo>
                <a:lnTo>
                  <a:pt x="2732210" y="2951082"/>
                </a:lnTo>
                <a:lnTo>
                  <a:pt x="0" y="29510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3673370" y="880734"/>
            <a:ext cx="2324316" cy="4553762"/>
          </a:xfrm>
          <a:custGeom>
            <a:avLst/>
            <a:gdLst/>
            <a:ahLst/>
            <a:cxnLst/>
            <a:rect l="l" t="t" r="r" b="b"/>
            <a:pathLst>
              <a:path w="2324316" h="4553762">
                <a:moveTo>
                  <a:pt x="0" y="0"/>
                </a:moveTo>
                <a:lnTo>
                  <a:pt x="2324316" y="0"/>
                </a:lnTo>
                <a:lnTo>
                  <a:pt x="2324316" y="4553762"/>
                </a:lnTo>
                <a:lnTo>
                  <a:pt x="0" y="4553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4940970">
            <a:off x="9950824" y="3224928"/>
            <a:ext cx="5186300" cy="4114800"/>
          </a:xfrm>
          <a:custGeom>
            <a:avLst/>
            <a:gdLst/>
            <a:ahLst/>
            <a:cxnLst/>
            <a:rect l="l" t="t" r="r" b="b"/>
            <a:pathLst>
              <a:path w="5186300" h="4114800">
                <a:moveTo>
                  <a:pt x="0" y="0"/>
                </a:moveTo>
                <a:lnTo>
                  <a:pt x="5186299" y="0"/>
                </a:lnTo>
                <a:lnTo>
                  <a:pt x="518629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7052708" y="1035622"/>
            <a:ext cx="3005418" cy="3005418"/>
          </a:xfrm>
          <a:custGeom>
            <a:avLst/>
            <a:gdLst/>
            <a:ahLst/>
            <a:cxnLst/>
            <a:rect l="l" t="t" r="r" b="b"/>
            <a:pathLst>
              <a:path w="3005418" h="3005418">
                <a:moveTo>
                  <a:pt x="0" y="0"/>
                </a:moveTo>
                <a:lnTo>
                  <a:pt x="3005417" y="0"/>
                </a:lnTo>
                <a:lnTo>
                  <a:pt x="3005417" y="3005417"/>
                </a:lnTo>
                <a:lnTo>
                  <a:pt x="0" y="30054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7479162" y="1565690"/>
            <a:ext cx="2152509" cy="2014389"/>
          </a:xfrm>
          <a:custGeom>
            <a:avLst/>
            <a:gdLst/>
            <a:ahLst/>
            <a:cxnLst/>
            <a:rect l="l" t="t" r="r" b="b"/>
            <a:pathLst>
              <a:path w="2152509" h="2014389">
                <a:moveTo>
                  <a:pt x="0" y="0"/>
                </a:moveTo>
                <a:lnTo>
                  <a:pt x="2152509" y="0"/>
                </a:lnTo>
                <a:lnTo>
                  <a:pt x="2152509" y="2014389"/>
                </a:lnTo>
                <a:lnTo>
                  <a:pt x="0" y="201438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TextBox 11"/>
          <p:cNvSpPr txBox="1"/>
          <p:nvPr/>
        </p:nvSpPr>
        <p:spPr>
          <a:xfrm>
            <a:off x="1144937" y="3080417"/>
            <a:ext cx="7240967" cy="3418565"/>
          </a:xfrm>
          <a:prstGeom prst="rect">
            <a:avLst/>
          </a:prstGeom>
        </p:spPr>
        <p:txBody>
          <a:bodyPr lIns="0" tIns="0" rIns="0" bIns="0" rtlCol="0" anchor="t">
            <a:spAutoFit/>
          </a:bodyPr>
          <a:lstStyle/>
          <a:p>
            <a:pPr algn="l">
              <a:lnSpc>
                <a:spcPts val="8745"/>
              </a:lnSpc>
            </a:pPr>
            <a:r>
              <a:rPr lang="en-US" sz="9109" b="1">
                <a:solidFill>
                  <a:srgbClr val="FCCB4F"/>
                </a:solidFill>
                <a:latin typeface="Martel Heavy"/>
                <a:ea typeface="Martel Heavy"/>
                <a:cs typeface="Martel Heavy"/>
                <a:sym typeface="Martel Heavy"/>
              </a:rPr>
              <a:t>Searching and Reporting</a:t>
            </a:r>
          </a:p>
        </p:txBody>
      </p:sp>
      <p:sp>
        <p:nvSpPr>
          <p:cNvPr id="12" name="TextBox 12"/>
          <p:cNvSpPr txBox="1"/>
          <p:nvPr/>
        </p:nvSpPr>
        <p:spPr>
          <a:xfrm>
            <a:off x="1204558" y="6445417"/>
            <a:ext cx="7240967" cy="748665"/>
          </a:xfrm>
          <a:prstGeom prst="rect">
            <a:avLst/>
          </a:prstGeom>
        </p:spPr>
        <p:txBody>
          <a:bodyPr lIns="0" tIns="0" rIns="0" bIns="0" rtlCol="0" anchor="t">
            <a:spAutoFit/>
          </a:bodyPr>
          <a:lstStyle/>
          <a:p>
            <a:pPr algn="l">
              <a:lnSpc>
                <a:spcPts val="2880"/>
              </a:lnSpc>
            </a:pPr>
            <a:r>
              <a:rPr lang="en-US" sz="3000" b="1">
                <a:solidFill>
                  <a:srgbClr val="FFFFFF"/>
                </a:solidFill>
                <a:latin typeface="Martel Heavy"/>
                <a:ea typeface="Martel Heavy"/>
                <a:cs typeface="Martel Heavy"/>
                <a:sym typeface="Martel Heavy"/>
              </a:rPr>
              <a:t>Stratus-to-Matrix </a:t>
            </a:r>
          </a:p>
          <a:p>
            <a:pPr algn="l">
              <a:lnSpc>
                <a:spcPts val="2880"/>
              </a:lnSpc>
            </a:pPr>
            <a:r>
              <a:rPr lang="en-US" sz="3000" b="1">
                <a:solidFill>
                  <a:srgbClr val="FFFFFF"/>
                </a:solidFill>
                <a:latin typeface="Martel Heavy"/>
                <a:ea typeface="Martel Heavy"/>
                <a:cs typeface="Martel Heavy"/>
                <a:sym typeface="Martel Heavy"/>
              </a:rPr>
              <a:t>Train-the-Trainer</a:t>
            </a:r>
          </a:p>
        </p:txBody>
      </p:sp>
      <p:grpSp>
        <p:nvGrpSpPr>
          <p:cNvPr id="13" name="Group 13"/>
          <p:cNvGrpSpPr/>
          <p:nvPr/>
        </p:nvGrpSpPr>
        <p:grpSpPr>
          <a:xfrm>
            <a:off x="9235794" y="4996273"/>
            <a:ext cx="3584882" cy="3313469"/>
            <a:chOff x="0" y="0"/>
            <a:chExt cx="4779843" cy="4417959"/>
          </a:xfrm>
        </p:grpSpPr>
        <p:sp>
          <p:nvSpPr>
            <p:cNvPr id="14" name="Freeform 14"/>
            <p:cNvSpPr/>
            <p:nvPr/>
          </p:nvSpPr>
          <p:spPr>
            <a:xfrm>
              <a:off x="0" y="0"/>
              <a:ext cx="4007224" cy="4007224"/>
            </a:xfrm>
            <a:custGeom>
              <a:avLst/>
              <a:gdLst/>
              <a:ahLst/>
              <a:cxnLst/>
              <a:rect l="l" t="t" r="r" b="b"/>
              <a:pathLst>
                <a:path w="4007224" h="4007224">
                  <a:moveTo>
                    <a:pt x="0" y="0"/>
                  </a:moveTo>
                  <a:lnTo>
                    <a:pt x="4007224" y="0"/>
                  </a:lnTo>
                  <a:lnTo>
                    <a:pt x="4007224" y="4007224"/>
                  </a:lnTo>
                  <a:lnTo>
                    <a:pt x="0" y="40072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5" name="Freeform 15"/>
            <p:cNvSpPr/>
            <p:nvPr/>
          </p:nvSpPr>
          <p:spPr>
            <a:xfrm>
              <a:off x="527837" y="366151"/>
              <a:ext cx="4252006" cy="4051808"/>
            </a:xfrm>
            <a:custGeom>
              <a:avLst/>
              <a:gdLst/>
              <a:ahLst/>
              <a:cxnLst/>
              <a:rect l="l" t="t" r="r" b="b"/>
              <a:pathLst>
                <a:path w="4252006" h="4051808">
                  <a:moveTo>
                    <a:pt x="0" y="0"/>
                  </a:moveTo>
                  <a:lnTo>
                    <a:pt x="4252006" y="0"/>
                  </a:lnTo>
                  <a:lnTo>
                    <a:pt x="4252006" y="4051807"/>
                  </a:lnTo>
                  <a:lnTo>
                    <a:pt x="0" y="405180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sp>
        <p:nvSpPr>
          <p:cNvPr id="16" name="Freeform 16"/>
          <p:cNvSpPr/>
          <p:nvPr/>
        </p:nvSpPr>
        <p:spPr>
          <a:xfrm>
            <a:off x="14670471" y="6252882"/>
            <a:ext cx="3005418" cy="3005418"/>
          </a:xfrm>
          <a:custGeom>
            <a:avLst/>
            <a:gdLst/>
            <a:ahLst/>
            <a:cxnLst/>
            <a:rect l="l" t="t" r="r" b="b"/>
            <a:pathLst>
              <a:path w="3005418" h="3005418">
                <a:moveTo>
                  <a:pt x="0" y="0"/>
                </a:moveTo>
                <a:lnTo>
                  <a:pt x="3005418" y="0"/>
                </a:lnTo>
                <a:lnTo>
                  <a:pt x="3005418" y="3005418"/>
                </a:lnTo>
                <a:lnTo>
                  <a:pt x="0" y="300541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7" name="Freeform 17"/>
          <p:cNvSpPr/>
          <p:nvPr/>
        </p:nvSpPr>
        <p:spPr>
          <a:xfrm>
            <a:off x="14502754" y="6498982"/>
            <a:ext cx="3340852" cy="3621520"/>
          </a:xfrm>
          <a:custGeom>
            <a:avLst/>
            <a:gdLst/>
            <a:ahLst/>
            <a:cxnLst/>
            <a:rect l="l" t="t" r="r" b="b"/>
            <a:pathLst>
              <a:path w="3340852" h="3621520">
                <a:moveTo>
                  <a:pt x="0" y="0"/>
                </a:moveTo>
                <a:lnTo>
                  <a:pt x="3340852" y="0"/>
                </a:lnTo>
                <a:lnTo>
                  <a:pt x="3340852" y="3621520"/>
                </a:lnTo>
                <a:lnTo>
                  <a:pt x="0" y="36215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CA9F1B77-4040-E6F3-8410-07F3DA3DE39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02043F9-3CE6-9232-0036-D363E3941032}"/>
              </a:ext>
            </a:extLst>
          </p:cNvPr>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4" name="TextBox 4">
            <a:extLst>
              <a:ext uri="{FF2B5EF4-FFF2-40B4-BE49-F238E27FC236}">
                <a16:creationId xmlns:a16="http://schemas.microsoft.com/office/drawing/2014/main" id="{745FC9DA-A343-8489-3398-0F82290A82E5}"/>
              </a:ext>
            </a:extLst>
          </p:cNvPr>
          <p:cNvSpPr txBox="1"/>
          <p:nvPr/>
        </p:nvSpPr>
        <p:spPr>
          <a:xfrm>
            <a:off x="1482972" y="214313"/>
            <a:ext cx="14496555" cy="1125244"/>
          </a:xfrm>
          <a:prstGeom prst="rect">
            <a:avLst/>
          </a:prstGeom>
        </p:spPr>
        <p:txBody>
          <a:bodyPr lIns="0" tIns="0" rIns="0" bIns="0" rtlCol="0" anchor="t">
            <a:spAutoFit/>
          </a:bodyPr>
          <a:lstStyle/>
          <a:p>
            <a:pPr>
              <a:lnSpc>
                <a:spcPts val="8699"/>
              </a:lnSpc>
            </a:pPr>
            <a:r>
              <a:rPr lang="en-US" sz="7450" b="1">
                <a:solidFill>
                  <a:srgbClr val="FCCB4F"/>
                </a:solidFill>
                <a:latin typeface="Martel Heavy"/>
                <a:ea typeface="Martel Heavy"/>
                <a:cs typeface="Martel Heavy"/>
                <a:sym typeface="Martel Heavy"/>
              </a:rPr>
              <a:t>Special Conditions</a:t>
            </a:r>
            <a:endParaRPr lang="en-US" sz="7499" b="1">
              <a:solidFill>
                <a:srgbClr val="FCCB4F"/>
              </a:solidFill>
              <a:latin typeface="Martel Heavy"/>
              <a:ea typeface="Martel Heavy"/>
              <a:cs typeface="Martel Heavy"/>
              <a:sym typeface="Martel Heavy"/>
            </a:endParaRPr>
          </a:p>
        </p:txBody>
      </p:sp>
      <p:pic>
        <p:nvPicPr>
          <p:cNvPr id="6" name="Picture 5" descr="A screenshot of a computer screen&#10;&#10;Description automatically generated">
            <a:extLst>
              <a:ext uri="{FF2B5EF4-FFF2-40B4-BE49-F238E27FC236}">
                <a16:creationId xmlns:a16="http://schemas.microsoft.com/office/drawing/2014/main" id="{00CC282D-65A1-9BEB-55AE-49CDB1BFAF86}"/>
              </a:ext>
            </a:extLst>
          </p:cNvPr>
          <p:cNvPicPr>
            <a:picLocks noChangeAspect="1"/>
          </p:cNvPicPr>
          <p:nvPr/>
        </p:nvPicPr>
        <p:blipFill>
          <a:blip r:embed="rId3"/>
          <a:stretch>
            <a:fillRect/>
          </a:stretch>
        </p:blipFill>
        <p:spPr>
          <a:xfrm>
            <a:off x="-309" y="2742025"/>
            <a:ext cx="18244085" cy="566638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3ADA117A-5EC1-A43F-6B41-6A7EE4364F86}"/>
              </a:ext>
            </a:extLst>
          </p:cNvPr>
          <p:cNvPicPr>
            <a:picLocks noChangeAspect="1"/>
          </p:cNvPicPr>
          <p:nvPr/>
        </p:nvPicPr>
        <p:blipFill>
          <a:blip r:embed="rId4"/>
          <a:stretch>
            <a:fillRect/>
          </a:stretch>
        </p:blipFill>
        <p:spPr>
          <a:xfrm>
            <a:off x="8525184" y="1664855"/>
            <a:ext cx="8731250" cy="5029200"/>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ECD5E063-C87F-D5BF-D596-06729736A927}"/>
              </a:ext>
            </a:extLst>
          </p:cNvPr>
          <p:cNvSpPr/>
          <p:nvPr/>
        </p:nvSpPr>
        <p:spPr>
          <a:xfrm>
            <a:off x="5159374" y="5032374"/>
            <a:ext cx="3159125" cy="7143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agnifying glass with solid fill">
            <a:extLst>
              <a:ext uri="{FF2B5EF4-FFF2-40B4-BE49-F238E27FC236}">
                <a16:creationId xmlns:a16="http://schemas.microsoft.com/office/drawing/2014/main" id="{5A6913E7-E689-1E45-12D3-0843701F7E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925" y="82550"/>
            <a:ext cx="1152525" cy="1120775"/>
          </a:xfrm>
          <a:prstGeom prst="rect">
            <a:avLst/>
          </a:prstGeom>
        </p:spPr>
      </p:pic>
    </p:spTree>
    <p:extLst>
      <p:ext uri="{BB962C8B-B14F-4D97-AF65-F5344CB8AC3E}">
        <p14:creationId xmlns:p14="http://schemas.microsoft.com/office/powerpoint/2010/main" val="215460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CA9F1B77-4040-E6F3-8410-07F3DA3DE39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02043F9-3CE6-9232-0036-D363E3941032}"/>
              </a:ext>
            </a:extLst>
          </p:cNvPr>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4" name="TextBox 4">
            <a:extLst>
              <a:ext uri="{FF2B5EF4-FFF2-40B4-BE49-F238E27FC236}">
                <a16:creationId xmlns:a16="http://schemas.microsoft.com/office/drawing/2014/main" id="{745FC9DA-A343-8489-3398-0F82290A82E5}"/>
              </a:ext>
            </a:extLst>
          </p:cNvPr>
          <p:cNvSpPr txBox="1"/>
          <p:nvPr/>
        </p:nvSpPr>
        <p:spPr>
          <a:xfrm>
            <a:off x="1494518" y="238435"/>
            <a:ext cx="14496555" cy="1125244"/>
          </a:xfrm>
          <a:prstGeom prst="rect">
            <a:avLst/>
          </a:prstGeom>
        </p:spPr>
        <p:txBody>
          <a:bodyPr lIns="0" tIns="0" rIns="0" bIns="0" rtlCol="0" anchor="t">
            <a:spAutoFit/>
          </a:bodyPr>
          <a:lstStyle/>
          <a:p>
            <a:pPr>
              <a:lnSpc>
                <a:spcPts val="8699"/>
              </a:lnSpc>
            </a:pPr>
            <a:r>
              <a:rPr lang="en-US" sz="7450" b="1">
                <a:solidFill>
                  <a:srgbClr val="FCCB4F"/>
                </a:solidFill>
                <a:latin typeface="Martel Heavy"/>
                <a:ea typeface="Martel Heavy"/>
                <a:cs typeface="Martel Heavy"/>
              </a:rPr>
              <a:t>Adding Additional Fields</a:t>
            </a:r>
            <a:endParaRPr lang="en-US" sz="7499" b="1">
              <a:solidFill>
                <a:srgbClr val="FCCB4F"/>
              </a:solidFill>
              <a:latin typeface="Martel Heavy"/>
              <a:ea typeface="Martel Heavy"/>
              <a:cs typeface="Martel Heavy"/>
              <a:sym typeface="Martel Heavy"/>
            </a:endParaRPr>
          </a:p>
        </p:txBody>
      </p:sp>
      <p:pic>
        <p:nvPicPr>
          <p:cNvPr id="6" name="Picture 5" descr="A screenshot of a computer&#10;&#10;Description automatically generated">
            <a:extLst>
              <a:ext uri="{FF2B5EF4-FFF2-40B4-BE49-F238E27FC236}">
                <a16:creationId xmlns:a16="http://schemas.microsoft.com/office/drawing/2014/main" id="{5D087FA3-EB36-B636-C5E9-9E336D4F6EF4}"/>
              </a:ext>
            </a:extLst>
          </p:cNvPr>
          <p:cNvPicPr>
            <a:picLocks noChangeAspect="1"/>
          </p:cNvPicPr>
          <p:nvPr/>
        </p:nvPicPr>
        <p:blipFill>
          <a:blip r:embed="rId3"/>
          <a:stretch>
            <a:fillRect/>
          </a:stretch>
        </p:blipFill>
        <p:spPr>
          <a:xfrm>
            <a:off x="3225800" y="3884613"/>
            <a:ext cx="8089900" cy="4676775"/>
          </a:xfrm>
          <a:prstGeom prst="rect">
            <a:avLst/>
          </a:prstGeom>
        </p:spPr>
      </p:pic>
      <p:sp>
        <p:nvSpPr>
          <p:cNvPr id="7" name="Rectangle 6">
            <a:extLst>
              <a:ext uri="{FF2B5EF4-FFF2-40B4-BE49-F238E27FC236}">
                <a16:creationId xmlns:a16="http://schemas.microsoft.com/office/drawing/2014/main" id="{97BBE4F0-1139-5615-26B9-70618FF13C87}"/>
              </a:ext>
            </a:extLst>
          </p:cNvPr>
          <p:cNvSpPr/>
          <p:nvPr/>
        </p:nvSpPr>
        <p:spPr>
          <a:xfrm>
            <a:off x="3222624" y="6222999"/>
            <a:ext cx="3746500" cy="6191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search field&#10;&#10;Description automatically generated">
            <a:extLst>
              <a:ext uri="{FF2B5EF4-FFF2-40B4-BE49-F238E27FC236}">
                <a16:creationId xmlns:a16="http://schemas.microsoft.com/office/drawing/2014/main" id="{C49B3DA6-544A-4229-DB97-3BDF5FBD5BCD}"/>
              </a:ext>
            </a:extLst>
          </p:cNvPr>
          <p:cNvPicPr>
            <a:picLocks noChangeAspect="1"/>
          </p:cNvPicPr>
          <p:nvPr/>
        </p:nvPicPr>
        <p:blipFill>
          <a:blip r:embed="rId4"/>
          <a:stretch>
            <a:fillRect/>
          </a:stretch>
        </p:blipFill>
        <p:spPr>
          <a:xfrm>
            <a:off x="7099300" y="1993900"/>
            <a:ext cx="9010650" cy="4552950"/>
          </a:xfrm>
          <a:prstGeom prst="rect">
            <a:avLst/>
          </a:prstGeom>
          <a:ln>
            <a:noFill/>
          </a:ln>
          <a:effectLst>
            <a:outerShdw blurRad="292100" dist="139700" dir="2700000" algn="tl" rotWithShape="0">
              <a:srgbClr val="333333">
                <a:alpha val="65000"/>
              </a:srgbClr>
            </a:outerShdw>
          </a:effectLst>
        </p:spPr>
      </p:pic>
      <p:pic>
        <p:nvPicPr>
          <p:cNvPr id="5" name="Graphic 4" descr="Magnifying glass with solid fill">
            <a:extLst>
              <a:ext uri="{FF2B5EF4-FFF2-40B4-BE49-F238E27FC236}">
                <a16:creationId xmlns:a16="http://schemas.microsoft.com/office/drawing/2014/main" id="{EE022BF6-ABA1-20C6-35E7-EBD78083BA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925" y="82550"/>
            <a:ext cx="1152525" cy="1120775"/>
          </a:xfrm>
          <a:prstGeom prst="rect">
            <a:avLst/>
          </a:prstGeom>
        </p:spPr>
      </p:pic>
    </p:spTree>
    <p:extLst>
      <p:ext uri="{BB962C8B-B14F-4D97-AF65-F5344CB8AC3E}">
        <p14:creationId xmlns:p14="http://schemas.microsoft.com/office/powerpoint/2010/main" val="1316001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CA9F1B77-4040-E6F3-8410-07F3DA3DE39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02043F9-3CE6-9232-0036-D363E3941032}"/>
              </a:ext>
            </a:extLst>
          </p:cNvPr>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4" name="TextBox 4">
            <a:extLst>
              <a:ext uri="{FF2B5EF4-FFF2-40B4-BE49-F238E27FC236}">
                <a16:creationId xmlns:a16="http://schemas.microsoft.com/office/drawing/2014/main" id="{745FC9DA-A343-8489-3398-0F82290A82E5}"/>
              </a:ext>
            </a:extLst>
          </p:cNvPr>
          <p:cNvSpPr txBox="1"/>
          <p:nvPr/>
        </p:nvSpPr>
        <p:spPr>
          <a:xfrm>
            <a:off x="2113643" y="413060"/>
            <a:ext cx="14496555" cy="1125244"/>
          </a:xfrm>
          <a:prstGeom prst="rect">
            <a:avLst/>
          </a:prstGeom>
        </p:spPr>
        <p:txBody>
          <a:bodyPr lIns="0" tIns="0" rIns="0" bIns="0" rtlCol="0" anchor="t">
            <a:spAutoFit/>
          </a:bodyPr>
          <a:lstStyle/>
          <a:p>
            <a:pPr algn="l">
              <a:lnSpc>
                <a:spcPts val="8699"/>
              </a:lnSpc>
            </a:pPr>
            <a:r>
              <a:rPr lang="en-US" sz="7499" b="1">
                <a:solidFill>
                  <a:srgbClr val="FCCB4F"/>
                </a:solidFill>
                <a:latin typeface="Martel Heavy"/>
                <a:ea typeface="Martel Heavy"/>
                <a:cs typeface="Martel Heavy"/>
                <a:sym typeface="Martel Heavy"/>
              </a:rPr>
              <a:t>Map</a:t>
            </a:r>
          </a:p>
        </p:txBody>
      </p:sp>
      <p:pic>
        <p:nvPicPr>
          <p:cNvPr id="2" name="Picture 1" descr="A screenshot of a map&#10;&#10;Description automatically generated">
            <a:extLst>
              <a:ext uri="{FF2B5EF4-FFF2-40B4-BE49-F238E27FC236}">
                <a16:creationId xmlns:a16="http://schemas.microsoft.com/office/drawing/2014/main" id="{B3F2F01F-C430-3FBF-4545-9F59FE7FCADB}"/>
              </a:ext>
            </a:extLst>
          </p:cNvPr>
          <p:cNvPicPr>
            <a:picLocks noChangeAspect="1"/>
          </p:cNvPicPr>
          <p:nvPr/>
        </p:nvPicPr>
        <p:blipFill>
          <a:blip r:embed="rId3"/>
          <a:stretch>
            <a:fillRect/>
          </a:stretch>
        </p:blipFill>
        <p:spPr>
          <a:xfrm>
            <a:off x="2288" y="2286248"/>
            <a:ext cx="18283423" cy="6070764"/>
          </a:xfrm>
          <a:prstGeom prst="rect">
            <a:avLst/>
          </a:prstGeom>
        </p:spPr>
      </p:pic>
      <p:sp>
        <p:nvSpPr>
          <p:cNvPr id="5" name="Oval 4">
            <a:extLst>
              <a:ext uri="{FF2B5EF4-FFF2-40B4-BE49-F238E27FC236}">
                <a16:creationId xmlns:a16="http://schemas.microsoft.com/office/drawing/2014/main" id="{64D090D0-6AFE-590A-4DBF-5F4615BB05A0}"/>
              </a:ext>
            </a:extLst>
          </p:cNvPr>
          <p:cNvSpPr/>
          <p:nvPr/>
        </p:nvSpPr>
        <p:spPr>
          <a:xfrm>
            <a:off x="13807780" y="2259570"/>
            <a:ext cx="1276597" cy="6234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ap with pin with solid fill">
            <a:extLst>
              <a:ext uri="{FF2B5EF4-FFF2-40B4-BE49-F238E27FC236}">
                <a16:creationId xmlns:a16="http://schemas.microsoft.com/office/drawing/2014/main" id="{26FF54BC-D36C-014F-F021-C5F6B64A06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175" y="3175"/>
            <a:ext cx="1533525" cy="1533525"/>
          </a:xfrm>
          <a:prstGeom prst="rect">
            <a:avLst/>
          </a:prstGeom>
        </p:spPr>
      </p:pic>
    </p:spTree>
    <p:extLst>
      <p:ext uri="{BB962C8B-B14F-4D97-AF65-F5344CB8AC3E}">
        <p14:creationId xmlns:p14="http://schemas.microsoft.com/office/powerpoint/2010/main" val="84103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2C5207F3-BBA2-733F-5C7A-F02A611F0BF7}"/>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76B3EC4C-8DF6-4219-7EDF-4CE13343EEB4}"/>
              </a:ext>
            </a:extLst>
          </p:cNvPr>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pic>
        <p:nvPicPr>
          <p:cNvPr id="9" name="Picture 8" descr="A screenshot of a computer&#10;&#10;Description automatically generated">
            <a:extLst>
              <a:ext uri="{FF2B5EF4-FFF2-40B4-BE49-F238E27FC236}">
                <a16:creationId xmlns:a16="http://schemas.microsoft.com/office/drawing/2014/main" id="{0957C180-E8E6-908F-C321-E5E29D1B2767}"/>
              </a:ext>
            </a:extLst>
          </p:cNvPr>
          <p:cNvPicPr>
            <a:picLocks noChangeAspect="1"/>
          </p:cNvPicPr>
          <p:nvPr/>
        </p:nvPicPr>
        <p:blipFill>
          <a:blip r:embed="rId3"/>
          <a:srcRect l="33" t="642" r="-33" b="24131"/>
          <a:stretch/>
        </p:blipFill>
        <p:spPr>
          <a:xfrm>
            <a:off x="0" y="1611313"/>
            <a:ext cx="18300099" cy="6573260"/>
          </a:xfrm>
          <a:prstGeom prst="rect">
            <a:avLst/>
          </a:prstGeom>
        </p:spPr>
      </p:pic>
      <p:sp>
        <p:nvSpPr>
          <p:cNvPr id="4" name="TextBox 4">
            <a:extLst>
              <a:ext uri="{FF2B5EF4-FFF2-40B4-BE49-F238E27FC236}">
                <a16:creationId xmlns:a16="http://schemas.microsoft.com/office/drawing/2014/main" id="{D82E4CC7-BA04-BF53-5A99-1AB9EA5AA1B3}"/>
              </a:ext>
            </a:extLst>
          </p:cNvPr>
          <p:cNvSpPr txBox="1"/>
          <p:nvPr/>
        </p:nvSpPr>
        <p:spPr>
          <a:xfrm>
            <a:off x="1435347" y="277813"/>
            <a:ext cx="14496555" cy="1125244"/>
          </a:xfrm>
          <a:prstGeom prst="rect">
            <a:avLst/>
          </a:prstGeom>
        </p:spPr>
        <p:txBody>
          <a:bodyPr lIns="0" tIns="0" rIns="0" bIns="0" rtlCol="0" anchor="t">
            <a:spAutoFit/>
          </a:bodyPr>
          <a:lstStyle/>
          <a:p>
            <a:pPr algn="l">
              <a:lnSpc>
                <a:spcPts val="8699"/>
              </a:lnSpc>
            </a:pPr>
            <a:r>
              <a:rPr lang="en-US" sz="7499" b="1">
                <a:solidFill>
                  <a:srgbClr val="FCCB4F"/>
                </a:solidFill>
                <a:latin typeface="Martel Heavy"/>
                <a:ea typeface="Martel Heavy"/>
                <a:cs typeface="Martel Heavy"/>
                <a:sym typeface="Martel Heavy"/>
              </a:rPr>
              <a:t>Results</a:t>
            </a:r>
          </a:p>
        </p:txBody>
      </p:sp>
      <p:pic>
        <p:nvPicPr>
          <p:cNvPr id="7" name="Picture 6" descr="A screenshot of a computer&#10;&#10;Description automatically generated">
            <a:extLst>
              <a:ext uri="{FF2B5EF4-FFF2-40B4-BE49-F238E27FC236}">
                <a16:creationId xmlns:a16="http://schemas.microsoft.com/office/drawing/2014/main" id="{875F008A-4140-38BE-43DA-DF94C58CA377}"/>
              </a:ext>
            </a:extLst>
          </p:cNvPr>
          <p:cNvPicPr>
            <a:picLocks noChangeAspect="1"/>
          </p:cNvPicPr>
          <p:nvPr/>
        </p:nvPicPr>
        <p:blipFill>
          <a:blip r:embed="rId4"/>
          <a:stretch>
            <a:fillRect/>
          </a:stretch>
        </p:blipFill>
        <p:spPr>
          <a:xfrm>
            <a:off x="11336494" y="2443124"/>
            <a:ext cx="2888862" cy="2879337"/>
          </a:xfrm>
          <a:prstGeom prst="rect">
            <a:avLst/>
          </a:prstGeom>
          <a:ln>
            <a:noFill/>
          </a:ln>
          <a:effectLst>
            <a:outerShdw blurRad="292100" dist="139700" dir="2700000" algn="tl" rotWithShape="0">
              <a:srgbClr val="333333">
                <a:alpha val="65000"/>
              </a:srgbClr>
            </a:outerShdw>
          </a:effectLst>
        </p:spPr>
      </p:pic>
      <p:sp>
        <p:nvSpPr>
          <p:cNvPr id="11" name="Rectangle: Rounded Corners 10">
            <a:extLst>
              <a:ext uri="{FF2B5EF4-FFF2-40B4-BE49-F238E27FC236}">
                <a16:creationId xmlns:a16="http://schemas.microsoft.com/office/drawing/2014/main" id="{DAA003F2-58B9-391C-C0FB-47857A43FEA4}"/>
              </a:ext>
            </a:extLst>
          </p:cNvPr>
          <p:cNvSpPr/>
          <p:nvPr/>
        </p:nvSpPr>
        <p:spPr>
          <a:xfrm>
            <a:off x="3524250" y="3127374"/>
            <a:ext cx="523875" cy="503005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27C896D-8DAE-390F-46E4-6F838B7CEB41}"/>
              </a:ext>
            </a:extLst>
          </p:cNvPr>
          <p:cNvSpPr/>
          <p:nvPr/>
        </p:nvSpPr>
        <p:spPr>
          <a:xfrm>
            <a:off x="7476738" y="3135506"/>
            <a:ext cx="2679777" cy="504244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C71DE8-24C2-8F76-A62A-598CE7A3411A}"/>
              </a:ext>
            </a:extLst>
          </p:cNvPr>
          <p:cNvSpPr/>
          <p:nvPr/>
        </p:nvSpPr>
        <p:spPr>
          <a:xfrm>
            <a:off x="16506530" y="1497570"/>
            <a:ext cx="1276597" cy="6234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7E21EE-DAF7-C828-5C0A-3AE6116822DF}"/>
              </a:ext>
            </a:extLst>
          </p:cNvPr>
          <p:cNvSpPr/>
          <p:nvPr/>
        </p:nvSpPr>
        <p:spPr>
          <a:xfrm>
            <a:off x="7016749" y="2571749"/>
            <a:ext cx="254000" cy="5556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descr="List with solid fill">
            <a:extLst>
              <a:ext uri="{FF2B5EF4-FFF2-40B4-BE49-F238E27FC236}">
                <a16:creationId xmlns:a16="http://schemas.microsoft.com/office/drawing/2014/main" id="{D9BEF7B5-670C-EDCF-1B4A-8C4B20EDF3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050" y="146050"/>
            <a:ext cx="1168400" cy="1104900"/>
          </a:xfrm>
          <a:prstGeom prst="rect">
            <a:avLst/>
          </a:prstGeom>
        </p:spPr>
      </p:pic>
    </p:spTree>
    <p:extLst>
      <p:ext uri="{BB962C8B-B14F-4D97-AF65-F5344CB8AC3E}">
        <p14:creationId xmlns:p14="http://schemas.microsoft.com/office/powerpoint/2010/main" val="23075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CA9F1B77-4040-E6F3-8410-07F3DA3DE391}"/>
            </a:ext>
          </a:extLst>
        </p:cNvPr>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18BFBFDD-1755-4316-1B13-A43F6C21CD1E}"/>
              </a:ext>
            </a:extLst>
          </p:cNvPr>
          <p:cNvPicPr>
            <a:picLocks noChangeAspect="1"/>
          </p:cNvPicPr>
          <p:nvPr/>
        </p:nvPicPr>
        <p:blipFill>
          <a:blip r:embed="rId2"/>
          <a:srcRect l="47" t="81" r="-118" b="10357"/>
          <a:stretch/>
        </p:blipFill>
        <p:spPr>
          <a:xfrm>
            <a:off x="2856462" y="1814679"/>
            <a:ext cx="12276972" cy="8001881"/>
          </a:xfrm>
          <a:prstGeom prst="rect">
            <a:avLst/>
          </a:prstGeom>
        </p:spPr>
      </p:pic>
      <p:sp>
        <p:nvSpPr>
          <p:cNvPr id="3" name="Freeform 3">
            <a:extLst>
              <a:ext uri="{FF2B5EF4-FFF2-40B4-BE49-F238E27FC236}">
                <a16:creationId xmlns:a16="http://schemas.microsoft.com/office/drawing/2014/main" id="{302043F9-3CE6-9232-0036-D363E3941032}"/>
              </a:ext>
            </a:extLst>
          </p:cNvPr>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745FC9DA-A343-8489-3398-0F82290A82E5}"/>
              </a:ext>
            </a:extLst>
          </p:cNvPr>
          <p:cNvSpPr txBox="1"/>
          <p:nvPr/>
        </p:nvSpPr>
        <p:spPr>
          <a:xfrm>
            <a:off x="1669143" y="238435"/>
            <a:ext cx="14496555" cy="112524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rPr>
              <a:t>360 Display </a:t>
            </a:r>
            <a:endParaRPr lang="en-US" sz="7499" b="1" dirty="0">
              <a:solidFill>
                <a:srgbClr val="FCCB4F"/>
              </a:solidFill>
              <a:latin typeface="Martel Heavy"/>
              <a:ea typeface="Martel Heavy"/>
              <a:cs typeface="Martel Heavy"/>
              <a:sym typeface="Martel Heavy"/>
            </a:endParaRPr>
          </a:p>
        </p:txBody>
      </p:sp>
      <p:sp>
        <p:nvSpPr>
          <p:cNvPr id="9" name="Rectangle 8">
            <a:extLst>
              <a:ext uri="{FF2B5EF4-FFF2-40B4-BE49-F238E27FC236}">
                <a16:creationId xmlns:a16="http://schemas.microsoft.com/office/drawing/2014/main" id="{609C331A-07CD-85DD-83DA-204A2E4903DB}"/>
              </a:ext>
            </a:extLst>
          </p:cNvPr>
          <p:cNvSpPr/>
          <p:nvPr/>
        </p:nvSpPr>
        <p:spPr>
          <a:xfrm>
            <a:off x="3015847" y="2671018"/>
            <a:ext cx="8302625" cy="3492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A692DFE4-7339-831B-DA91-1EE9B23A604F}"/>
              </a:ext>
            </a:extLst>
          </p:cNvPr>
          <p:cNvCxnSpPr/>
          <p:nvPr/>
        </p:nvCxnSpPr>
        <p:spPr>
          <a:xfrm flipV="1">
            <a:off x="11194648" y="2096344"/>
            <a:ext cx="1470025" cy="6350"/>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Graphic 6" descr="List with solid fill">
            <a:extLst>
              <a:ext uri="{FF2B5EF4-FFF2-40B4-BE49-F238E27FC236}">
                <a16:creationId xmlns:a16="http://schemas.microsoft.com/office/drawing/2014/main" id="{70C98BA2-7E40-BEC7-73B0-4463870A89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050" y="146050"/>
            <a:ext cx="1168400" cy="1104900"/>
          </a:xfrm>
          <a:prstGeom prst="rect">
            <a:avLst/>
          </a:prstGeom>
        </p:spPr>
      </p:pic>
    </p:spTree>
    <p:extLst>
      <p:ext uri="{BB962C8B-B14F-4D97-AF65-F5344CB8AC3E}">
        <p14:creationId xmlns:p14="http://schemas.microsoft.com/office/powerpoint/2010/main" val="391639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CA9F1B77-4040-E6F3-8410-07F3DA3DE391}"/>
            </a:ext>
          </a:extLst>
        </p:cNvPr>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18BFBFDD-1755-4316-1B13-A43F6C21CD1E}"/>
              </a:ext>
            </a:extLst>
          </p:cNvPr>
          <p:cNvPicPr>
            <a:picLocks noChangeAspect="1"/>
          </p:cNvPicPr>
          <p:nvPr/>
        </p:nvPicPr>
        <p:blipFill>
          <a:blip r:embed="rId2"/>
          <a:srcRect l="47" t="81" r="-118" b="74272"/>
          <a:stretch/>
        </p:blipFill>
        <p:spPr>
          <a:xfrm>
            <a:off x="830892" y="1887021"/>
            <a:ext cx="12276972" cy="2291427"/>
          </a:xfrm>
          <a:prstGeom prst="rect">
            <a:avLst/>
          </a:prstGeom>
        </p:spPr>
      </p:pic>
      <p:sp>
        <p:nvSpPr>
          <p:cNvPr id="3" name="Freeform 3">
            <a:extLst>
              <a:ext uri="{FF2B5EF4-FFF2-40B4-BE49-F238E27FC236}">
                <a16:creationId xmlns:a16="http://schemas.microsoft.com/office/drawing/2014/main" id="{302043F9-3CE6-9232-0036-D363E3941032}"/>
              </a:ext>
            </a:extLst>
          </p:cNvPr>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745FC9DA-A343-8489-3398-0F82290A82E5}"/>
              </a:ext>
            </a:extLst>
          </p:cNvPr>
          <p:cNvSpPr txBox="1"/>
          <p:nvPr/>
        </p:nvSpPr>
        <p:spPr>
          <a:xfrm>
            <a:off x="1669143" y="238435"/>
            <a:ext cx="14496555" cy="112524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rPr>
              <a:t>Actions Bar</a:t>
            </a:r>
            <a:endParaRPr lang="en-US" sz="7499" b="1" dirty="0">
              <a:solidFill>
                <a:srgbClr val="FCCB4F"/>
              </a:solidFill>
              <a:latin typeface="Martel Heavy"/>
              <a:ea typeface="Martel Heavy"/>
              <a:cs typeface="Martel Heavy"/>
              <a:sym typeface="Martel Heavy"/>
            </a:endParaRPr>
          </a:p>
        </p:txBody>
      </p:sp>
      <p:sp>
        <p:nvSpPr>
          <p:cNvPr id="8" name="Rectangle 7">
            <a:extLst>
              <a:ext uri="{FF2B5EF4-FFF2-40B4-BE49-F238E27FC236}">
                <a16:creationId xmlns:a16="http://schemas.microsoft.com/office/drawing/2014/main" id="{423E2EA1-462E-BC64-61C1-3DB756FF75FA}"/>
              </a:ext>
            </a:extLst>
          </p:cNvPr>
          <p:cNvSpPr/>
          <p:nvPr/>
        </p:nvSpPr>
        <p:spPr>
          <a:xfrm>
            <a:off x="990277" y="2282985"/>
            <a:ext cx="222250" cy="3016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A692DFE4-7339-831B-DA91-1EE9B23A604F}"/>
              </a:ext>
            </a:extLst>
          </p:cNvPr>
          <p:cNvCxnSpPr/>
          <p:nvPr/>
        </p:nvCxnSpPr>
        <p:spPr>
          <a:xfrm flipV="1">
            <a:off x="9169078" y="2168686"/>
            <a:ext cx="1470025" cy="6350"/>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descr="A screenshot of a computer screen&#10;&#10;Description automatically generated">
            <a:extLst>
              <a:ext uri="{FF2B5EF4-FFF2-40B4-BE49-F238E27FC236}">
                <a16:creationId xmlns:a16="http://schemas.microsoft.com/office/drawing/2014/main" id="{8EC15A81-8EA2-A73C-6E32-EDBA51FE63B9}"/>
              </a:ext>
            </a:extLst>
          </p:cNvPr>
          <p:cNvPicPr>
            <a:picLocks noChangeAspect="1"/>
          </p:cNvPicPr>
          <p:nvPr/>
        </p:nvPicPr>
        <p:blipFill>
          <a:blip r:embed="rId4"/>
          <a:stretch>
            <a:fillRect/>
          </a:stretch>
        </p:blipFill>
        <p:spPr>
          <a:xfrm>
            <a:off x="9171792" y="4671229"/>
            <a:ext cx="7439025" cy="1581150"/>
          </a:xfrm>
          <a:prstGeom prst="rect">
            <a:avLst/>
          </a:prstGeom>
        </p:spPr>
      </p:pic>
      <p:pic>
        <p:nvPicPr>
          <p:cNvPr id="9" name="Picture 8" descr="A close-up of a computer screen&#10;&#10;Description automatically generated">
            <a:extLst>
              <a:ext uri="{FF2B5EF4-FFF2-40B4-BE49-F238E27FC236}">
                <a16:creationId xmlns:a16="http://schemas.microsoft.com/office/drawing/2014/main" id="{38121185-430E-A617-4D25-62E90A7AA778}"/>
              </a:ext>
            </a:extLst>
          </p:cNvPr>
          <p:cNvPicPr>
            <a:picLocks noChangeAspect="1"/>
          </p:cNvPicPr>
          <p:nvPr/>
        </p:nvPicPr>
        <p:blipFill>
          <a:blip r:embed="rId5"/>
          <a:stretch>
            <a:fillRect/>
          </a:stretch>
        </p:blipFill>
        <p:spPr>
          <a:xfrm>
            <a:off x="1519238" y="7129463"/>
            <a:ext cx="13954125" cy="1704975"/>
          </a:xfrm>
          <a:prstGeom prst="rect">
            <a:avLst/>
          </a:prstGeom>
        </p:spPr>
      </p:pic>
      <p:pic>
        <p:nvPicPr>
          <p:cNvPr id="5" name="Graphic 4" descr="Chevron arrows with solid fill">
            <a:extLst>
              <a:ext uri="{FF2B5EF4-FFF2-40B4-BE49-F238E27FC236}">
                <a16:creationId xmlns:a16="http://schemas.microsoft.com/office/drawing/2014/main" id="{E07A6885-5380-4680-BF9E-5C0851E179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9100" y="0"/>
            <a:ext cx="1143000" cy="1123950"/>
          </a:xfrm>
          <a:prstGeom prst="rect">
            <a:avLst/>
          </a:prstGeom>
        </p:spPr>
      </p:pic>
    </p:spTree>
    <p:extLst>
      <p:ext uri="{BB962C8B-B14F-4D97-AF65-F5344CB8AC3E}">
        <p14:creationId xmlns:p14="http://schemas.microsoft.com/office/powerpoint/2010/main" val="32118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CA9F1B77-4040-E6F3-8410-07F3DA3DE39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02043F9-3CE6-9232-0036-D363E3941032}"/>
              </a:ext>
            </a:extLst>
          </p:cNvPr>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4" name="TextBox 4">
            <a:extLst>
              <a:ext uri="{FF2B5EF4-FFF2-40B4-BE49-F238E27FC236}">
                <a16:creationId xmlns:a16="http://schemas.microsoft.com/office/drawing/2014/main" id="{745FC9DA-A343-8489-3398-0F82290A82E5}"/>
              </a:ext>
            </a:extLst>
          </p:cNvPr>
          <p:cNvSpPr txBox="1"/>
          <p:nvPr/>
        </p:nvSpPr>
        <p:spPr>
          <a:xfrm>
            <a:off x="1669143" y="238435"/>
            <a:ext cx="14496555" cy="112524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rPr>
              <a:t>Actions Bar - Print</a:t>
            </a:r>
            <a:endParaRPr lang="en-US" sz="7499" b="1" dirty="0">
              <a:solidFill>
                <a:srgbClr val="FCCB4F"/>
              </a:solidFill>
              <a:latin typeface="Martel Heavy"/>
              <a:ea typeface="Martel Heavy"/>
              <a:cs typeface="Martel Heavy"/>
              <a:sym typeface="Martel Heavy"/>
            </a:endParaRPr>
          </a:p>
        </p:txBody>
      </p:sp>
      <p:pic>
        <p:nvPicPr>
          <p:cNvPr id="5" name="Picture 4" descr="A close-up of a computer screen&#10;&#10;Description automatically generated">
            <a:extLst>
              <a:ext uri="{FF2B5EF4-FFF2-40B4-BE49-F238E27FC236}">
                <a16:creationId xmlns:a16="http://schemas.microsoft.com/office/drawing/2014/main" id="{BF2735BB-2BAC-4446-E175-D7E5A3741541}"/>
              </a:ext>
            </a:extLst>
          </p:cNvPr>
          <p:cNvPicPr>
            <a:picLocks noChangeAspect="1"/>
          </p:cNvPicPr>
          <p:nvPr/>
        </p:nvPicPr>
        <p:blipFill>
          <a:blip r:embed="rId3"/>
          <a:stretch>
            <a:fillRect/>
          </a:stretch>
        </p:blipFill>
        <p:spPr>
          <a:xfrm>
            <a:off x="729410" y="1887481"/>
            <a:ext cx="15275856" cy="1824675"/>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0DDD6F58-CDFD-7CAE-D476-8B44BC8E0803}"/>
              </a:ext>
            </a:extLst>
          </p:cNvPr>
          <p:cNvPicPr>
            <a:picLocks noChangeAspect="1"/>
          </p:cNvPicPr>
          <p:nvPr/>
        </p:nvPicPr>
        <p:blipFill>
          <a:blip r:embed="rId4"/>
          <a:stretch>
            <a:fillRect/>
          </a:stretch>
        </p:blipFill>
        <p:spPr>
          <a:xfrm>
            <a:off x="6651573" y="1371865"/>
            <a:ext cx="10091411" cy="71113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14" name="Straight Arrow Connector 13">
            <a:extLst>
              <a:ext uri="{FF2B5EF4-FFF2-40B4-BE49-F238E27FC236}">
                <a16:creationId xmlns:a16="http://schemas.microsoft.com/office/drawing/2014/main" id="{880055D2-F3B1-A863-D885-5EDFF189CD41}"/>
              </a:ext>
            </a:extLst>
          </p:cNvPr>
          <p:cNvCxnSpPr/>
          <p:nvPr/>
        </p:nvCxnSpPr>
        <p:spPr>
          <a:xfrm>
            <a:off x="6936129" y="8404667"/>
            <a:ext cx="6745147" cy="2894"/>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Graphic 5" descr="Chevron arrows with solid fill">
            <a:extLst>
              <a:ext uri="{FF2B5EF4-FFF2-40B4-BE49-F238E27FC236}">
                <a16:creationId xmlns:a16="http://schemas.microsoft.com/office/drawing/2014/main" id="{0366F81F-73FF-D09A-E3FB-C59B32C6C7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1227" y="115747"/>
            <a:ext cx="1143000" cy="1123950"/>
          </a:xfrm>
          <a:prstGeom prst="rect">
            <a:avLst/>
          </a:prstGeom>
        </p:spPr>
      </p:pic>
    </p:spTree>
    <p:extLst>
      <p:ext uri="{BB962C8B-B14F-4D97-AF65-F5344CB8AC3E}">
        <p14:creationId xmlns:p14="http://schemas.microsoft.com/office/powerpoint/2010/main" val="254702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CA9F1B77-4040-E6F3-8410-07F3DA3DE39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02043F9-3CE6-9232-0036-D363E3941032}"/>
              </a:ext>
            </a:extLst>
          </p:cNvPr>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4" name="TextBox 4">
            <a:extLst>
              <a:ext uri="{FF2B5EF4-FFF2-40B4-BE49-F238E27FC236}">
                <a16:creationId xmlns:a16="http://schemas.microsoft.com/office/drawing/2014/main" id="{745FC9DA-A343-8489-3398-0F82290A82E5}"/>
              </a:ext>
            </a:extLst>
          </p:cNvPr>
          <p:cNvSpPr txBox="1"/>
          <p:nvPr/>
        </p:nvSpPr>
        <p:spPr>
          <a:xfrm>
            <a:off x="1669143" y="238435"/>
            <a:ext cx="14496555" cy="112524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rPr>
              <a:t>Actions Bar - Email</a:t>
            </a:r>
            <a:endParaRPr lang="en-US" sz="7499" b="1" dirty="0">
              <a:solidFill>
                <a:srgbClr val="FCCB4F"/>
              </a:solidFill>
              <a:latin typeface="Martel Heavy"/>
              <a:ea typeface="Martel Heavy"/>
              <a:cs typeface="Martel Heavy"/>
              <a:sym typeface="Martel Heavy"/>
            </a:endParaRPr>
          </a:p>
        </p:txBody>
      </p:sp>
      <p:pic>
        <p:nvPicPr>
          <p:cNvPr id="10" name="Picture 9" descr="A close-up of a computer screen&#10;&#10;Description automatically generated">
            <a:extLst>
              <a:ext uri="{FF2B5EF4-FFF2-40B4-BE49-F238E27FC236}">
                <a16:creationId xmlns:a16="http://schemas.microsoft.com/office/drawing/2014/main" id="{BD4CFE82-83B9-08FB-94F0-D4FD84583F6E}"/>
              </a:ext>
            </a:extLst>
          </p:cNvPr>
          <p:cNvPicPr>
            <a:picLocks noChangeAspect="1"/>
          </p:cNvPicPr>
          <p:nvPr/>
        </p:nvPicPr>
        <p:blipFill>
          <a:blip r:embed="rId3"/>
          <a:stretch>
            <a:fillRect/>
          </a:stretch>
        </p:blipFill>
        <p:spPr>
          <a:xfrm>
            <a:off x="1462087" y="1796415"/>
            <a:ext cx="13245465" cy="1664970"/>
          </a:xfrm>
          <a:prstGeom prst="rect">
            <a:avLst/>
          </a:prstGeom>
        </p:spPr>
      </p:pic>
      <p:pic>
        <p:nvPicPr>
          <p:cNvPr id="2" name="Picture 1" descr="A screenshot of a email&#10;&#10;Description automatically generated">
            <a:extLst>
              <a:ext uri="{FF2B5EF4-FFF2-40B4-BE49-F238E27FC236}">
                <a16:creationId xmlns:a16="http://schemas.microsoft.com/office/drawing/2014/main" id="{B1169E21-5BA9-13F0-5DBF-E7D01744C673}"/>
              </a:ext>
            </a:extLst>
          </p:cNvPr>
          <p:cNvPicPr>
            <a:picLocks noChangeAspect="1"/>
          </p:cNvPicPr>
          <p:nvPr/>
        </p:nvPicPr>
        <p:blipFill>
          <a:blip r:embed="rId4"/>
          <a:stretch>
            <a:fillRect/>
          </a:stretch>
        </p:blipFill>
        <p:spPr>
          <a:xfrm>
            <a:off x="6791325" y="1174433"/>
            <a:ext cx="9688830" cy="87001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6" name="Straight Arrow Connector 5">
            <a:extLst>
              <a:ext uri="{FF2B5EF4-FFF2-40B4-BE49-F238E27FC236}">
                <a16:creationId xmlns:a16="http://schemas.microsoft.com/office/drawing/2014/main" id="{933038FA-ABC0-6AA9-01DF-6DB27E606FDB}"/>
              </a:ext>
            </a:extLst>
          </p:cNvPr>
          <p:cNvCxnSpPr/>
          <p:nvPr/>
        </p:nvCxnSpPr>
        <p:spPr>
          <a:xfrm>
            <a:off x="8296155" y="4179908"/>
            <a:ext cx="2057399" cy="2894"/>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Graphic 7" descr="Chevron arrows with solid fill">
            <a:extLst>
              <a:ext uri="{FF2B5EF4-FFF2-40B4-BE49-F238E27FC236}">
                <a16:creationId xmlns:a16="http://schemas.microsoft.com/office/drawing/2014/main" id="{7261C302-6428-D0D7-0F91-CC0E1B6136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822" y="43405"/>
            <a:ext cx="1143000" cy="1123950"/>
          </a:xfrm>
          <a:prstGeom prst="rect">
            <a:avLst/>
          </a:prstGeom>
        </p:spPr>
      </p:pic>
    </p:spTree>
    <p:extLst>
      <p:ext uri="{BB962C8B-B14F-4D97-AF65-F5344CB8AC3E}">
        <p14:creationId xmlns:p14="http://schemas.microsoft.com/office/powerpoint/2010/main" val="109049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CA9F1B77-4040-E6F3-8410-07F3DA3DE39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02043F9-3CE6-9232-0036-D363E3941032}"/>
              </a:ext>
            </a:extLst>
          </p:cNvPr>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4" name="TextBox 4">
            <a:extLst>
              <a:ext uri="{FF2B5EF4-FFF2-40B4-BE49-F238E27FC236}">
                <a16:creationId xmlns:a16="http://schemas.microsoft.com/office/drawing/2014/main" id="{745FC9DA-A343-8489-3398-0F82290A82E5}"/>
              </a:ext>
            </a:extLst>
          </p:cNvPr>
          <p:cNvSpPr txBox="1"/>
          <p:nvPr/>
        </p:nvSpPr>
        <p:spPr>
          <a:xfrm>
            <a:off x="1669143" y="238435"/>
            <a:ext cx="14496555" cy="112524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rPr>
              <a:t>Additional Bars</a:t>
            </a:r>
            <a:endParaRPr lang="en-US" sz="7499" b="1" dirty="0">
              <a:solidFill>
                <a:srgbClr val="FCCB4F"/>
              </a:solidFill>
              <a:latin typeface="Martel Heavy"/>
              <a:ea typeface="Martel Heavy"/>
              <a:cs typeface="Martel Heavy"/>
            </a:endParaRPr>
          </a:p>
        </p:txBody>
      </p:sp>
      <p:pic>
        <p:nvPicPr>
          <p:cNvPr id="5" name="Picture 4" descr="A close-up of a computer screen&#10;&#10;Description automatically generated">
            <a:extLst>
              <a:ext uri="{FF2B5EF4-FFF2-40B4-BE49-F238E27FC236}">
                <a16:creationId xmlns:a16="http://schemas.microsoft.com/office/drawing/2014/main" id="{A35C1782-F000-5DC8-F6C2-42337913AD7F}"/>
              </a:ext>
            </a:extLst>
          </p:cNvPr>
          <p:cNvPicPr>
            <a:picLocks noChangeAspect="1"/>
          </p:cNvPicPr>
          <p:nvPr/>
        </p:nvPicPr>
        <p:blipFill>
          <a:blip r:embed="rId3"/>
          <a:stretch>
            <a:fillRect/>
          </a:stretch>
        </p:blipFill>
        <p:spPr>
          <a:xfrm>
            <a:off x="1434767" y="2101480"/>
            <a:ext cx="7477848" cy="1333982"/>
          </a:xfrm>
          <a:prstGeom prst="rect">
            <a:avLst/>
          </a:prstGeom>
          <a:ln>
            <a:noFill/>
          </a:ln>
          <a:effectLst>
            <a:outerShdw blurRad="292100" dist="139700" dir="2700000" algn="tl" rotWithShape="0">
              <a:srgbClr val="333333">
                <a:alpha val="65000"/>
              </a:srgbClr>
            </a:outerShdw>
          </a:effectLst>
        </p:spPr>
      </p:pic>
      <p:pic>
        <p:nvPicPr>
          <p:cNvPr id="8" name="Picture 7" descr="A close-up of a computer screen&#10;&#10;Description automatically generated">
            <a:extLst>
              <a:ext uri="{FF2B5EF4-FFF2-40B4-BE49-F238E27FC236}">
                <a16:creationId xmlns:a16="http://schemas.microsoft.com/office/drawing/2014/main" id="{48D0439B-A8CE-F444-CDAE-0D8A43C7CEF8}"/>
              </a:ext>
            </a:extLst>
          </p:cNvPr>
          <p:cNvPicPr>
            <a:picLocks noChangeAspect="1"/>
          </p:cNvPicPr>
          <p:nvPr/>
        </p:nvPicPr>
        <p:blipFill>
          <a:blip r:embed="rId4"/>
          <a:stretch>
            <a:fillRect/>
          </a:stretch>
        </p:blipFill>
        <p:spPr>
          <a:xfrm>
            <a:off x="4898780" y="4483683"/>
            <a:ext cx="8045972" cy="1324457"/>
          </a:xfrm>
          <a:prstGeom prst="rect">
            <a:avLst/>
          </a:prstGeom>
        </p:spPr>
      </p:pic>
      <p:pic>
        <p:nvPicPr>
          <p:cNvPr id="9" name="Picture 8" descr="A close-up of a computer screen&#10;&#10;Description automatically generated">
            <a:extLst>
              <a:ext uri="{FF2B5EF4-FFF2-40B4-BE49-F238E27FC236}">
                <a16:creationId xmlns:a16="http://schemas.microsoft.com/office/drawing/2014/main" id="{FE4BE4D3-E3A1-3D84-C6E2-A378A00C2070}"/>
              </a:ext>
            </a:extLst>
          </p:cNvPr>
          <p:cNvPicPr>
            <a:picLocks noChangeAspect="1"/>
          </p:cNvPicPr>
          <p:nvPr/>
        </p:nvPicPr>
        <p:blipFill>
          <a:blip r:embed="rId5"/>
          <a:stretch>
            <a:fillRect/>
          </a:stretch>
        </p:blipFill>
        <p:spPr>
          <a:xfrm>
            <a:off x="7978791" y="7053202"/>
            <a:ext cx="8469630" cy="1322070"/>
          </a:xfrm>
          <a:prstGeom prst="rect">
            <a:avLst/>
          </a:prstGeom>
        </p:spPr>
      </p:pic>
      <p:pic>
        <p:nvPicPr>
          <p:cNvPr id="6" name="Graphic 5" descr="Chevron arrows with solid fill">
            <a:extLst>
              <a:ext uri="{FF2B5EF4-FFF2-40B4-BE49-F238E27FC236}">
                <a16:creationId xmlns:a16="http://schemas.microsoft.com/office/drawing/2014/main" id="{99C4B205-2605-9D9B-4B68-1F31875B5A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9100" y="0"/>
            <a:ext cx="1143000" cy="1123950"/>
          </a:xfrm>
          <a:prstGeom prst="rect">
            <a:avLst/>
          </a:prstGeom>
        </p:spPr>
      </p:pic>
    </p:spTree>
    <p:extLst>
      <p:ext uri="{BB962C8B-B14F-4D97-AF65-F5344CB8AC3E}">
        <p14:creationId xmlns:p14="http://schemas.microsoft.com/office/powerpoint/2010/main" val="238273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CA9F1B77-4040-E6F3-8410-07F3DA3DE39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02043F9-3CE6-9232-0036-D363E3941032}"/>
              </a:ext>
            </a:extLst>
          </p:cNvPr>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4" name="TextBox 4">
            <a:extLst>
              <a:ext uri="{FF2B5EF4-FFF2-40B4-BE49-F238E27FC236}">
                <a16:creationId xmlns:a16="http://schemas.microsoft.com/office/drawing/2014/main" id="{745FC9DA-A343-8489-3398-0F82290A82E5}"/>
              </a:ext>
            </a:extLst>
          </p:cNvPr>
          <p:cNvSpPr txBox="1"/>
          <p:nvPr/>
        </p:nvSpPr>
        <p:spPr>
          <a:xfrm>
            <a:off x="2240643" y="286060"/>
            <a:ext cx="14496555" cy="1125244"/>
          </a:xfrm>
          <a:prstGeom prst="rect">
            <a:avLst/>
          </a:prstGeom>
        </p:spPr>
        <p:txBody>
          <a:bodyPr lIns="0" tIns="0" rIns="0" bIns="0" rtlCol="0" anchor="t">
            <a:spAutoFit/>
          </a:bodyPr>
          <a:lstStyle/>
          <a:p>
            <a:pPr>
              <a:lnSpc>
                <a:spcPts val="8699"/>
              </a:lnSpc>
            </a:pPr>
            <a:r>
              <a:rPr lang="en-US" sz="7450" b="1">
                <a:solidFill>
                  <a:srgbClr val="FCCB4F"/>
                </a:solidFill>
                <a:latin typeface="Martel Heavy"/>
                <a:ea typeface="Martel Heavy"/>
                <a:cs typeface="Martel Heavy"/>
              </a:rPr>
              <a:t>Additional Searches</a:t>
            </a:r>
            <a:endParaRPr lang="en-US" sz="7499" b="1">
              <a:solidFill>
                <a:srgbClr val="FCCB4F"/>
              </a:solidFill>
              <a:latin typeface="Martel Heavy"/>
              <a:ea typeface="Martel Heavy"/>
              <a:cs typeface="Martel Heavy"/>
              <a:sym typeface="Martel Heavy"/>
            </a:endParaRPr>
          </a:p>
        </p:txBody>
      </p:sp>
      <p:sp>
        <p:nvSpPr>
          <p:cNvPr id="8" name="Freeform 3">
            <a:extLst>
              <a:ext uri="{FF2B5EF4-FFF2-40B4-BE49-F238E27FC236}">
                <a16:creationId xmlns:a16="http://schemas.microsoft.com/office/drawing/2014/main" id="{308DE6FE-CEB4-54CB-E52F-DB82F8D39D6A}"/>
              </a:ext>
            </a:extLst>
          </p:cNvPr>
          <p:cNvSpPr/>
          <p:nvPr/>
        </p:nvSpPr>
        <p:spPr>
          <a:xfrm>
            <a:off x="447300" y="283514"/>
            <a:ext cx="1320584" cy="868284"/>
          </a:xfrm>
          <a:custGeom>
            <a:avLst/>
            <a:gdLst/>
            <a:ahLst/>
            <a:cxnLst/>
            <a:rect l="l" t="t" r="r" b="b"/>
            <a:pathLst>
              <a:path w="1320584" h="868284">
                <a:moveTo>
                  <a:pt x="0" y="0"/>
                </a:moveTo>
                <a:lnTo>
                  <a:pt x="1320583" y="0"/>
                </a:lnTo>
                <a:lnTo>
                  <a:pt x="1320583" y="868284"/>
                </a:lnTo>
                <a:lnTo>
                  <a:pt x="0" y="868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0" name="Picture 9" descr="A screenshot of a phone&#10;&#10;Description automatically generated">
            <a:extLst>
              <a:ext uri="{FF2B5EF4-FFF2-40B4-BE49-F238E27FC236}">
                <a16:creationId xmlns:a16="http://schemas.microsoft.com/office/drawing/2014/main" id="{ACC44D64-7026-9ED8-D563-F192D13571E3}"/>
              </a:ext>
            </a:extLst>
          </p:cNvPr>
          <p:cNvPicPr>
            <a:picLocks noChangeAspect="1"/>
          </p:cNvPicPr>
          <p:nvPr/>
        </p:nvPicPr>
        <p:blipFill>
          <a:blip r:embed="rId5"/>
          <a:srcRect r="350" b="29837"/>
          <a:stretch/>
        </p:blipFill>
        <p:spPr>
          <a:xfrm>
            <a:off x="13831253" y="4131945"/>
            <a:ext cx="4341504" cy="4595262"/>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DCCB08C1-9118-3FA8-1648-EB39FF300BDC}"/>
              </a:ext>
            </a:extLst>
          </p:cNvPr>
          <p:cNvPicPr>
            <a:picLocks noChangeAspect="1"/>
          </p:cNvPicPr>
          <p:nvPr/>
        </p:nvPicPr>
        <p:blipFill>
          <a:blip r:embed="rId6"/>
          <a:stretch>
            <a:fillRect/>
          </a:stretch>
        </p:blipFill>
        <p:spPr>
          <a:xfrm>
            <a:off x="47625" y="2372678"/>
            <a:ext cx="18192750" cy="1762125"/>
          </a:xfrm>
          <a:prstGeom prst="rect">
            <a:avLst/>
          </a:prstGeom>
        </p:spPr>
      </p:pic>
      <p:sp>
        <p:nvSpPr>
          <p:cNvPr id="12" name="Rectangle 11">
            <a:extLst>
              <a:ext uri="{FF2B5EF4-FFF2-40B4-BE49-F238E27FC236}">
                <a16:creationId xmlns:a16="http://schemas.microsoft.com/office/drawing/2014/main" id="{6549696D-D4E8-FE9B-850A-0B9E3AF7172F}"/>
              </a:ext>
            </a:extLst>
          </p:cNvPr>
          <p:cNvSpPr/>
          <p:nvPr/>
        </p:nvSpPr>
        <p:spPr>
          <a:xfrm>
            <a:off x="3928533" y="2641600"/>
            <a:ext cx="931333" cy="609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C6020F-6256-FC3C-6957-FBC807CC46E0}"/>
              </a:ext>
            </a:extLst>
          </p:cNvPr>
          <p:cNvSpPr/>
          <p:nvPr/>
        </p:nvSpPr>
        <p:spPr>
          <a:xfrm>
            <a:off x="5107414" y="2648544"/>
            <a:ext cx="931333" cy="609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1D8BA2-7937-6F80-AF61-E5ECD69ED591}"/>
              </a:ext>
            </a:extLst>
          </p:cNvPr>
          <p:cNvSpPr/>
          <p:nvPr/>
        </p:nvSpPr>
        <p:spPr>
          <a:xfrm>
            <a:off x="6966887" y="2641600"/>
            <a:ext cx="931333" cy="609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B495E88-7515-C470-5FA8-3AD5CAC48CB2}"/>
              </a:ext>
            </a:extLst>
          </p:cNvPr>
          <p:cNvSpPr/>
          <p:nvPr/>
        </p:nvSpPr>
        <p:spPr>
          <a:xfrm>
            <a:off x="11481013" y="2641599"/>
            <a:ext cx="2001991" cy="609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A1A5542-8C5B-7D95-B42F-80CD7060EAAE}"/>
              </a:ext>
            </a:extLst>
          </p:cNvPr>
          <p:cNvSpPr/>
          <p:nvPr/>
        </p:nvSpPr>
        <p:spPr>
          <a:xfrm>
            <a:off x="15778114" y="3365016"/>
            <a:ext cx="2262421" cy="9568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C7699312-8D62-8400-995D-098AD0D00EE9}"/>
              </a:ext>
            </a:extLst>
          </p:cNvPr>
          <p:cNvPicPr>
            <a:picLocks noChangeAspect="1"/>
          </p:cNvPicPr>
          <p:nvPr/>
        </p:nvPicPr>
        <p:blipFill>
          <a:blip r:embed="rId7"/>
          <a:stretch>
            <a:fillRect/>
          </a:stretch>
        </p:blipFill>
        <p:spPr>
          <a:xfrm>
            <a:off x="900113" y="4410075"/>
            <a:ext cx="12106275" cy="5581650"/>
          </a:xfrm>
          <a:prstGeom prst="rect">
            <a:avLst/>
          </a:prstGeom>
        </p:spPr>
      </p:pic>
    </p:spTree>
    <p:extLst>
      <p:ext uri="{BB962C8B-B14F-4D97-AF65-F5344CB8AC3E}">
        <p14:creationId xmlns:p14="http://schemas.microsoft.com/office/powerpoint/2010/main" val="281759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2" name="Freeform 2"/>
          <p:cNvSpPr/>
          <p:nvPr/>
        </p:nvSpPr>
        <p:spPr>
          <a:xfrm>
            <a:off x="0" y="1573940"/>
            <a:ext cx="18288000" cy="9464040"/>
          </a:xfrm>
          <a:custGeom>
            <a:avLst/>
            <a:gdLst/>
            <a:ahLst/>
            <a:cxnLst/>
            <a:rect l="l" t="t" r="r" b="b"/>
            <a:pathLst>
              <a:path w="18288000" h="9464040">
                <a:moveTo>
                  <a:pt x="0" y="0"/>
                </a:moveTo>
                <a:lnTo>
                  <a:pt x="18288000" y="0"/>
                </a:lnTo>
                <a:lnTo>
                  <a:pt x="18288000" y="9464040"/>
                </a:lnTo>
                <a:lnTo>
                  <a:pt x="0" y="946404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529924" y="536189"/>
            <a:ext cx="15281495" cy="710184"/>
          </a:xfrm>
          <a:prstGeom prst="rect">
            <a:avLst/>
          </a:prstGeom>
        </p:spPr>
        <p:txBody>
          <a:bodyPr lIns="0" tIns="0" rIns="0" bIns="0" rtlCol="0" anchor="t">
            <a:spAutoFit/>
          </a:bodyPr>
          <a:lstStyle/>
          <a:p>
            <a:pPr algn="l">
              <a:lnSpc>
                <a:spcPts val="5568"/>
              </a:lnSpc>
            </a:pPr>
            <a:r>
              <a:rPr lang="en-US" sz="4800" b="1">
                <a:solidFill>
                  <a:srgbClr val="FCCB4F"/>
                </a:solidFill>
                <a:latin typeface="Martel Heavy"/>
                <a:ea typeface="Martel Heavy"/>
                <a:cs typeface="Martel Heavy"/>
                <a:sym typeface="Martel Heavy"/>
              </a:rPr>
              <a:t>Corporate.OneKeyMLS.com/Stratus-to-Matrix</a:t>
            </a:r>
          </a:p>
        </p:txBody>
      </p:sp>
      <p:sp>
        <p:nvSpPr>
          <p:cNvPr id="4" name="Freeform 4"/>
          <p:cNvSpPr/>
          <p:nvPr/>
        </p:nvSpPr>
        <p:spPr>
          <a:xfrm>
            <a:off x="16956961" y="8981234"/>
            <a:ext cx="1045664" cy="1046362"/>
          </a:xfrm>
          <a:custGeom>
            <a:avLst/>
            <a:gdLst/>
            <a:ahLst/>
            <a:cxnLst/>
            <a:rect l="l" t="t" r="r" b="b"/>
            <a:pathLst>
              <a:path w="1045664" h="1046362">
                <a:moveTo>
                  <a:pt x="0" y="0"/>
                </a:moveTo>
                <a:lnTo>
                  <a:pt x="1045665" y="0"/>
                </a:lnTo>
                <a:lnTo>
                  <a:pt x="1045665" y="1046362"/>
                </a:lnTo>
                <a:lnTo>
                  <a:pt x="0" y="1046362"/>
                </a:lnTo>
                <a:lnTo>
                  <a:pt x="0" y="0"/>
                </a:lnTo>
                <a:close/>
              </a:path>
            </a:pathLst>
          </a:custGeom>
          <a:blipFill>
            <a:blip r:embed="rId3"/>
            <a:stretch>
              <a:fillRect/>
            </a:stretch>
          </a:blipFill>
        </p:spPr>
        <p:txBody>
          <a:bodyPr/>
          <a:lstStyle/>
          <a:p>
            <a:endParaRPr lang="en-US"/>
          </a:p>
        </p:txBody>
      </p:sp>
      <p:sp>
        <p:nvSpPr>
          <p:cNvPr id="5" name="Rectangle: Rounded Corners 4">
            <a:extLst>
              <a:ext uri="{FF2B5EF4-FFF2-40B4-BE49-F238E27FC236}">
                <a16:creationId xmlns:a16="http://schemas.microsoft.com/office/drawing/2014/main" id="{B74C1586-8717-12B3-9D66-38F784C0DF56}"/>
              </a:ext>
            </a:extLst>
          </p:cNvPr>
          <p:cNvSpPr/>
          <p:nvPr/>
        </p:nvSpPr>
        <p:spPr>
          <a:xfrm>
            <a:off x="12128361" y="8927822"/>
            <a:ext cx="1735029" cy="28636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D708BA9-29C4-0981-DD47-1FFE77C17B37}"/>
              </a:ext>
            </a:extLst>
          </p:cNvPr>
          <p:cNvSpPr/>
          <p:nvPr/>
        </p:nvSpPr>
        <p:spPr>
          <a:xfrm>
            <a:off x="12128360" y="10024484"/>
            <a:ext cx="1735029" cy="28636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03A6CC6-D831-A9E6-4D44-7257D8038B90}"/>
              </a:ext>
            </a:extLst>
          </p:cNvPr>
          <p:cNvSpPr/>
          <p:nvPr/>
        </p:nvSpPr>
        <p:spPr>
          <a:xfrm>
            <a:off x="3478631" y="10580538"/>
            <a:ext cx="2260192" cy="240025"/>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6" name="Freeform 6"/>
          <p:cNvSpPr/>
          <p:nvPr/>
        </p:nvSpPr>
        <p:spPr>
          <a:xfrm>
            <a:off x="16934611" y="8916210"/>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EC5E27FC-B13C-18BF-59B3-25B89BC57087}"/>
              </a:ext>
            </a:extLst>
          </p:cNvPr>
          <p:cNvPicPr>
            <a:picLocks noChangeAspect="1"/>
          </p:cNvPicPr>
          <p:nvPr/>
        </p:nvPicPr>
        <p:blipFill>
          <a:blip r:embed="rId3"/>
          <a:stretch>
            <a:fillRect/>
          </a:stretch>
        </p:blipFill>
        <p:spPr>
          <a:xfrm>
            <a:off x="9908303" y="2362932"/>
            <a:ext cx="1071406" cy="210388"/>
          </a:xfrm>
          <a:prstGeom prst="rect">
            <a:avLst/>
          </a:prstGeom>
        </p:spPr>
      </p:pic>
      <p:pic>
        <p:nvPicPr>
          <p:cNvPr id="2" name="Picture 1" descr="A screenshot of a web page&#10;&#10;Description automatically generated">
            <a:extLst>
              <a:ext uri="{FF2B5EF4-FFF2-40B4-BE49-F238E27FC236}">
                <a16:creationId xmlns:a16="http://schemas.microsoft.com/office/drawing/2014/main" id="{02230486-097F-A728-B1E7-3885F899D34A}"/>
              </a:ext>
            </a:extLst>
          </p:cNvPr>
          <p:cNvPicPr>
            <a:picLocks noChangeAspect="1"/>
          </p:cNvPicPr>
          <p:nvPr/>
        </p:nvPicPr>
        <p:blipFill>
          <a:blip r:embed="rId4"/>
          <a:stretch>
            <a:fillRect/>
          </a:stretch>
        </p:blipFill>
        <p:spPr>
          <a:xfrm>
            <a:off x="4186238" y="1804988"/>
            <a:ext cx="10661650" cy="8280400"/>
          </a:xfrm>
          <a:prstGeom prst="rect">
            <a:avLst/>
          </a:prstGeom>
        </p:spPr>
      </p:pic>
      <p:sp>
        <p:nvSpPr>
          <p:cNvPr id="4" name="TextBox 4">
            <a:extLst>
              <a:ext uri="{FF2B5EF4-FFF2-40B4-BE49-F238E27FC236}">
                <a16:creationId xmlns:a16="http://schemas.microsoft.com/office/drawing/2014/main" id="{DFC6469A-21E0-A88A-7AC2-F267BB7C2EA3}"/>
              </a:ext>
            </a:extLst>
          </p:cNvPr>
          <p:cNvSpPr txBox="1"/>
          <p:nvPr/>
        </p:nvSpPr>
        <p:spPr>
          <a:xfrm>
            <a:off x="2663440" y="397185"/>
            <a:ext cx="14496555" cy="1123384"/>
          </a:xfrm>
          <a:prstGeom prst="rect">
            <a:avLst/>
          </a:prstGeom>
        </p:spPr>
        <p:txBody>
          <a:bodyPr lIns="0" tIns="0" rIns="0" bIns="0" rtlCol="0" anchor="t">
            <a:spAutoFit/>
          </a:bodyPr>
          <a:lstStyle/>
          <a:p>
            <a:pPr>
              <a:lnSpc>
                <a:spcPts val="8699"/>
              </a:lnSpc>
            </a:pPr>
            <a:r>
              <a:rPr lang="en-US" sz="7450" b="1">
                <a:solidFill>
                  <a:srgbClr val="FCCB4F"/>
                </a:solidFill>
                <a:latin typeface="Martel Heavy"/>
                <a:ea typeface="Martel Heavy"/>
                <a:cs typeface="Martel Heavy"/>
              </a:rPr>
              <a:t>Support.OneKeyMLS.com</a:t>
            </a:r>
            <a:endParaRPr lang="en-US" sz="7499" b="1" err="1">
              <a:solidFill>
                <a:srgbClr val="FCCB4F"/>
              </a:solidFill>
              <a:latin typeface="Martel Heavy"/>
              <a:ea typeface="Martel Heavy"/>
              <a:cs typeface="Martel Heavy"/>
              <a:sym typeface="Martel Heavy"/>
            </a:endParaRPr>
          </a:p>
        </p:txBody>
      </p:sp>
      <p:pic>
        <p:nvPicPr>
          <p:cNvPr id="8" name="Graphic 7" descr="Questions with solid fill">
            <a:extLst>
              <a:ext uri="{FF2B5EF4-FFF2-40B4-BE49-F238E27FC236}">
                <a16:creationId xmlns:a16="http://schemas.microsoft.com/office/drawing/2014/main" id="{A28FFA4D-185B-AE78-85C5-CA6B2B65A6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7175" y="193675"/>
            <a:ext cx="1628775" cy="15335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grpSp>
        <p:nvGrpSpPr>
          <p:cNvPr id="2" name="Group 2"/>
          <p:cNvGrpSpPr/>
          <p:nvPr/>
        </p:nvGrpSpPr>
        <p:grpSpPr>
          <a:xfrm>
            <a:off x="9430939" y="368204"/>
            <a:ext cx="8522962" cy="9550592"/>
            <a:chOff x="0" y="0"/>
            <a:chExt cx="758598" cy="850064"/>
          </a:xfrm>
        </p:grpSpPr>
        <p:sp>
          <p:nvSpPr>
            <p:cNvPr id="3" name="Freeform 3"/>
            <p:cNvSpPr/>
            <p:nvPr/>
          </p:nvSpPr>
          <p:spPr>
            <a:xfrm>
              <a:off x="0" y="0"/>
              <a:ext cx="758598" cy="850064"/>
            </a:xfrm>
            <a:custGeom>
              <a:avLst/>
              <a:gdLst/>
              <a:ahLst/>
              <a:cxnLst/>
              <a:rect l="l" t="t" r="r" b="b"/>
              <a:pathLst>
                <a:path w="758598" h="850064">
                  <a:moveTo>
                    <a:pt x="0" y="0"/>
                  </a:moveTo>
                  <a:lnTo>
                    <a:pt x="758598" y="0"/>
                  </a:lnTo>
                  <a:lnTo>
                    <a:pt x="758598" y="850064"/>
                  </a:lnTo>
                  <a:lnTo>
                    <a:pt x="0" y="850064"/>
                  </a:lnTo>
                  <a:close/>
                </a:path>
              </a:pathLst>
            </a:custGeom>
            <a:solidFill>
              <a:srgbClr val="E65100"/>
            </a:solidFill>
          </p:spPr>
          <p:txBody>
            <a:bodyPr/>
            <a:lstStyle/>
            <a:p>
              <a:endParaRPr lang="en-US"/>
            </a:p>
          </p:txBody>
        </p:sp>
        <p:sp>
          <p:nvSpPr>
            <p:cNvPr id="4" name="TextBox 4"/>
            <p:cNvSpPr txBox="1"/>
            <p:nvPr/>
          </p:nvSpPr>
          <p:spPr>
            <a:xfrm>
              <a:off x="0" y="-38100"/>
              <a:ext cx="758598" cy="88816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28700" y="4142433"/>
            <a:ext cx="7578213" cy="1408307"/>
          </a:xfrm>
          <a:prstGeom prst="rect">
            <a:avLst/>
          </a:prstGeom>
        </p:spPr>
        <p:txBody>
          <a:bodyPr lIns="0" tIns="0" rIns="0" bIns="0" rtlCol="0" anchor="t">
            <a:spAutoFit/>
          </a:bodyPr>
          <a:lstStyle/>
          <a:p>
            <a:pPr algn="l">
              <a:lnSpc>
                <a:spcPts val="10706"/>
              </a:lnSpc>
            </a:pPr>
            <a:r>
              <a:rPr lang="en-US" sz="10100" b="1">
                <a:solidFill>
                  <a:srgbClr val="FCCB4F"/>
                </a:solidFill>
                <a:latin typeface="Martel Heavy"/>
                <a:ea typeface="Martel Heavy"/>
                <a:cs typeface="Martel Heavy"/>
                <a:sym typeface="Martel Heavy"/>
              </a:rPr>
              <a:t>Questions?</a:t>
            </a:r>
          </a:p>
        </p:txBody>
      </p:sp>
      <p:grpSp>
        <p:nvGrpSpPr>
          <p:cNvPr id="6" name="Group 6"/>
          <p:cNvGrpSpPr/>
          <p:nvPr/>
        </p:nvGrpSpPr>
        <p:grpSpPr>
          <a:xfrm>
            <a:off x="8606913" y="2634019"/>
            <a:ext cx="7620864" cy="7043883"/>
            <a:chOff x="0" y="0"/>
            <a:chExt cx="10161152" cy="9391845"/>
          </a:xfrm>
        </p:grpSpPr>
        <p:sp>
          <p:nvSpPr>
            <p:cNvPr id="7" name="Freeform 7"/>
            <p:cNvSpPr/>
            <p:nvPr/>
          </p:nvSpPr>
          <p:spPr>
            <a:xfrm>
              <a:off x="0" y="0"/>
              <a:ext cx="8518691" cy="8518691"/>
            </a:xfrm>
            <a:custGeom>
              <a:avLst/>
              <a:gdLst/>
              <a:ahLst/>
              <a:cxnLst/>
              <a:rect l="l" t="t" r="r" b="b"/>
              <a:pathLst>
                <a:path w="8518691" h="8518691">
                  <a:moveTo>
                    <a:pt x="0" y="0"/>
                  </a:moveTo>
                  <a:lnTo>
                    <a:pt x="8518691" y="0"/>
                  </a:lnTo>
                  <a:lnTo>
                    <a:pt x="8518691" y="8518691"/>
                  </a:lnTo>
                  <a:lnTo>
                    <a:pt x="0" y="85186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122093" y="778375"/>
              <a:ext cx="9039059" cy="8613470"/>
            </a:xfrm>
            <a:custGeom>
              <a:avLst/>
              <a:gdLst/>
              <a:ahLst/>
              <a:cxnLst/>
              <a:rect l="l" t="t" r="r" b="b"/>
              <a:pathLst>
                <a:path w="9039059" h="8613470">
                  <a:moveTo>
                    <a:pt x="0" y="0"/>
                  </a:moveTo>
                  <a:lnTo>
                    <a:pt x="9039059" y="0"/>
                  </a:lnTo>
                  <a:lnTo>
                    <a:pt x="9039059" y="8613470"/>
                  </a:lnTo>
                  <a:lnTo>
                    <a:pt x="0" y="8613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0" name="TextBox 10"/>
          <p:cNvSpPr txBox="1"/>
          <p:nvPr/>
        </p:nvSpPr>
        <p:spPr>
          <a:xfrm>
            <a:off x="14969528" y="1035844"/>
            <a:ext cx="2264350" cy="525020"/>
          </a:xfrm>
          <a:prstGeom prst="rect">
            <a:avLst/>
          </a:prstGeom>
        </p:spPr>
        <p:txBody>
          <a:bodyPr lIns="0" tIns="0" rIns="0" bIns="0" rtlCol="0" anchor="t">
            <a:spAutoFit/>
          </a:bodyPr>
          <a:lstStyle/>
          <a:p>
            <a:pPr algn="l">
              <a:lnSpc>
                <a:spcPts val="4067"/>
              </a:lnSpc>
            </a:pPr>
            <a:r>
              <a:rPr lang="en-US" sz="3506" b="1">
                <a:solidFill>
                  <a:srgbClr val="FFFFFF"/>
                </a:solidFill>
                <a:latin typeface="Martel Heavy"/>
                <a:ea typeface="Martel Heavy"/>
                <a:cs typeface="Martel Heavy"/>
                <a:sym typeface="Martel Heavy"/>
              </a:rPr>
              <a:t>Prepare</a:t>
            </a:r>
          </a:p>
        </p:txBody>
      </p:sp>
      <p:sp>
        <p:nvSpPr>
          <p:cNvPr id="12" name="Freeform 12"/>
          <p:cNvSpPr/>
          <p:nvPr/>
        </p:nvSpPr>
        <p:spPr>
          <a:xfrm>
            <a:off x="17083421" y="9055813"/>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grpSp>
        <p:nvGrpSpPr>
          <p:cNvPr id="2" name="Group 2"/>
          <p:cNvGrpSpPr/>
          <p:nvPr/>
        </p:nvGrpSpPr>
        <p:grpSpPr>
          <a:xfrm>
            <a:off x="1223956" y="2586203"/>
            <a:ext cx="5070480" cy="3218971"/>
            <a:chOff x="0" y="0"/>
            <a:chExt cx="1959087" cy="1243717"/>
          </a:xfrm>
        </p:grpSpPr>
        <p:sp>
          <p:nvSpPr>
            <p:cNvPr id="3" name="Freeform 3"/>
            <p:cNvSpPr/>
            <p:nvPr/>
          </p:nvSpPr>
          <p:spPr>
            <a:xfrm>
              <a:off x="0" y="0"/>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4" name="TextBox 4"/>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grpSp>
        <p:nvGrpSpPr>
          <p:cNvPr id="5" name="Group 5"/>
          <p:cNvGrpSpPr/>
          <p:nvPr/>
        </p:nvGrpSpPr>
        <p:grpSpPr>
          <a:xfrm>
            <a:off x="1223956" y="6039329"/>
            <a:ext cx="5070480" cy="3218971"/>
            <a:chOff x="0" y="0"/>
            <a:chExt cx="1959087" cy="1243717"/>
          </a:xfrm>
        </p:grpSpPr>
        <p:sp>
          <p:nvSpPr>
            <p:cNvPr id="6" name="Freeform 6"/>
            <p:cNvSpPr/>
            <p:nvPr/>
          </p:nvSpPr>
          <p:spPr>
            <a:xfrm>
              <a:off x="0" y="0"/>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7" name="TextBox 7"/>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grpSp>
        <p:nvGrpSpPr>
          <p:cNvPr id="8" name="Group 8"/>
          <p:cNvGrpSpPr/>
          <p:nvPr/>
        </p:nvGrpSpPr>
        <p:grpSpPr>
          <a:xfrm>
            <a:off x="6608760" y="2586203"/>
            <a:ext cx="5070480" cy="3218971"/>
            <a:chOff x="0" y="0"/>
            <a:chExt cx="1959087" cy="1243717"/>
          </a:xfrm>
        </p:grpSpPr>
        <p:sp>
          <p:nvSpPr>
            <p:cNvPr id="9" name="Freeform 9"/>
            <p:cNvSpPr/>
            <p:nvPr/>
          </p:nvSpPr>
          <p:spPr>
            <a:xfrm>
              <a:off x="0" y="0"/>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10" name="TextBox 10"/>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6608760" y="6039329"/>
            <a:ext cx="5070480" cy="3218971"/>
            <a:chOff x="0" y="0"/>
            <a:chExt cx="1959087" cy="1243717"/>
          </a:xfrm>
        </p:grpSpPr>
        <p:sp>
          <p:nvSpPr>
            <p:cNvPr id="12" name="Freeform 12"/>
            <p:cNvSpPr/>
            <p:nvPr/>
          </p:nvSpPr>
          <p:spPr>
            <a:xfrm>
              <a:off x="0" y="0"/>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13" name="TextBox 13"/>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grpSp>
        <p:nvGrpSpPr>
          <p:cNvPr id="14" name="Group 14"/>
          <p:cNvGrpSpPr/>
          <p:nvPr/>
        </p:nvGrpSpPr>
        <p:grpSpPr>
          <a:xfrm>
            <a:off x="11993565" y="2586203"/>
            <a:ext cx="5070480" cy="3218971"/>
            <a:chOff x="0" y="0"/>
            <a:chExt cx="1959087" cy="1243717"/>
          </a:xfrm>
        </p:grpSpPr>
        <p:sp>
          <p:nvSpPr>
            <p:cNvPr id="15" name="Freeform 15"/>
            <p:cNvSpPr/>
            <p:nvPr/>
          </p:nvSpPr>
          <p:spPr>
            <a:xfrm>
              <a:off x="0" y="0"/>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16" name="TextBox 16"/>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grpSp>
        <p:nvGrpSpPr>
          <p:cNvPr id="17" name="Group 17"/>
          <p:cNvGrpSpPr/>
          <p:nvPr/>
        </p:nvGrpSpPr>
        <p:grpSpPr>
          <a:xfrm>
            <a:off x="11993565" y="5989077"/>
            <a:ext cx="5070480" cy="3269223"/>
            <a:chOff x="0" y="-19416"/>
            <a:chExt cx="1959087" cy="1263133"/>
          </a:xfrm>
        </p:grpSpPr>
        <p:sp>
          <p:nvSpPr>
            <p:cNvPr id="18" name="Freeform 18"/>
            <p:cNvSpPr/>
            <p:nvPr/>
          </p:nvSpPr>
          <p:spPr>
            <a:xfrm>
              <a:off x="0" y="-19416"/>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19" name="TextBox 19"/>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sp>
        <p:nvSpPr>
          <p:cNvPr id="26" name="TextBox 26"/>
          <p:cNvSpPr txBox="1"/>
          <p:nvPr/>
        </p:nvSpPr>
        <p:spPr>
          <a:xfrm>
            <a:off x="2946790" y="1066800"/>
            <a:ext cx="12394420" cy="1095375"/>
          </a:xfrm>
          <a:prstGeom prst="rect">
            <a:avLst/>
          </a:prstGeom>
        </p:spPr>
        <p:txBody>
          <a:bodyPr lIns="0" tIns="0" rIns="0" bIns="0" rtlCol="0" anchor="t">
            <a:spAutoFit/>
          </a:bodyPr>
          <a:lstStyle/>
          <a:p>
            <a:pPr algn="ctr">
              <a:lnSpc>
                <a:spcPts val="8699"/>
              </a:lnSpc>
            </a:pPr>
            <a:r>
              <a:rPr lang="en-US" sz="7499" b="1">
                <a:solidFill>
                  <a:srgbClr val="FCCB4F"/>
                </a:solidFill>
                <a:latin typeface="Martel Heavy"/>
                <a:ea typeface="Martel Heavy"/>
                <a:cs typeface="Martel Heavy"/>
                <a:sym typeface="Martel Heavy"/>
              </a:rPr>
              <a:t>Agenda</a:t>
            </a:r>
          </a:p>
        </p:txBody>
      </p:sp>
      <p:sp>
        <p:nvSpPr>
          <p:cNvPr id="27" name="TextBox 27"/>
          <p:cNvSpPr txBox="1"/>
          <p:nvPr/>
        </p:nvSpPr>
        <p:spPr>
          <a:xfrm>
            <a:off x="2309704" y="3730556"/>
            <a:ext cx="2898983" cy="1347805"/>
          </a:xfrm>
          <a:prstGeom prst="rect">
            <a:avLst/>
          </a:prstGeom>
        </p:spPr>
        <p:txBody>
          <a:bodyPr lIns="0" tIns="0" rIns="0" bIns="0" rtlCol="0" anchor="t">
            <a:spAutoFit/>
          </a:bodyPr>
          <a:lstStyle/>
          <a:p>
            <a:pPr algn="ctr">
              <a:lnSpc>
                <a:spcPts val="3479"/>
              </a:lnSpc>
            </a:pPr>
            <a:r>
              <a:rPr lang="en-US" sz="2950" b="1">
                <a:solidFill>
                  <a:srgbClr val="1B193E"/>
                </a:solidFill>
                <a:latin typeface="Martel Heavy"/>
                <a:ea typeface="Martel Heavy"/>
                <a:cs typeface="Martel Heavy"/>
                <a:sym typeface="Martel Heavy"/>
              </a:rPr>
              <a:t>Quick Dashboard Search</a:t>
            </a:r>
            <a:endParaRPr lang="en-US" sz="2999" b="1">
              <a:solidFill>
                <a:srgbClr val="1B193E"/>
              </a:solidFill>
              <a:latin typeface="Martel Heavy"/>
              <a:ea typeface="Martel Heavy"/>
              <a:cs typeface="Martel Heavy"/>
              <a:sym typeface="Martel Heavy"/>
            </a:endParaRPr>
          </a:p>
        </p:txBody>
      </p:sp>
      <p:sp>
        <p:nvSpPr>
          <p:cNvPr id="28" name="TextBox 28"/>
          <p:cNvSpPr txBox="1"/>
          <p:nvPr/>
        </p:nvSpPr>
        <p:spPr>
          <a:xfrm>
            <a:off x="7694508" y="3964245"/>
            <a:ext cx="2898983" cy="898964"/>
          </a:xfrm>
          <a:prstGeom prst="rect">
            <a:avLst/>
          </a:prstGeom>
        </p:spPr>
        <p:txBody>
          <a:bodyPr lIns="0" tIns="0" rIns="0" bIns="0" rtlCol="0" anchor="t">
            <a:spAutoFit/>
          </a:bodyPr>
          <a:lstStyle/>
          <a:p>
            <a:pPr algn="ctr">
              <a:lnSpc>
                <a:spcPts val="3479"/>
              </a:lnSpc>
            </a:pPr>
            <a:r>
              <a:rPr lang="en-US" sz="2950" b="1">
                <a:solidFill>
                  <a:srgbClr val="1B193E"/>
                </a:solidFill>
                <a:latin typeface="Martel Heavy"/>
                <a:ea typeface="Martel Heavy"/>
                <a:cs typeface="Martel Heavy"/>
                <a:sym typeface="Martel Heavy"/>
              </a:rPr>
              <a:t>Property Type Search</a:t>
            </a:r>
            <a:endParaRPr lang="en-US" sz="2999" b="1">
              <a:solidFill>
                <a:srgbClr val="1B193E"/>
              </a:solidFill>
              <a:latin typeface="Martel Heavy"/>
              <a:ea typeface="Martel Heavy"/>
              <a:cs typeface="Martel Heavy"/>
              <a:sym typeface="Martel Heavy"/>
            </a:endParaRPr>
          </a:p>
        </p:txBody>
      </p:sp>
      <p:sp>
        <p:nvSpPr>
          <p:cNvPr id="29" name="TextBox 29"/>
          <p:cNvSpPr txBox="1"/>
          <p:nvPr/>
        </p:nvSpPr>
        <p:spPr>
          <a:xfrm>
            <a:off x="12558958" y="4188666"/>
            <a:ext cx="3939694" cy="451983"/>
          </a:xfrm>
          <a:prstGeom prst="rect">
            <a:avLst/>
          </a:prstGeom>
        </p:spPr>
        <p:txBody>
          <a:bodyPr lIns="0" tIns="0" rIns="0" bIns="0" rtlCol="0" anchor="t">
            <a:spAutoFit/>
          </a:bodyPr>
          <a:lstStyle/>
          <a:p>
            <a:pPr algn="ctr">
              <a:lnSpc>
                <a:spcPts val="3479"/>
              </a:lnSpc>
            </a:pPr>
            <a:r>
              <a:rPr lang="en-US" sz="2999" b="1">
                <a:solidFill>
                  <a:srgbClr val="1B193E"/>
                </a:solidFill>
                <a:latin typeface="Martel Heavy"/>
                <a:ea typeface="Martel Heavy"/>
                <a:cs typeface="Martel Heavy"/>
                <a:sym typeface="Martel Heavy"/>
              </a:rPr>
              <a:t>Criteria</a:t>
            </a:r>
          </a:p>
        </p:txBody>
      </p:sp>
      <p:sp>
        <p:nvSpPr>
          <p:cNvPr id="31" name="TextBox 31"/>
          <p:cNvSpPr txBox="1"/>
          <p:nvPr/>
        </p:nvSpPr>
        <p:spPr>
          <a:xfrm>
            <a:off x="7380183" y="7307767"/>
            <a:ext cx="3435061" cy="451983"/>
          </a:xfrm>
          <a:prstGeom prst="rect">
            <a:avLst/>
          </a:prstGeom>
        </p:spPr>
        <p:txBody>
          <a:bodyPr lIns="0" tIns="0" rIns="0" bIns="0" rtlCol="0" anchor="t">
            <a:spAutoFit/>
          </a:bodyPr>
          <a:lstStyle/>
          <a:p>
            <a:pPr algn="ctr">
              <a:lnSpc>
                <a:spcPts val="3479"/>
              </a:lnSpc>
            </a:pPr>
            <a:r>
              <a:rPr lang="en-US" sz="2999" b="1">
                <a:solidFill>
                  <a:srgbClr val="1B193E"/>
                </a:solidFill>
                <a:latin typeface="Martel Heavy"/>
                <a:ea typeface="Martel Heavy"/>
                <a:cs typeface="Martel Heavy"/>
                <a:sym typeface="Martel Heavy"/>
              </a:rPr>
              <a:t>Results</a:t>
            </a:r>
          </a:p>
        </p:txBody>
      </p:sp>
      <p:sp>
        <p:nvSpPr>
          <p:cNvPr id="32" name="TextBox 32"/>
          <p:cNvSpPr txBox="1"/>
          <p:nvPr/>
        </p:nvSpPr>
        <p:spPr>
          <a:xfrm>
            <a:off x="2309703" y="7307767"/>
            <a:ext cx="2898983" cy="451983"/>
          </a:xfrm>
          <a:prstGeom prst="rect">
            <a:avLst/>
          </a:prstGeom>
        </p:spPr>
        <p:txBody>
          <a:bodyPr lIns="0" tIns="0" rIns="0" bIns="0" rtlCol="0" anchor="t">
            <a:spAutoFit/>
          </a:bodyPr>
          <a:lstStyle/>
          <a:p>
            <a:pPr algn="ctr">
              <a:lnSpc>
                <a:spcPts val="3479"/>
              </a:lnSpc>
            </a:pPr>
            <a:r>
              <a:rPr lang="en-US" sz="2999" b="1">
                <a:solidFill>
                  <a:srgbClr val="1B193E"/>
                </a:solidFill>
                <a:latin typeface="Martel Heavy"/>
                <a:ea typeface="Martel Heavy"/>
                <a:cs typeface="Martel Heavy"/>
                <a:sym typeface="Martel Heavy"/>
              </a:rPr>
              <a:t>Map</a:t>
            </a:r>
          </a:p>
        </p:txBody>
      </p:sp>
      <p:sp>
        <p:nvSpPr>
          <p:cNvPr id="33" name="Freeform 33"/>
          <p:cNvSpPr/>
          <p:nvPr/>
        </p:nvSpPr>
        <p:spPr>
          <a:xfrm>
            <a:off x="16976764" y="8984303"/>
            <a:ext cx="1045664" cy="1046362"/>
          </a:xfrm>
          <a:custGeom>
            <a:avLst/>
            <a:gdLst/>
            <a:ahLst/>
            <a:cxnLst/>
            <a:rect l="l" t="t" r="r" b="b"/>
            <a:pathLst>
              <a:path w="1045664" h="1046362">
                <a:moveTo>
                  <a:pt x="0" y="0"/>
                </a:moveTo>
                <a:lnTo>
                  <a:pt x="1045665" y="0"/>
                </a:lnTo>
                <a:lnTo>
                  <a:pt x="1045665" y="1046362"/>
                </a:lnTo>
                <a:lnTo>
                  <a:pt x="0" y="1046362"/>
                </a:lnTo>
                <a:lnTo>
                  <a:pt x="0" y="0"/>
                </a:lnTo>
                <a:close/>
              </a:path>
            </a:pathLst>
          </a:custGeom>
          <a:blipFill>
            <a:blip r:embed="rId2"/>
            <a:stretch>
              <a:fillRect/>
            </a:stretch>
          </a:blipFill>
        </p:spPr>
        <p:txBody>
          <a:bodyPr/>
          <a:lstStyle/>
          <a:p>
            <a:endParaRPr lang="en-US"/>
          </a:p>
        </p:txBody>
      </p:sp>
      <p:sp>
        <p:nvSpPr>
          <p:cNvPr id="34" name="TextBox 31">
            <a:extLst>
              <a:ext uri="{FF2B5EF4-FFF2-40B4-BE49-F238E27FC236}">
                <a16:creationId xmlns:a16="http://schemas.microsoft.com/office/drawing/2014/main" id="{5469B98B-5CF0-02C7-F56F-C0FA213DF4A5}"/>
              </a:ext>
            </a:extLst>
          </p:cNvPr>
          <p:cNvSpPr txBox="1"/>
          <p:nvPr/>
        </p:nvSpPr>
        <p:spPr>
          <a:xfrm>
            <a:off x="12820900" y="7319458"/>
            <a:ext cx="3435061" cy="451983"/>
          </a:xfrm>
          <a:prstGeom prst="rect">
            <a:avLst/>
          </a:prstGeom>
        </p:spPr>
        <p:txBody>
          <a:bodyPr lIns="0" tIns="0" rIns="0" bIns="0" rtlCol="0" anchor="t">
            <a:spAutoFit/>
          </a:bodyPr>
          <a:lstStyle/>
          <a:p>
            <a:pPr algn="ctr">
              <a:lnSpc>
                <a:spcPts val="3479"/>
              </a:lnSpc>
            </a:pPr>
            <a:r>
              <a:rPr lang="en-US" sz="2999" b="1">
                <a:solidFill>
                  <a:srgbClr val="1B193E"/>
                </a:solidFill>
                <a:latin typeface="Martel Heavy"/>
                <a:ea typeface="Martel Heavy"/>
                <a:cs typeface="Martel Heavy"/>
                <a:sym typeface="Martel Heavy"/>
              </a:rPr>
              <a:t>Action Bar</a:t>
            </a:r>
          </a:p>
        </p:txBody>
      </p:sp>
      <p:sp>
        <p:nvSpPr>
          <p:cNvPr id="21" name="Freeform 3">
            <a:extLst>
              <a:ext uri="{FF2B5EF4-FFF2-40B4-BE49-F238E27FC236}">
                <a16:creationId xmlns:a16="http://schemas.microsoft.com/office/drawing/2014/main" id="{14428EA4-9C6E-6C3F-A318-377F82BA0AD5}"/>
              </a:ext>
            </a:extLst>
          </p:cNvPr>
          <p:cNvSpPr/>
          <p:nvPr/>
        </p:nvSpPr>
        <p:spPr>
          <a:xfrm>
            <a:off x="8742214" y="2994057"/>
            <a:ext cx="781742" cy="525384"/>
          </a:xfrm>
          <a:custGeom>
            <a:avLst/>
            <a:gdLst/>
            <a:ahLst/>
            <a:cxnLst/>
            <a:rect l="l" t="t" r="r" b="b"/>
            <a:pathLst>
              <a:path w="1320584" h="868284">
                <a:moveTo>
                  <a:pt x="0" y="0"/>
                </a:moveTo>
                <a:lnTo>
                  <a:pt x="1320583" y="0"/>
                </a:lnTo>
                <a:lnTo>
                  <a:pt x="1320583" y="868284"/>
                </a:lnTo>
                <a:lnTo>
                  <a:pt x="0" y="868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145C582C-36FD-A65E-3D37-3D69EA5DA71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EA08400-4ACD-5004-29A8-08FDEBE9D239}"/>
              </a:ext>
            </a:extLst>
          </p:cNvPr>
          <p:cNvSpPr txBox="1"/>
          <p:nvPr/>
        </p:nvSpPr>
        <p:spPr>
          <a:xfrm>
            <a:off x="-852491" y="284268"/>
            <a:ext cx="12531731" cy="1125244"/>
          </a:xfrm>
          <a:prstGeom prst="rect">
            <a:avLst/>
          </a:prstGeom>
        </p:spPr>
        <p:txBody>
          <a:bodyPr lIns="0" tIns="0" rIns="0" bIns="0" rtlCol="0" anchor="t">
            <a:spAutoFit/>
          </a:bodyPr>
          <a:lstStyle/>
          <a:p>
            <a:pPr algn="ctr">
              <a:lnSpc>
                <a:spcPts val="8699"/>
              </a:lnSpc>
            </a:pPr>
            <a:r>
              <a:rPr lang="en-US" sz="7499" b="1">
                <a:solidFill>
                  <a:srgbClr val="FCCB4F"/>
                </a:solidFill>
                <a:latin typeface="Martel Heavy"/>
                <a:ea typeface="Martel Heavy"/>
                <a:cs typeface="Martel Heavy"/>
                <a:sym typeface="Martel Heavy"/>
              </a:rPr>
              <a:t>Quick Search</a:t>
            </a:r>
          </a:p>
        </p:txBody>
      </p:sp>
      <p:sp>
        <p:nvSpPr>
          <p:cNvPr id="3" name="Freeform 3">
            <a:extLst>
              <a:ext uri="{FF2B5EF4-FFF2-40B4-BE49-F238E27FC236}">
                <a16:creationId xmlns:a16="http://schemas.microsoft.com/office/drawing/2014/main" id="{1AD2EAC6-AC18-A984-DCAA-B42D326329E8}"/>
              </a:ext>
            </a:extLst>
          </p:cNvPr>
          <p:cNvSpPr/>
          <p:nvPr/>
        </p:nvSpPr>
        <p:spPr>
          <a:xfrm>
            <a:off x="447300" y="283514"/>
            <a:ext cx="1320584" cy="868284"/>
          </a:xfrm>
          <a:custGeom>
            <a:avLst/>
            <a:gdLst/>
            <a:ahLst/>
            <a:cxnLst/>
            <a:rect l="l" t="t" r="r" b="b"/>
            <a:pathLst>
              <a:path w="1320584" h="868284">
                <a:moveTo>
                  <a:pt x="0" y="0"/>
                </a:moveTo>
                <a:lnTo>
                  <a:pt x="1320583" y="0"/>
                </a:lnTo>
                <a:lnTo>
                  <a:pt x="1320583" y="868284"/>
                </a:lnTo>
                <a:lnTo>
                  <a:pt x="0" y="868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B0EB0465-9FD1-25EC-3C65-0AEAB212A2DD}"/>
              </a:ext>
            </a:extLst>
          </p:cNvPr>
          <p:cNvSpPr/>
          <p:nvPr/>
        </p:nvSpPr>
        <p:spPr>
          <a:xfrm>
            <a:off x="16931369" y="893890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4"/>
            <a:stretch>
              <a:fillRect/>
            </a:stretch>
          </a:blipFill>
        </p:spPr>
        <p:txBody>
          <a:bodyPr/>
          <a:lstStyle/>
          <a:p>
            <a:endParaRPr lang="en-US"/>
          </a:p>
        </p:txBody>
      </p:sp>
      <p:pic>
        <p:nvPicPr>
          <p:cNvPr id="14" name="Picture 13" descr="A screenshot of a computer&#10;&#10;Description automatically generated">
            <a:extLst>
              <a:ext uri="{FF2B5EF4-FFF2-40B4-BE49-F238E27FC236}">
                <a16:creationId xmlns:a16="http://schemas.microsoft.com/office/drawing/2014/main" id="{A34E1480-F5B0-AD96-64D6-E2539A13A6C9}"/>
              </a:ext>
            </a:extLst>
          </p:cNvPr>
          <p:cNvPicPr>
            <a:picLocks noChangeAspect="1"/>
          </p:cNvPicPr>
          <p:nvPr/>
        </p:nvPicPr>
        <p:blipFill>
          <a:blip r:embed="rId5"/>
          <a:srcRect r="115" b="80460"/>
          <a:stretch/>
        </p:blipFill>
        <p:spPr>
          <a:xfrm>
            <a:off x="2313623" y="1743075"/>
            <a:ext cx="13279772" cy="1555230"/>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6071CED5-88AB-5350-C424-2523492DD2D1}"/>
              </a:ext>
            </a:extLst>
          </p:cNvPr>
          <p:cNvPicPr>
            <a:picLocks noChangeAspect="1"/>
          </p:cNvPicPr>
          <p:nvPr/>
        </p:nvPicPr>
        <p:blipFill>
          <a:blip r:embed="rId5"/>
          <a:srcRect t="17919" r="115" b="-193"/>
          <a:stretch/>
        </p:blipFill>
        <p:spPr>
          <a:xfrm>
            <a:off x="2313623" y="3160395"/>
            <a:ext cx="13264537" cy="6510622"/>
          </a:xfrm>
          <a:prstGeom prst="rect">
            <a:avLst/>
          </a:prstGeom>
        </p:spPr>
      </p:pic>
      <p:sp>
        <p:nvSpPr>
          <p:cNvPr id="16" name="Oval 15">
            <a:extLst>
              <a:ext uri="{FF2B5EF4-FFF2-40B4-BE49-F238E27FC236}">
                <a16:creationId xmlns:a16="http://schemas.microsoft.com/office/drawing/2014/main" id="{BB766411-B6B7-17CA-9796-35305C6372BE}"/>
              </a:ext>
            </a:extLst>
          </p:cNvPr>
          <p:cNvSpPr/>
          <p:nvPr/>
        </p:nvSpPr>
        <p:spPr>
          <a:xfrm>
            <a:off x="4099560" y="2514599"/>
            <a:ext cx="3124199" cy="7772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Oval 17">
            <a:extLst>
              <a:ext uri="{FF2B5EF4-FFF2-40B4-BE49-F238E27FC236}">
                <a16:creationId xmlns:a16="http://schemas.microsoft.com/office/drawing/2014/main" id="{A653ABEC-E8DB-F1B4-A3CA-8B9B1B39F00A}"/>
              </a:ext>
            </a:extLst>
          </p:cNvPr>
          <p:cNvSpPr/>
          <p:nvPr/>
        </p:nvSpPr>
        <p:spPr>
          <a:xfrm>
            <a:off x="5288280" y="4084318"/>
            <a:ext cx="2164079" cy="4724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974806"/>
              </a:solidFill>
            </a:endParaRPr>
          </a:p>
        </p:txBody>
      </p:sp>
    </p:spTree>
    <p:extLst>
      <p:ext uri="{BB962C8B-B14F-4D97-AF65-F5344CB8AC3E}">
        <p14:creationId xmlns:p14="http://schemas.microsoft.com/office/powerpoint/2010/main" val="154440020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FB674F02-4AE1-5D17-5D9C-B92DE970AB77}"/>
            </a:ext>
          </a:extLst>
        </p:cNvPr>
        <p:cNvGrpSpPr/>
        <p:nvPr/>
      </p:nvGrpSpPr>
      <p:grpSpPr>
        <a:xfrm>
          <a:off x="0" y="0"/>
          <a:ext cx="0" cy="0"/>
          <a:chOff x="0" y="0"/>
          <a:chExt cx="0" cy="0"/>
        </a:xfrm>
      </p:grpSpPr>
      <p:pic>
        <p:nvPicPr>
          <p:cNvPr id="8" name="Picture 7" descr="A blue square with white text&#10;&#10;Description automatically generated">
            <a:extLst>
              <a:ext uri="{FF2B5EF4-FFF2-40B4-BE49-F238E27FC236}">
                <a16:creationId xmlns:a16="http://schemas.microsoft.com/office/drawing/2014/main" id="{C4EB1C0D-B626-EC11-6DEE-921BA41C3ECB}"/>
              </a:ext>
            </a:extLst>
          </p:cNvPr>
          <p:cNvPicPr>
            <a:picLocks noChangeAspect="1"/>
          </p:cNvPicPr>
          <p:nvPr/>
        </p:nvPicPr>
        <p:blipFill>
          <a:blip r:embed="rId2"/>
          <a:stretch>
            <a:fillRect/>
          </a:stretch>
        </p:blipFill>
        <p:spPr>
          <a:xfrm>
            <a:off x="76200" y="1487586"/>
            <a:ext cx="18211800" cy="522038"/>
          </a:xfrm>
          <a:prstGeom prst="rect">
            <a:avLst/>
          </a:prstGeom>
        </p:spPr>
      </p:pic>
      <p:sp>
        <p:nvSpPr>
          <p:cNvPr id="2" name="TextBox 2">
            <a:extLst>
              <a:ext uri="{FF2B5EF4-FFF2-40B4-BE49-F238E27FC236}">
                <a16:creationId xmlns:a16="http://schemas.microsoft.com/office/drawing/2014/main" id="{73FD326E-8B88-ABF8-69BE-B56EE80F79C7}"/>
              </a:ext>
            </a:extLst>
          </p:cNvPr>
          <p:cNvSpPr txBox="1"/>
          <p:nvPr/>
        </p:nvSpPr>
        <p:spPr>
          <a:xfrm>
            <a:off x="957259" y="284268"/>
            <a:ext cx="12531731" cy="1125244"/>
          </a:xfrm>
          <a:prstGeom prst="rect">
            <a:avLst/>
          </a:prstGeom>
        </p:spPr>
        <p:txBody>
          <a:bodyPr lIns="0" tIns="0" rIns="0" bIns="0" rtlCol="0" anchor="t">
            <a:spAutoFit/>
          </a:bodyPr>
          <a:lstStyle/>
          <a:p>
            <a:pPr algn="ctr">
              <a:lnSpc>
                <a:spcPts val="8699"/>
              </a:lnSpc>
            </a:pPr>
            <a:r>
              <a:rPr lang="en-US" sz="7499" b="1">
                <a:solidFill>
                  <a:srgbClr val="FCCB4F"/>
                </a:solidFill>
                <a:latin typeface="Martel Heavy"/>
                <a:ea typeface="Martel Heavy"/>
                <a:cs typeface="Martel Heavy"/>
                <a:sym typeface="Martel Heavy"/>
              </a:rPr>
              <a:t>Classic vs New Mode</a:t>
            </a:r>
          </a:p>
        </p:txBody>
      </p:sp>
      <p:sp>
        <p:nvSpPr>
          <p:cNvPr id="3" name="Freeform 3">
            <a:extLst>
              <a:ext uri="{FF2B5EF4-FFF2-40B4-BE49-F238E27FC236}">
                <a16:creationId xmlns:a16="http://schemas.microsoft.com/office/drawing/2014/main" id="{B6C023F0-5FB9-B4EA-447C-EDD97A29F08D}"/>
              </a:ext>
            </a:extLst>
          </p:cNvPr>
          <p:cNvSpPr/>
          <p:nvPr/>
        </p:nvSpPr>
        <p:spPr>
          <a:xfrm>
            <a:off x="447300" y="283514"/>
            <a:ext cx="1320584" cy="868284"/>
          </a:xfrm>
          <a:custGeom>
            <a:avLst/>
            <a:gdLst/>
            <a:ahLst/>
            <a:cxnLst/>
            <a:rect l="l" t="t" r="r" b="b"/>
            <a:pathLst>
              <a:path w="1320584" h="868284">
                <a:moveTo>
                  <a:pt x="0" y="0"/>
                </a:moveTo>
                <a:lnTo>
                  <a:pt x="1320583" y="0"/>
                </a:lnTo>
                <a:lnTo>
                  <a:pt x="1320583" y="868284"/>
                </a:lnTo>
                <a:lnTo>
                  <a:pt x="0" y="868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04D8DE58-F8C9-29B6-4C36-F5D9FF1B85E2}"/>
              </a:ext>
            </a:extLst>
          </p:cNvPr>
          <p:cNvSpPr/>
          <p:nvPr/>
        </p:nvSpPr>
        <p:spPr>
          <a:xfrm>
            <a:off x="16931369" y="893890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5"/>
            <a:stretch>
              <a:fillRect/>
            </a:stretch>
          </a:blipFill>
        </p:spPr>
        <p:txBody>
          <a:bodyPr/>
          <a:lstStyle/>
          <a:p>
            <a:endParaRPr lang="en-US"/>
          </a:p>
        </p:txBody>
      </p:sp>
      <p:pic>
        <p:nvPicPr>
          <p:cNvPr id="11" name="Picture 10">
            <a:extLst>
              <a:ext uri="{FF2B5EF4-FFF2-40B4-BE49-F238E27FC236}">
                <a16:creationId xmlns:a16="http://schemas.microsoft.com/office/drawing/2014/main" id="{BA329F26-3B3B-54B4-5C4A-04A4370E929A}"/>
              </a:ext>
            </a:extLst>
          </p:cNvPr>
          <p:cNvPicPr>
            <a:picLocks noChangeAspect="1"/>
          </p:cNvPicPr>
          <p:nvPr/>
        </p:nvPicPr>
        <p:blipFill>
          <a:blip r:embed="rId6"/>
          <a:stretch>
            <a:fillRect/>
          </a:stretch>
        </p:blipFill>
        <p:spPr>
          <a:xfrm>
            <a:off x="11582400" y="2264826"/>
            <a:ext cx="6219397" cy="5085566"/>
          </a:xfrm>
          <a:prstGeom prst="rect">
            <a:avLst/>
          </a:prstGeom>
        </p:spPr>
      </p:pic>
      <p:sp>
        <p:nvSpPr>
          <p:cNvPr id="4" name="Oval 3">
            <a:extLst>
              <a:ext uri="{FF2B5EF4-FFF2-40B4-BE49-F238E27FC236}">
                <a16:creationId xmlns:a16="http://schemas.microsoft.com/office/drawing/2014/main" id="{9437B89B-2BA6-0D63-FD57-66CEF81A24EE}"/>
              </a:ext>
            </a:extLst>
          </p:cNvPr>
          <p:cNvSpPr/>
          <p:nvPr/>
        </p:nvSpPr>
        <p:spPr>
          <a:xfrm>
            <a:off x="15954374" y="1412875"/>
            <a:ext cx="2333625" cy="6667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11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4E2C43CF-AAE5-B69B-625E-5C070D285C44}"/>
            </a:ext>
          </a:extLst>
        </p:cNvPr>
        <p:cNvGrpSpPr/>
        <p:nvPr/>
      </p:nvGrpSpPr>
      <p:grpSpPr>
        <a:xfrm>
          <a:off x="0" y="0"/>
          <a:ext cx="0" cy="0"/>
          <a:chOff x="0" y="0"/>
          <a:chExt cx="0" cy="0"/>
        </a:xfrm>
      </p:grpSpPr>
      <p:pic>
        <p:nvPicPr>
          <p:cNvPr id="8" name="Picture 7" descr="A blue square with white text&#10;&#10;Description automatically generated">
            <a:extLst>
              <a:ext uri="{FF2B5EF4-FFF2-40B4-BE49-F238E27FC236}">
                <a16:creationId xmlns:a16="http://schemas.microsoft.com/office/drawing/2014/main" id="{AD288F6E-A2EC-D38E-24DA-B66D107DA9D2}"/>
              </a:ext>
            </a:extLst>
          </p:cNvPr>
          <p:cNvPicPr>
            <a:picLocks noChangeAspect="1"/>
          </p:cNvPicPr>
          <p:nvPr/>
        </p:nvPicPr>
        <p:blipFill>
          <a:blip r:embed="rId2"/>
          <a:stretch>
            <a:fillRect/>
          </a:stretch>
        </p:blipFill>
        <p:spPr>
          <a:xfrm>
            <a:off x="0" y="1518568"/>
            <a:ext cx="36703788" cy="1052107"/>
          </a:xfrm>
          <a:prstGeom prst="rect">
            <a:avLst/>
          </a:prstGeom>
        </p:spPr>
      </p:pic>
      <p:sp>
        <p:nvSpPr>
          <p:cNvPr id="2" name="TextBox 2">
            <a:extLst>
              <a:ext uri="{FF2B5EF4-FFF2-40B4-BE49-F238E27FC236}">
                <a16:creationId xmlns:a16="http://schemas.microsoft.com/office/drawing/2014/main" id="{9F6390E4-E4ED-8AE2-E792-5D2D1920B03E}"/>
              </a:ext>
            </a:extLst>
          </p:cNvPr>
          <p:cNvSpPr txBox="1"/>
          <p:nvPr/>
        </p:nvSpPr>
        <p:spPr>
          <a:xfrm>
            <a:off x="327293" y="284268"/>
            <a:ext cx="12531731" cy="1125244"/>
          </a:xfrm>
          <a:prstGeom prst="rect">
            <a:avLst/>
          </a:prstGeom>
        </p:spPr>
        <p:txBody>
          <a:bodyPr lIns="0" tIns="0" rIns="0" bIns="0" rtlCol="0" anchor="t">
            <a:spAutoFit/>
          </a:bodyPr>
          <a:lstStyle/>
          <a:p>
            <a:pPr algn="ctr">
              <a:lnSpc>
                <a:spcPts val="8699"/>
              </a:lnSpc>
            </a:pPr>
            <a:r>
              <a:rPr lang="en-US" sz="7499" b="1">
                <a:solidFill>
                  <a:srgbClr val="FCCB4F"/>
                </a:solidFill>
                <a:latin typeface="Martel Heavy"/>
                <a:ea typeface="Martel Heavy"/>
                <a:cs typeface="Martel Heavy"/>
                <a:sym typeface="Martel Heavy"/>
              </a:rPr>
              <a:t>Search Main Menu</a:t>
            </a:r>
          </a:p>
        </p:txBody>
      </p:sp>
      <p:sp>
        <p:nvSpPr>
          <p:cNvPr id="3" name="Freeform 3">
            <a:extLst>
              <a:ext uri="{FF2B5EF4-FFF2-40B4-BE49-F238E27FC236}">
                <a16:creationId xmlns:a16="http://schemas.microsoft.com/office/drawing/2014/main" id="{97C77808-5106-B997-47CD-EEBA446A872D}"/>
              </a:ext>
            </a:extLst>
          </p:cNvPr>
          <p:cNvSpPr/>
          <p:nvPr/>
        </p:nvSpPr>
        <p:spPr>
          <a:xfrm>
            <a:off x="332303" y="281191"/>
            <a:ext cx="1320584" cy="868284"/>
          </a:xfrm>
          <a:custGeom>
            <a:avLst/>
            <a:gdLst/>
            <a:ahLst/>
            <a:cxnLst/>
            <a:rect l="l" t="t" r="r" b="b"/>
            <a:pathLst>
              <a:path w="1320584" h="868284">
                <a:moveTo>
                  <a:pt x="0" y="0"/>
                </a:moveTo>
                <a:lnTo>
                  <a:pt x="1320583" y="0"/>
                </a:lnTo>
                <a:lnTo>
                  <a:pt x="1320583" y="868284"/>
                </a:lnTo>
                <a:lnTo>
                  <a:pt x="0" y="868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60058A08-7223-6AA6-F612-74DA5F645A18}"/>
              </a:ext>
            </a:extLst>
          </p:cNvPr>
          <p:cNvSpPr/>
          <p:nvPr/>
        </p:nvSpPr>
        <p:spPr>
          <a:xfrm>
            <a:off x="16931369" y="893890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5"/>
            <a:stretch>
              <a:fillRect/>
            </a:stretch>
          </a:blipFill>
        </p:spPr>
        <p:txBody>
          <a:bodyPr/>
          <a:lstStyle/>
          <a:p>
            <a:endParaRPr lang="en-US"/>
          </a:p>
        </p:txBody>
      </p:sp>
      <p:pic>
        <p:nvPicPr>
          <p:cNvPr id="9" name="Picture 8">
            <a:extLst>
              <a:ext uri="{FF2B5EF4-FFF2-40B4-BE49-F238E27FC236}">
                <a16:creationId xmlns:a16="http://schemas.microsoft.com/office/drawing/2014/main" id="{3EF12A4F-3F3A-9ACE-8269-505677FC68AC}"/>
              </a:ext>
            </a:extLst>
          </p:cNvPr>
          <p:cNvPicPr>
            <a:picLocks noChangeAspect="1"/>
          </p:cNvPicPr>
          <p:nvPr/>
        </p:nvPicPr>
        <p:blipFill>
          <a:blip r:embed="rId6"/>
          <a:stretch>
            <a:fillRect/>
          </a:stretch>
        </p:blipFill>
        <p:spPr>
          <a:xfrm>
            <a:off x="3425831" y="2529759"/>
            <a:ext cx="8011224" cy="2613741"/>
          </a:xfrm>
          <a:prstGeom prst="rect">
            <a:avLst/>
          </a:prstGeom>
        </p:spPr>
      </p:pic>
      <p:sp>
        <p:nvSpPr>
          <p:cNvPr id="4" name="Oval 3">
            <a:extLst>
              <a:ext uri="{FF2B5EF4-FFF2-40B4-BE49-F238E27FC236}">
                <a16:creationId xmlns:a16="http://schemas.microsoft.com/office/drawing/2014/main" id="{72DD4B59-4761-3DDC-C139-80C2602421E9}"/>
              </a:ext>
            </a:extLst>
          </p:cNvPr>
          <p:cNvSpPr/>
          <p:nvPr/>
        </p:nvSpPr>
        <p:spPr>
          <a:xfrm>
            <a:off x="3143250" y="1762125"/>
            <a:ext cx="1809750" cy="5715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99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pic>
        <p:nvPicPr>
          <p:cNvPr id="8" name="Picture 7" descr="A blue square with white text&#10;&#10;Description automatically generated">
            <a:extLst>
              <a:ext uri="{FF2B5EF4-FFF2-40B4-BE49-F238E27FC236}">
                <a16:creationId xmlns:a16="http://schemas.microsoft.com/office/drawing/2014/main" id="{FF908A65-0DFF-C413-7637-B411AB550C45}"/>
              </a:ext>
            </a:extLst>
          </p:cNvPr>
          <p:cNvPicPr>
            <a:picLocks noChangeAspect="1"/>
          </p:cNvPicPr>
          <p:nvPr/>
        </p:nvPicPr>
        <p:blipFill>
          <a:blip r:embed="rId2"/>
          <a:srcRect t="-3480" r="50173" b="-465"/>
          <a:stretch/>
        </p:blipFill>
        <p:spPr>
          <a:xfrm>
            <a:off x="0" y="1482107"/>
            <a:ext cx="18288397" cy="1093609"/>
          </a:xfrm>
          <a:prstGeom prst="rect">
            <a:avLst/>
          </a:prstGeom>
        </p:spPr>
      </p:pic>
      <p:sp>
        <p:nvSpPr>
          <p:cNvPr id="2" name="TextBox 2"/>
          <p:cNvSpPr txBox="1"/>
          <p:nvPr/>
        </p:nvSpPr>
        <p:spPr>
          <a:xfrm>
            <a:off x="1653824" y="275607"/>
            <a:ext cx="12531731" cy="1125244"/>
          </a:xfrm>
          <a:prstGeom prst="rect">
            <a:avLst/>
          </a:prstGeom>
        </p:spPr>
        <p:txBody>
          <a:bodyPr lIns="0" tIns="0" rIns="0" bIns="0" rtlCol="0" anchor="t">
            <a:spAutoFit/>
          </a:bodyPr>
          <a:lstStyle/>
          <a:p>
            <a:pPr algn="ctr">
              <a:lnSpc>
                <a:spcPts val="8699"/>
              </a:lnSpc>
            </a:pPr>
            <a:r>
              <a:rPr lang="en-US" sz="7499" b="1">
                <a:solidFill>
                  <a:srgbClr val="FCCB4F"/>
                </a:solidFill>
                <a:latin typeface="Martel Heavy"/>
                <a:ea typeface="Martel Heavy"/>
                <a:cs typeface="Martel Heavy"/>
                <a:sym typeface="Martel Heavy"/>
              </a:rPr>
              <a:t>Property Type Searches</a:t>
            </a:r>
          </a:p>
        </p:txBody>
      </p:sp>
      <p:sp>
        <p:nvSpPr>
          <p:cNvPr id="7" name="Freeform 7"/>
          <p:cNvSpPr/>
          <p:nvPr/>
        </p:nvSpPr>
        <p:spPr>
          <a:xfrm>
            <a:off x="16931369" y="893890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3"/>
            <a:stretch>
              <a:fillRect/>
            </a:stretch>
          </a:blipFill>
        </p:spPr>
        <p:txBody>
          <a:bodyPr/>
          <a:lstStyle/>
          <a:p>
            <a:endParaRPr lang="en-US"/>
          </a:p>
        </p:txBody>
      </p:sp>
      <p:pic>
        <p:nvPicPr>
          <p:cNvPr id="10" name="Picture 9">
            <a:extLst>
              <a:ext uri="{FF2B5EF4-FFF2-40B4-BE49-F238E27FC236}">
                <a16:creationId xmlns:a16="http://schemas.microsoft.com/office/drawing/2014/main" id="{A5F64A01-F3D7-18C6-66DA-9169B2996E93}"/>
              </a:ext>
            </a:extLst>
          </p:cNvPr>
          <p:cNvPicPr>
            <a:picLocks noChangeAspect="1"/>
          </p:cNvPicPr>
          <p:nvPr/>
        </p:nvPicPr>
        <p:blipFill>
          <a:blip r:embed="rId4"/>
          <a:srcRect l="-150" t="93" r="46396" b="-41"/>
          <a:stretch/>
        </p:blipFill>
        <p:spPr>
          <a:xfrm>
            <a:off x="3432186" y="2571186"/>
            <a:ext cx="9981056" cy="771581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364FBFD-8351-8030-46C4-369F1344DB8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38000"/>
                    </a14:imgEffect>
                  </a14:imgLayer>
                </a14:imgProps>
              </a:ext>
            </a:extLst>
          </a:blip>
          <a:srcRect l="-150" t="93" r="46396" b="-41"/>
          <a:stretch/>
        </p:blipFill>
        <p:spPr>
          <a:xfrm>
            <a:off x="3425836" y="2564836"/>
            <a:ext cx="10139806" cy="7874569"/>
          </a:xfrm>
          <a:prstGeom prst="rect">
            <a:avLst/>
          </a:prstGeom>
        </p:spPr>
      </p:pic>
      <p:pic>
        <p:nvPicPr>
          <p:cNvPr id="11" name="Picture 10" descr="A close-up of a sign&#10;&#10;Description automatically generated">
            <a:extLst>
              <a:ext uri="{FF2B5EF4-FFF2-40B4-BE49-F238E27FC236}">
                <a16:creationId xmlns:a16="http://schemas.microsoft.com/office/drawing/2014/main" id="{83211E5B-B712-0D3C-BFD6-497160022508}"/>
              </a:ext>
            </a:extLst>
          </p:cNvPr>
          <p:cNvPicPr>
            <a:picLocks noChangeAspect="1"/>
          </p:cNvPicPr>
          <p:nvPr/>
        </p:nvPicPr>
        <p:blipFill>
          <a:blip r:embed="rId7"/>
          <a:stretch>
            <a:fillRect/>
          </a:stretch>
        </p:blipFill>
        <p:spPr>
          <a:xfrm>
            <a:off x="8144341" y="6656697"/>
            <a:ext cx="7533113" cy="3469190"/>
          </a:xfrm>
          <a:prstGeom prst="rect">
            <a:avLst/>
          </a:prstGeom>
        </p:spPr>
      </p:pic>
      <p:sp>
        <p:nvSpPr>
          <p:cNvPr id="13" name="Oval 12">
            <a:extLst>
              <a:ext uri="{FF2B5EF4-FFF2-40B4-BE49-F238E27FC236}">
                <a16:creationId xmlns:a16="http://schemas.microsoft.com/office/drawing/2014/main" id="{100B942D-86CE-017A-AB65-B58183DA255E}"/>
              </a:ext>
            </a:extLst>
          </p:cNvPr>
          <p:cNvSpPr/>
          <p:nvPr/>
        </p:nvSpPr>
        <p:spPr>
          <a:xfrm>
            <a:off x="3143250" y="1762125"/>
            <a:ext cx="1809750" cy="5715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3468BB8D-0D6A-F211-F778-8CA46C2BE7DF}"/>
              </a:ext>
            </a:extLst>
          </p:cNvPr>
          <p:cNvSpPr/>
          <p:nvPr/>
        </p:nvSpPr>
        <p:spPr>
          <a:xfrm>
            <a:off x="332303" y="281191"/>
            <a:ext cx="1320584" cy="868284"/>
          </a:xfrm>
          <a:custGeom>
            <a:avLst/>
            <a:gdLst/>
            <a:ahLst/>
            <a:cxnLst/>
            <a:rect l="l" t="t" r="r" b="b"/>
            <a:pathLst>
              <a:path w="1320584" h="868284">
                <a:moveTo>
                  <a:pt x="0" y="0"/>
                </a:moveTo>
                <a:lnTo>
                  <a:pt x="1320583" y="0"/>
                </a:lnTo>
                <a:lnTo>
                  <a:pt x="1320583" y="868284"/>
                </a:lnTo>
                <a:lnTo>
                  <a:pt x="0" y="8682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pic>
        <p:nvPicPr>
          <p:cNvPr id="12" name="Picture 11" descr="A screenshot of a computer&#10;&#10;Description automatically generated">
            <a:extLst>
              <a:ext uri="{FF2B5EF4-FFF2-40B4-BE49-F238E27FC236}">
                <a16:creationId xmlns:a16="http://schemas.microsoft.com/office/drawing/2014/main" id="{486096FF-E180-CB33-3824-D8972B2F01EA}"/>
              </a:ext>
            </a:extLst>
          </p:cNvPr>
          <p:cNvPicPr>
            <a:picLocks noChangeAspect="1"/>
          </p:cNvPicPr>
          <p:nvPr/>
        </p:nvPicPr>
        <p:blipFill>
          <a:blip r:embed="rId2"/>
          <a:stretch>
            <a:fillRect/>
          </a:stretch>
        </p:blipFill>
        <p:spPr>
          <a:xfrm>
            <a:off x="2152530" y="1212569"/>
            <a:ext cx="14286776" cy="9077204"/>
          </a:xfrm>
          <a:prstGeom prst="rect">
            <a:avLst/>
          </a:prstGeom>
        </p:spPr>
      </p:pic>
      <p:sp>
        <p:nvSpPr>
          <p:cNvPr id="3" name="Freeform 3"/>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631775" y="240856"/>
            <a:ext cx="16462515" cy="1123384"/>
          </a:xfrm>
          <a:prstGeom prst="rect">
            <a:avLst/>
          </a:prstGeom>
        </p:spPr>
        <p:txBody>
          <a:bodyPr wrap="square" lIns="0" tIns="0" rIns="0" bIns="0" rtlCol="0" anchor="t">
            <a:spAutoFit/>
          </a:bodyPr>
          <a:lstStyle/>
          <a:p>
            <a:pPr>
              <a:lnSpc>
                <a:spcPts val="8699"/>
              </a:lnSpc>
            </a:pPr>
            <a:r>
              <a:rPr lang="en-US" sz="7450" b="1">
                <a:solidFill>
                  <a:srgbClr val="FCCB4F"/>
                </a:solidFill>
                <a:latin typeface="Martel Heavy"/>
                <a:cs typeface="Martel Heavy"/>
              </a:rPr>
              <a:t>Search Criteria</a:t>
            </a:r>
          </a:p>
        </p:txBody>
      </p:sp>
      <p:sp>
        <p:nvSpPr>
          <p:cNvPr id="10" name="Rectangle 9">
            <a:extLst>
              <a:ext uri="{FF2B5EF4-FFF2-40B4-BE49-F238E27FC236}">
                <a16:creationId xmlns:a16="http://schemas.microsoft.com/office/drawing/2014/main" id="{9AAEFAD0-D61F-F4AA-789A-D98B9E2B905F}"/>
              </a:ext>
            </a:extLst>
          </p:cNvPr>
          <p:cNvSpPr/>
          <p:nvPr/>
        </p:nvSpPr>
        <p:spPr>
          <a:xfrm>
            <a:off x="2383519" y="3296341"/>
            <a:ext cx="3615208" cy="355526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76C761-09D7-2CE6-3B9F-AC954EF5B600}"/>
              </a:ext>
            </a:extLst>
          </p:cNvPr>
          <p:cNvSpPr/>
          <p:nvPr/>
        </p:nvSpPr>
        <p:spPr>
          <a:xfrm>
            <a:off x="2383518" y="7593441"/>
            <a:ext cx="2732638" cy="22820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D3A0D9-FDA8-7592-78A9-EE32BA24C641}"/>
              </a:ext>
            </a:extLst>
          </p:cNvPr>
          <p:cNvSpPr/>
          <p:nvPr/>
        </p:nvSpPr>
        <p:spPr>
          <a:xfrm>
            <a:off x="6159759" y="2688668"/>
            <a:ext cx="1647512" cy="60372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5A52039-29B0-C72F-5763-2F2AED9300A0}"/>
              </a:ext>
            </a:extLst>
          </p:cNvPr>
          <p:cNvSpPr/>
          <p:nvPr/>
        </p:nvSpPr>
        <p:spPr>
          <a:xfrm>
            <a:off x="13234784" y="2688667"/>
            <a:ext cx="2182841" cy="5024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7A428B-23A3-F588-6C91-48A0D8D3365A}"/>
              </a:ext>
            </a:extLst>
          </p:cNvPr>
          <p:cNvSpPr/>
          <p:nvPr/>
        </p:nvSpPr>
        <p:spPr>
          <a:xfrm>
            <a:off x="13234783" y="3498895"/>
            <a:ext cx="2182841" cy="5747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2E2B47D-0CBB-F483-00A3-2BF49FB2AFCD}"/>
              </a:ext>
            </a:extLst>
          </p:cNvPr>
          <p:cNvSpPr/>
          <p:nvPr/>
        </p:nvSpPr>
        <p:spPr>
          <a:xfrm>
            <a:off x="12298101" y="1215340"/>
            <a:ext cx="4042698" cy="62776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08B02B-72E6-2055-ECD3-023D964C9F5D}"/>
              </a:ext>
            </a:extLst>
          </p:cNvPr>
          <p:cNvSpPr/>
          <p:nvPr/>
        </p:nvSpPr>
        <p:spPr>
          <a:xfrm>
            <a:off x="6235860" y="8521860"/>
            <a:ext cx="6250329" cy="114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screenshot of a computer&#10;&#10;Description automatically generated">
            <a:extLst>
              <a:ext uri="{FF2B5EF4-FFF2-40B4-BE49-F238E27FC236}">
                <a16:creationId xmlns:a16="http://schemas.microsoft.com/office/drawing/2014/main" id="{D8AB678E-5FFB-9F87-79CB-1D708416FAA5}"/>
              </a:ext>
            </a:extLst>
          </p:cNvPr>
          <p:cNvPicPr>
            <a:picLocks noChangeAspect="1"/>
          </p:cNvPicPr>
          <p:nvPr/>
        </p:nvPicPr>
        <p:blipFill>
          <a:blip r:embed="rId4"/>
          <a:stretch>
            <a:fillRect/>
          </a:stretch>
        </p:blipFill>
        <p:spPr>
          <a:xfrm>
            <a:off x="6238695" y="8296577"/>
            <a:ext cx="5781675" cy="1362075"/>
          </a:xfrm>
          <a:prstGeom prst="rect">
            <a:avLst/>
          </a:prstGeom>
        </p:spPr>
      </p:pic>
      <p:sp>
        <p:nvSpPr>
          <p:cNvPr id="5" name="Oval 4">
            <a:extLst>
              <a:ext uri="{FF2B5EF4-FFF2-40B4-BE49-F238E27FC236}">
                <a16:creationId xmlns:a16="http://schemas.microsoft.com/office/drawing/2014/main" id="{295BB393-FBE6-FAD8-48A7-23626D60ED2B}"/>
              </a:ext>
            </a:extLst>
          </p:cNvPr>
          <p:cNvSpPr/>
          <p:nvPr/>
        </p:nvSpPr>
        <p:spPr>
          <a:xfrm>
            <a:off x="12498126" y="1208990"/>
            <a:ext cx="2058323" cy="61189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descr="Magnifying glass with solid fill">
            <a:extLst>
              <a:ext uri="{FF2B5EF4-FFF2-40B4-BE49-F238E27FC236}">
                <a16:creationId xmlns:a16="http://schemas.microsoft.com/office/drawing/2014/main" id="{99E7D932-4CD2-F008-07C2-2635DAF99C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925" y="82550"/>
            <a:ext cx="1152525" cy="1120775"/>
          </a:xfrm>
          <a:prstGeom prst="rect">
            <a:avLst/>
          </a:prstGeom>
        </p:spPr>
      </p:pic>
    </p:spTree>
    <p:extLst>
      <p:ext uri="{BB962C8B-B14F-4D97-AF65-F5344CB8AC3E}">
        <p14:creationId xmlns:p14="http://schemas.microsoft.com/office/powerpoint/2010/main" val="291098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5" grpId="0" animBg="1"/>
      <p:bldP spid="15" grpId="1" animBg="1"/>
      <p:bldP spid="17" grpId="0" animBg="1"/>
      <p:bldP spid="17" grpId="1" animBg="1"/>
      <p:bldP spid="18" grpId="0" animBg="1"/>
      <p:bldP spid="18" grpId="1" animBg="1"/>
      <p:bldP spid="20" grpId="0" animBg="1"/>
      <p:bldP spid="20"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a:extLst>
            <a:ext uri="{FF2B5EF4-FFF2-40B4-BE49-F238E27FC236}">
              <a16:creationId xmlns:a16="http://schemas.microsoft.com/office/drawing/2014/main" id="{CA9F1B77-4040-E6F3-8410-07F3DA3DE39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02043F9-3CE6-9232-0036-D363E3941032}"/>
              </a:ext>
            </a:extLst>
          </p:cNvPr>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4" name="TextBox 4">
            <a:extLst>
              <a:ext uri="{FF2B5EF4-FFF2-40B4-BE49-F238E27FC236}">
                <a16:creationId xmlns:a16="http://schemas.microsoft.com/office/drawing/2014/main" id="{745FC9DA-A343-8489-3398-0F82290A82E5}"/>
              </a:ext>
            </a:extLst>
          </p:cNvPr>
          <p:cNvSpPr txBox="1"/>
          <p:nvPr/>
        </p:nvSpPr>
        <p:spPr>
          <a:xfrm>
            <a:off x="1590612" y="227478"/>
            <a:ext cx="14496555" cy="1125244"/>
          </a:xfrm>
          <a:prstGeom prst="rect">
            <a:avLst/>
          </a:prstGeom>
        </p:spPr>
        <p:txBody>
          <a:bodyPr lIns="0" tIns="0" rIns="0" bIns="0" rtlCol="0" anchor="t">
            <a:spAutoFit/>
          </a:bodyPr>
          <a:lstStyle/>
          <a:p>
            <a:pPr algn="l">
              <a:lnSpc>
                <a:spcPts val="8699"/>
              </a:lnSpc>
            </a:pPr>
            <a:r>
              <a:rPr lang="en-US" sz="7450" b="1">
                <a:solidFill>
                  <a:srgbClr val="FCCB4F"/>
                </a:solidFill>
                <a:latin typeface="Martel Heavy"/>
                <a:ea typeface="Martel Heavy"/>
                <a:cs typeface="Martel Heavy"/>
                <a:sym typeface="Martel Heavy"/>
              </a:rPr>
              <a:t>Location</a:t>
            </a:r>
            <a:endParaRPr lang="en-US" sz="7499" b="1">
              <a:solidFill>
                <a:srgbClr val="FCCB4F"/>
              </a:solidFill>
              <a:latin typeface="Martel Heavy"/>
              <a:ea typeface="Martel Heavy"/>
              <a:cs typeface="Martel Heavy"/>
              <a:sym typeface="Martel Heavy"/>
            </a:endParaRPr>
          </a:p>
        </p:txBody>
      </p:sp>
      <p:pic>
        <p:nvPicPr>
          <p:cNvPr id="2" name="Picture 1" descr="A screenshot of a search box&#10;&#10;Description automatically generated">
            <a:extLst>
              <a:ext uri="{FF2B5EF4-FFF2-40B4-BE49-F238E27FC236}">
                <a16:creationId xmlns:a16="http://schemas.microsoft.com/office/drawing/2014/main" id="{300F77B2-A1C0-5650-49F2-7842250871E8}"/>
              </a:ext>
            </a:extLst>
          </p:cNvPr>
          <p:cNvPicPr>
            <a:picLocks noChangeAspect="1"/>
          </p:cNvPicPr>
          <p:nvPr/>
        </p:nvPicPr>
        <p:blipFill>
          <a:blip r:embed="rId3"/>
          <a:stretch>
            <a:fillRect/>
          </a:stretch>
        </p:blipFill>
        <p:spPr>
          <a:xfrm>
            <a:off x="-2226" y="1616240"/>
            <a:ext cx="18255960" cy="7079671"/>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6ADB21AB-86DB-1FE4-B76E-DE27C6305899}"/>
              </a:ext>
            </a:extLst>
          </p:cNvPr>
          <p:cNvPicPr>
            <a:picLocks noChangeAspect="1"/>
          </p:cNvPicPr>
          <p:nvPr/>
        </p:nvPicPr>
        <p:blipFill>
          <a:blip r:embed="rId4"/>
          <a:stretch>
            <a:fillRect/>
          </a:stretch>
        </p:blipFill>
        <p:spPr>
          <a:xfrm>
            <a:off x="8832810" y="1212148"/>
            <a:ext cx="9097982" cy="5282292"/>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7D8B8E8B-3242-7F51-E8B9-783F9A635E3C}"/>
              </a:ext>
            </a:extLst>
          </p:cNvPr>
          <p:cNvSpPr/>
          <p:nvPr/>
        </p:nvSpPr>
        <p:spPr>
          <a:xfrm>
            <a:off x="5222874" y="6492874"/>
            <a:ext cx="3921125" cy="6826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agnifying glass with solid fill">
            <a:extLst>
              <a:ext uri="{FF2B5EF4-FFF2-40B4-BE49-F238E27FC236}">
                <a16:creationId xmlns:a16="http://schemas.microsoft.com/office/drawing/2014/main" id="{0B3C7C0E-DD5B-2268-4933-3786845F98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925" y="82550"/>
            <a:ext cx="1152525" cy="1120775"/>
          </a:xfrm>
          <a:prstGeom prst="rect">
            <a:avLst/>
          </a:prstGeom>
        </p:spPr>
      </p:pic>
    </p:spTree>
    <p:extLst>
      <p:ext uri="{BB962C8B-B14F-4D97-AF65-F5344CB8AC3E}">
        <p14:creationId xmlns:p14="http://schemas.microsoft.com/office/powerpoint/2010/main" val="584618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E37A281DF9041B890CC2A167472D1" ma:contentTypeVersion="14" ma:contentTypeDescription="Create a new document." ma:contentTypeScope="" ma:versionID="5d86cf8d1d194b2470eecdff84506e59">
  <xsd:schema xmlns:xsd="http://www.w3.org/2001/XMLSchema" xmlns:xs="http://www.w3.org/2001/XMLSchema" xmlns:p="http://schemas.microsoft.com/office/2006/metadata/properties" xmlns:ns2="9657493b-8d02-429a-a388-d6f0f74b85a8" xmlns:ns3="434d706d-35b1-40bc-92c9-46e611380860" targetNamespace="http://schemas.microsoft.com/office/2006/metadata/properties" ma:root="true" ma:fieldsID="ea48edfc2b4d9ce7bc4457cd90c26db8" ns2:_="" ns3:_="">
    <xsd:import namespace="9657493b-8d02-429a-a388-d6f0f74b85a8"/>
    <xsd:import namespace="434d706d-35b1-40bc-92c9-46e6113808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7493b-8d02-429a-a388-d6f0f74b8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966c33c-c7a6-4659-8444-4207d2004e8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4d706d-35b1-40bc-92c9-46e6113808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d0fb1ad-3d2f-4fb1-a3b9-315830011b24}" ma:internalName="TaxCatchAll" ma:showField="CatchAllData" ma:web="434d706d-35b1-40bc-92c9-46e6113808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4d706d-35b1-40bc-92c9-46e611380860" xsi:nil="true"/>
    <lcf76f155ced4ddcb4097134ff3c332f xmlns="9657493b-8d02-429a-a388-d6f0f74b85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E3C3BA-E0F3-44E0-A7B2-5A37D1A6786B}">
  <ds:schemaRefs>
    <ds:schemaRef ds:uri="434d706d-35b1-40bc-92c9-46e611380860"/>
    <ds:schemaRef ds:uri="9657493b-8d02-429a-a388-d6f0f74b85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9C49BD-59C1-4F39-AEA6-107237649BEC}">
  <ds:schemaRefs>
    <ds:schemaRef ds:uri="http://schemas.microsoft.com/sharepoint/v3/contenttype/forms"/>
  </ds:schemaRefs>
</ds:datastoreItem>
</file>

<file path=customXml/itemProps3.xml><?xml version="1.0" encoding="utf-8"?>
<ds:datastoreItem xmlns:ds="http://schemas.openxmlformats.org/officeDocument/2006/customXml" ds:itemID="{182DB3A2-8C2B-4D52-9052-88612BEF011D}">
  <ds:schemaRefs>
    <ds:schemaRef ds:uri="434d706d-35b1-40bc-92c9-46e611380860"/>
    <ds:schemaRef ds:uri="9657493b-8d02-429a-a388-d6f0f74b85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21</Slides>
  <Notes>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cp:revision>145</cp:revision>
  <dcterms:created xsi:type="dcterms:W3CDTF">2006-08-16T00:00:00Z</dcterms:created>
  <dcterms:modified xsi:type="dcterms:W3CDTF">2024-11-01T23:16:59Z</dcterms:modified>
  <dc:identifier>DAGRzXnSbOI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0x0101003D2E37A281DF9041B890CC2A167472D1</vt:lpwstr>
  </property>
  <property fmtid="{D5CDD505-2E9C-101B-9397-08002B2CF9AE}" pid="3" name="MediaServiceImageTags">
    <vt:lpwstr/>
  </property>
</Properties>
</file>