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6"/>
  </p:notesMasterIdLst>
  <p:sldIdLst>
    <p:sldId id="256" r:id="rId5"/>
    <p:sldId id="286" r:id="rId6"/>
    <p:sldId id="262" r:id="rId7"/>
    <p:sldId id="290" r:id="rId8"/>
    <p:sldId id="292" r:id="rId9"/>
    <p:sldId id="291" r:id="rId10"/>
    <p:sldId id="270" r:id="rId11"/>
    <p:sldId id="304" r:id="rId12"/>
    <p:sldId id="296" r:id="rId13"/>
    <p:sldId id="302" r:id="rId14"/>
    <p:sldId id="301" r:id="rId15"/>
    <p:sldId id="303" r:id="rId16"/>
    <p:sldId id="297" r:id="rId17"/>
    <p:sldId id="305" r:id="rId18"/>
    <p:sldId id="307" r:id="rId19"/>
    <p:sldId id="308" r:id="rId20"/>
    <p:sldId id="309" r:id="rId21"/>
    <p:sldId id="310" r:id="rId22"/>
    <p:sldId id="306" r:id="rId23"/>
    <p:sldId id="263" r:id="rId24"/>
    <p:sldId id="287" r:id="rId25"/>
  </p:sldIdLst>
  <p:sldSz cx="18288000" cy="10287000"/>
  <p:notesSz cx="6858000" cy="9144000"/>
  <p:embeddedFontLst>
    <p:embeddedFont>
      <p:font typeface="Martel Heavy"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6E50D7-628C-704E-D7B7-763E31BD2BD7}" v="14" dt="2024-10-31T13:23:16.5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01.11.2024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your new OneKey MLS experience! As you get started we want to make sure you are prepped and ready to hit the ground running the day you cutover fully to using your new central dashboard provided by Clareity, Matrix, Realist, OneHome and an enhanced MLS-Touch. With that in mind, we’ve divided your onboarding into 3 phases, with clear actions and information for each step of your progression: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sv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52.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5.sv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1.pn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1.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11889" y="403641"/>
            <a:ext cx="8522962" cy="9515155"/>
            <a:chOff x="0" y="0"/>
            <a:chExt cx="758598" cy="846910"/>
          </a:xfrm>
        </p:grpSpPr>
        <p:sp>
          <p:nvSpPr>
            <p:cNvPr id="3" name="Freeform 3"/>
            <p:cNvSpPr/>
            <p:nvPr/>
          </p:nvSpPr>
          <p:spPr>
            <a:xfrm>
              <a:off x="0" y="0"/>
              <a:ext cx="758598" cy="846910"/>
            </a:xfrm>
            <a:custGeom>
              <a:avLst/>
              <a:gdLst/>
              <a:ahLst/>
              <a:cxnLst/>
              <a:rect l="l" t="t" r="r" b="b"/>
              <a:pathLst>
                <a:path w="758598" h="846910">
                  <a:moveTo>
                    <a:pt x="0" y="0"/>
                  </a:moveTo>
                  <a:lnTo>
                    <a:pt x="758598" y="0"/>
                  </a:lnTo>
                  <a:lnTo>
                    <a:pt x="758598" y="846910"/>
                  </a:lnTo>
                  <a:lnTo>
                    <a:pt x="0" y="846910"/>
                  </a:lnTo>
                  <a:close/>
                </a:path>
              </a:pathLst>
            </a:custGeom>
            <a:solidFill>
              <a:srgbClr val="E65100"/>
            </a:solidFill>
          </p:spPr>
          <p:txBody>
            <a:bodyPr/>
            <a:lstStyle/>
            <a:p>
              <a:endParaRPr lang="en-US"/>
            </a:p>
          </p:txBody>
        </p:sp>
        <p:sp>
          <p:nvSpPr>
            <p:cNvPr id="4" name="TextBox 4"/>
            <p:cNvSpPr txBox="1"/>
            <p:nvPr/>
          </p:nvSpPr>
          <p:spPr>
            <a:xfrm>
              <a:off x="0" y="-38100"/>
              <a:ext cx="758598" cy="885010"/>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028700" y="589738"/>
            <a:ext cx="3176074" cy="975952"/>
          </a:xfrm>
          <a:custGeom>
            <a:avLst/>
            <a:gdLst/>
            <a:ahLst/>
            <a:cxnLst/>
            <a:rect l="l" t="t" r="r" b="b"/>
            <a:pathLst>
              <a:path w="3176074" h="975952">
                <a:moveTo>
                  <a:pt x="0" y="0"/>
                </a:moveTo>
                <a:lnTo>
                  <a:pt x="3176074" y="0"/>
                </a:lnTo>
                <a:lnTo>
                  <a:pt x="3176074" y="975952"/>
                </a:lnTo>
                <a:lnTo>
                  <a:pt x="0" y="975952"/>
                </a:lnTo>
                <a:lnTo>
                  <a:pt x="0" y="0"/>
                </a:lnTo>
                <a:close/>
              </a:path>
            </a:pathLst>
          </a:custGeom>
          <a:blipFill>
            <a:blip r:embed="rId3"/>
            <a:stretch>
              <a:fillRect/>
            </a:stretch>
          </a:blipFill>
        </p:spPr>
        <p:txBody>
          <a:bodyPr/>
          <a:lstStyle/>
          <a:p>
            <a:endParaRPr lang="en-US"/>
          </a:p>
        </p:txBody>
      </p:sp>
      <p:sp>
        <p:nvSpPr>
          <p:cNvPr id="6" name="Freeform 6"/>
          <p:cNvSpPr/>
          <p:nvPr/>
        </p:nvSpPr>
        <p:spPr>
          <a:xfrm>
            <a:off x="1314450" y="7335918"/>
            <a:ext cx="2732210" cy="2951082"/>
          </a:xfrm>
          <a:custGeom>
            <a:avLst/>
            <a:gdLst/>
            <a:ahLst/>
            <a:cxnLst/>
            <a:rect l="l" t="t" r="r" b="b"/>
            <a:pathLst>
              <a:path w="2732210" h="2951082">
                <a:moveTo>
                  <a:pt x="0" y="0"/>
                </a:moveTo>
                <a:lnTo>
                  <a:pt x="2732210" y="0"/>
                </a:lnTo>
                <a:lnTo>
                  <a:pt x="2732210" y="2951082"/>
                </a:lnTo>
                <a:lnTo>
                  <a:pt x="0" y="2951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3673370" y="880734"/>
            <a:ext cx="2324316" cy="4553762"/>
          </a:xfrm>
          <a:custGeom>
            <a:avLst/>
            <a:gdLst/>
            <a:ahLst/>
            <a:cxnLst/>
            <a:rect l="l" t="t" r="r" b="b"/>
            <a:pathLst>
              <a:path w="2324316" h="4553762">
                <a:moveTo>
                  <a:pt x="0" y="0"/>
                </a:moveTo>
                <a:lnTo>
                  <a:pt x="2324316" y="0"/>
                </a:lnTo>
                <a:lnTo>
                  <a:pt x="2324316" y="4553762"/>
                </a:lnTo>
                <a:lnTo>
                  <a:pt x="0" y="45537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rot="4940970">
            <a:off x="9950824" y="3224928"/>
            <a:ext cx="5186300" cy="4114800"/>
          </a:xfrm>
          <a:custGeom>
            <a:avLst/>
            <a:gdLst/>
            <a:ahLst/>
            <a:cxnLst/>
            <a:rect l="l" t="t" r="r" b="b"/>
            <a:pathLst>
              <a:path w="5186300" h="4114800">
                <a:moveTo>
                  <a:pt x="0" y="0"/>
                </a:moveTo>
                <a:lnTo>
                  <a:pt x="5186299" y="0"/>
                </a:lnTo>
                <a:lnTo>
                  <a:pt x="518629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7052708" y="1035622"/>
            <a:ext cx="3005418" cy="3005418"/>
          </a:xfrm>
          <a:custGeom>
            <a:avLst/>
            <a:gdLst/>
            <a:ahLst/>
            <a:cxnLst/>
            <a:rect l="l" t="t" r="r" b="b"/>
            <a:pathLst>
              <a:path w="3005418" h="3005418">
                <a:moveTo>
                  <a:pt x="0" y="0"/>
                </a:moveTo>
                <a:lnTo>
                  <a:pt x="3005417" y="0"/>
                </a:lnTo>
                <a:lnTo>
                  <a:pt x="3005417" y="3005417"/>
                </a:lnTo>
                <a:lnTo>
                  <a:pt x="0" y="300541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a:off x="7479162" y="1565690"/>
            <a:ext cx="2152509" cy="2014389"/>
          </a:xfrm>
          <a:custGeom>
            <a:avLst/>
            <a:gdLst/>
            <a:ahLst/>
            <a:cxnLst/>
            <a:rect l="l" t="t" r="r" b="b"/>
            <a:pathLst>
              <a:path w="2152509" h="2014389">
                <a:moveTo>
                  <a:pt x="0" y="0"/>
                </a:moveTo>
                <a:lnTo>
                  <a:pt x="2152509" y="0"/>
                </a:lnTo>
                <a:lnTo>
                  <a:pt x="2152509" y="2014389"/>
                </a:lnTo>
                <a:lnTo>
                  <a:pt x="0" y="201438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1" name="TextBox 11"/>
          <p:cNvSpPr txBox="1"/>
          <p:nvPr/>
        </p:nvSpPr>
        <p:spPr>
          <a:xfrm>
            <a:off x="1144937" y="3080417"/>
            <a:ext cx="7240967" cy="3418565"/>
          </a:xfrm>
          <a:prstGeom prst="rect">
            <a:avLst/>
          </a:prstGeom>
        </p:spPr>
        <p:txBody>
          <a:bodyPr lIns="0" tIns="0" rIns="0" bIns="0" rtlCol="0" anchor="t">
            <a:spAutoFit/>
          </a:bodyPr>
          <a:lstStyle/>
          <a:p>
            <a:pPr algn="l">
              <a:lnSpc>
                <a:spcPts val="8745"/>
              </a:lnSpc>
            </a:pPr>
            <a:r>
              <a:rPr lang="en-US" sz="9109" b="1">
                <a:solidFill>
                  <a:srgbClr val="FCCB4F"/>
                </a:solidFill>
                <a:latin typeface="Martel Heavy"/>
                <a:ea typeface="Martel Heavy"/>
                <a:cs typeface="Martel Heavy"/>
                <a:sym typeface="Martel Heavy"/>
              </a:rPr>
              <a:t>Searching and Reporting</a:t>
            </a:r>
          </a:p>
        </p:txBody>
      </p:sp>
      <p:sp>
        <p:nvSpPr>
          <p:cNvPr id="12" name="TextBox 12"/>
          <p:cNvSpPr txBox="1"/>
          <p:nvPr/>
        </p:nvSpPr>
        <p:spPr>
          <a:xfrm>
            <a:off x="1204558" y="6445417"/>
            <a:ext cx="7240967" cy="748665"/>
          </a:xfrm>
          <a:prstGeom prst="rect">
            <a:avLst/>
          </a:prstGeom>
        </p:spPr>
        <p:txBody>
          <a:bodyPr lIns="0" tIns="0" rIns="0" bIns="0" rtlCol="0" anchor="t">
            <a:spAutoFit/>
          </a:bodyPr>
          <a:lstStyle/>
          <a:p>
            <a:pPr algn="l">
              <a:lnSpc>
                <a:spcPts val="2880"/>
              </a:lnSpc>
            </a:pPr>
            <a:r>
              <a:rPr lang="en-US" sz="3000" b="1">
                <a:solidFill>
                  <a:srgbClr val="FFFFFF"/>
                </a:solidFill>
                <a:latin typeface="Martel Heavy"/>
                <a:ea typeface="Martel Heavy"/>
                <a:cs typeface="Martel Heavy"/>
                <a:sym typeface="Martel Heavy"/>
              </a:rPr>
              <a:t>Stratus-to-Matrix </a:t>
            </a:r>
          </a:p>
          <a:p>
            <a:pPr algn="l">
              <a:lnSpc>
                <a:spcPts val="2880"/>
              </a:lnSpc>
            </a:pPr>
            <a:r>
              <a:rPr lang="en-US" sz="3000" b="1">
                <a:solidFill>
                  <a:srgbClr val="FFFFFF"/>
                </a:solidFill>
                <a:latin typeface="Martel Heavy"/>
                <a:ea typeface="Martel Heavy"/>
                <a:cs typeface="Martel Heavy"/>
                <a:sym typeface="Martel Heavy"/>
              </a:rPr>
              <a:t>Train-the-Trainer</a:t>
            </a:r>
          </a:p>
        </p:txBody>
      </p:sp>
      <p:grpSp>
        <p:nvGrpSpPr>
          <p:cNvPr id="13" name="Group 13"/>
          <p:cNvGrpSpPr/>
          <p:nvPr/>
        </p:nvGrpSpPr>
        <p:grpSpPr>
          <a:xfrm>
            <a:off x="9235794" y="4996273"/>
            <a:ext cx="3584882" cy="3313469"/>
            <a:chOff x="0" y="0"/>
            <a:chExt cx="4779843" cy="4417959"/>
          </a:xfrm>
        </p:grpSpPr>
        <p:sp>
          <p:nvSpPr>
            <p:cNvPr id="14" name="Freeform 14"/>
            <p:cNvSpPr/>
            <p:nvPr/>
          </p:nvSpPr>
          <p:spPr>
            <a:xfrm>
              <a:off x="0" y="0"/>
              <a:ext cx="4007224" cy="4007224"/>
            </a:xfrm>
            <a:custGeom>
              <a:avLst/>
              <a:gdLst/>
              <a:ahLst/>
              <a:cxnLst/>
              <a:rect l="l" t="t" r="r" b="b"/>
              <a:pathLst>
                <a:path w="4007224" h="4007224">
                  <a:moveTo>
                    <a:pt x="0" y="0"/>
                  </a:moveTo>
                  <a:lnTo>
                    <a:pt x="4007224" y="0"/>
                  </a:lnTo>
                  <a:lnTo>
                    <a:pt x="4007224" y="4007224"/>
                  </a:lnTo>
                  <a:lnTo>
                    <a:pt x="0" y="400722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5" name="Freeform 15"/>
            <p:cNvSpPr/>
            <p:nvPr/>
          </p:nvSpPr>
          <p:spPr>
            <a:xfrm>
              <a:off x="527837" y="366151"/>
              <a:ext cx="4252006" cy="4051808"/>
            </a:xfrm>
            <a:custGeom>
              <a:avLst/>
              <a:gdLst/>
              <a:ahLst/>
              <a:cxnLst/>
              <a:rect l="l" t="t" r="r" b="b"/>
              <a:pathLst>
                <a:path w="4252006" h="4051808">
                  <a:moveTo>
                    <a:pt x="0" y="0"/>
                  </a:moveTo>
                  <a:lnTo>
                    <a:pt x="4252006" y="0"/>
                  </a:lnTo>
                  <a:lnTo>
                    <a:pt x="4252006" y="4051807"/>
                  </a:lnTo>
                  <a:lnTo>
                    <a:pt x="0" y="405180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grpSp>
      <p:sp>
        <p:nvSpPr>
          <p:cNvPr id="16" name="Freeform 16"/>
          <p:cNvSpPr/>
          <p:nvPr/>
        </p:nvSpPr>
        <p:spPr>
          <a:xfrm>
            <a:off x="14670471" y="6252882"/>
            <a:ext cx="3005418" cy="3005418"/>
          </a:xfrm>
          <a:custGeom>
            <a:avLst/>
            <a:gdLst/>
            <a:ahLst/>
            <a:cxnLst/>
            <a:rect l="l" t="t" r="r" b="b"/>
            <a:pathLst>
              <a:path w="3005418" h="3005418">
                <a:moveTo>
                  <a:pt x="0" y="0"/>
                </a:moveTo>
                <a:lnTo>
                  <a:pt x="3005418" y="0"/>
                </a:lnTo>
                <a:lnTo>
                  <a:pt x="3005418" y="3005418"/>
                </a:lnTo>
                <a:lnTo>
                  <a:pt x="0" y="300541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7" name="Freeform 17"/>
          <p:cNvSpPr/>
          <p:nvPr/>
        </p:nvSpPr>
        <p:spPr>
          <a:xfrm>
            <a:off x="14502754" y="6498982"/>
            <a:ext cx="3340852" cy="3621520"/>
          </a:xfrm>
          <a:custGeom>
            <a:avLst/>
            <a:gdLst/>
            <a:ahLst/>
            <a:cxnLst/>
            <a:rect l="l" t="t" r="r" b="b"/>
            <a:pathLst>
              <a:path w="3340852" h="3621520">
                <a:moveTo>
                  <a:pt x="0" y="0"/>
                </a:moveTo>
                <a:lnTo>
                  <a:pt x="3340852" y="0"/>
                </a:lnTo>
                <a:lnTo>
                  <a:pt x="3340852" y="3621520"/>
                </a:lnTo>
                <a:lnTo>
                  <a:pt x="0" y="362152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482972" y="214313"/>
            <a:ext cx="14496555" cy="112524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sym typeface="Martel Heavy"/>
              </a:rPr>
              <a:t>Special Conditions</a:t>
            </a:r>
            <a:endParaRPr lang="en-US" sz="7499" b="1">
              <a:solidFill>
                <a:srgbClr val="FCCB4F"/>
              </a:solidFill>
              <a:latin typeface="Martel Heavy"/>
              <a:ea typeface="Martel Heavy"/>
              <a:cs typeface="Martel Heavy"/>
              <a:sym typeface="Martel Heavy"/>
            </a:endParaRPr>
          </a:p>
        </p:txBody>
      </p:sp>
      <p:pic>
        <p:nvPicPr>
          <p:cNvPr id="6" name="Picture 5" descr="A screenshot of a computer screen&#10;&#10;Description automatically generated">
            <a:extLst>
              <a:ext uri="{FF2B5EF4-FFF2-40B4-BE49-F238E27FC236}">
                <a16:creationId xmlns:a16="http://schemas.microsoft.com/office/drawing/2014/main" id="{00CC282D-65A1-9BEB-55AE-49CDB1BFAF86}"/>
              </a:ext>
            </a:extLst>
          </p:cNvPr>
          <p:cNvPicPr>
            <a:picLocks noChangeAspect="1"/>
          </p:cNvPicPr>
          <p:nvPr/>
        </p:nvPicPr>
        <p:blipFill>
          <a:blip r:embed="rId3"/>
          <a:stretch>
            <a:fillRect/>
          </a:stretch>
        </p:blipFill>
        <p:spPr>
          <a:xfrm>
            <a:off x="-309" y="2742025"/>
            <a:ext cx="18244085" cy="5666384"/>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3ADA117A-5EC1-A43F-6B41-6A7EE4364F86}"/>
              </a:ext>
            </a:extLst>
          </p:cNvPr>
          <p:cNvPicPr>
            <a:picLocks noChangeAspect="1"/>
          </p:cNvPicPr>
          <p:nvPr/>
        </p:nvPicPr>
        <p:blipFill>
          <a:blip r:embed="rId4"/>
          <a:stretch>
            <a:fillRect/>
          </a:stretch>
        </p:blipFill>
        <p:spPr>
          <a:xfrm>
            <a:off x="8525184" y="1664855"/>
            <a:ext cx="8731250" cy="5029200"/>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ECD5E063-C87F-D5BF-D596-06729736A927}"/>
              </a:ext>
            </a:extLst>
          </p:cNvPr>
          <p:cNvSpPr/>
          <p:nvPr/>
        </p:nvSpPr>
        <p:spPr>
          <a:xfrm>
            <a:off x="5159374" y="5032374"/>
            <a:ext cx="3159125" cy="71437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agnifying glass with solid fill">
            <a:extLst>
              <a:ext uri="{FF2B5EF4-FFF2-40B4-BE49-F238E27FC236}">
                <a16:creationId xmlns:a16="http://schemas.microsoft.com/office/drawing/2014/main" id="{5A6913E7-E689-1E45-12D3-0843701F7E8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925" y="82550"/>
            <a:ext cx="1152525" cy="1120775"/>
          </a:xfrm>
          <a:prstGeom prst="rect">
            <a:avLst/>
          </a:prstGeom>
        </p:spPr>
      </p:pic>
    </p:spTree>
    <p:extLst>
      <p:ext uri="{BB962C8B-B14F-4D97-AF65-F5344CB8AC3E}">
        <p14:creationId xmlns:p14="http://schemas.microsoft.com/office/powerpoint/2010/main" val="2154603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494518" y="238435"/>
            <a:ext cx="14496555" cy="112524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rPr>
              <a:t>Adding Additional Fields</a:t>
            </a:r>
            <a:endParaRPr lang="en-US" sz="7499" b="1">
              <a:solidFill>
                <a:srgbClr val="FCCB4F"/>
              </a:solidFill>
              <a:latin typeface="Martel Heavy"/>
              <a:ea typeface="Martel Heavy"/>
              <a:cs typeface="Martel Heavy"/>
              <a:sym typeface="Martel Heavy"/>
            </a:endParaRPr>
          </a:p>
        </p:txBody>
      </p:sp>
      <p:pic>
        <p:nvPicPr>
          <p:cNvPr id="6" name="Picture 5" descr="A screenshot of a computer&#10;&#10;Description automatically generated">
            <a:extLst>
              <a:ext uri="{FF2B5EF4-FFF2-40B4-BE49-F238E27FC236}">
                <a16:creationId xmlns:a16="http://schemas.microsoft.com/office/drawing/2014/main" id="{5D087FA3-EB36-B636-C5E9-9E336D4F6EF4}"/>
              </a:ext>
            </a:extLst>
          </p:cNvPr>
          <p:cNvPicPr>
            <a:picLocks noChangeAspect="1"/>
          </p:cNvPicPr>
          <p:nvPr/>
        </p:nvPicPr>
        <p:blipFill>
          <a:blip r:embed="rId3"/>
          <a:stretch>
            <a:fillRect/>
          </a:stretch>
        </p:blipFill>
        <p:spPr>
          <a:xfrm>
            <a:off x="3225800" y="3884613"/>
            <a:ext cx="8089900" cy="4676775"/>
          </a:xfrm>
          <a:prstGeom prst="rect">
            <a:avLst/>
          </a:prstGeom>
        </p:spPr>
      </p:pic>
      <p:sp>
        <p:nvSpPr>
          <p:cNvPr id="7" name="Rectangle 6">
            <a:extLst>
              <a:ext uri="{FF2B5EF4-FFF2-40B4-BE49-F238E27FC236}">
                <a16:creationId xmlns:a16="http://schemas.microsoft.com/office/drawing/2014/main" id="{97BBE4F0-1139-5615-26B9-70618FF13C87}"/>
              </a:ext>
            </a:extLst>
          </p:cNvPr>
          <p:cNvSpPr/>
          <p:nvPr/>
        </p:nvSpPr>
        <p:spPr>
          <a:xfrm>
            <a:off x="3222624" y="6222999"/>
            <a:ext cx="3746500" cy="6191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search field&#10;&#10;Description automatically generated">
            <a:extLst>
              <a:ext uri="{FF2B5EF4-FFF2-40B4-BE49-F238E27FC236}">
                <a16:creationId xmlns:a16="http://schemas.microsoft.com/office/drawing/2014/main" id="{C49B3DA6-544A-4229-DB97-3BDF5FBD5BCD}"/>
              </a:ext>
            </a:extLst>
          </p:cNvPr>
          <p:cNvPicPr>
            <a:picLocks noChangeAspect="1"/>
          </p:cNvPicPr>
          <p:nvPr/>
        </p:nvPicPr>
        <p:blipFill>
          <a:blip r:embed="rId4"/>
          <a:stretch>
            <a:fillRect/>
          </a:stretch>
        </p:blipFill>
        <p:spPr>
          <a:xfrm>
            <a:off x="7099300" y="1993900"/>
            <a:ext cx="9010650" cy="4552950"/>
          </a:xfrm>
          <a:prstGeom prst="rect">
            <a:avLst/>
          </a:prstGeom>
          <a:ln>
            <a:noFill/>
          </a:ln>
          <a:effectLst>
            <a:outerShdw blurRad="292100" dist="139700" dir="2700000" algn="tl" rotWithShape="0">
              <a:srgbClr val="333333">
                <a:alpha val="65000"/>
              </a:srgbClr>
            </a:outerShdw>
          </a:effectLst>
        </p:spPr>
      </p:pic>
      <p:pic>
        <p:nvPicPr>
          <p:cNvPr id="5" name="Graphic 4" descr="Magnifying glass with solid fill">
            <a:extLst>
              <a:ext uri="{FF2B5EF4-FFF2-40B4-BE49-F238E27FC236}">
                <a16:creationId xmlns:a16="http://schemas.microsoft.com/office/drawing/2014/main" id="{EE022BF6-ABA1-20C6-35E7-EBD78083BA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925" y="82550"/>
            <a:ext cx="1152525" cy="1120775"/>
          </a:xfrm>
          <a:prstGeom prst="rect">
            <a:avLst/>
          </a:prstGeom>
        </p:spPr>
      </p:pic>
    </p:spTree>
    <p:extLst>
      <p:ext uri="{BB962C8B-B14F-4D97-AF65-F5344CB8AC3E}">
        <p14:creationId xmlns:p14="http://schemas.microsoft.com/office/powerpoint/2010/main" val="1316001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2113643" y="413060"/>
            <a:ext cx="14496555" cy="1125244"/>
          </a:xfrm>
          <a:prstGeom prst="rect">
            <a:avLst/>
          </a:prstGeom>
        </p:spPr>
        <p:txBody>
          <a:bodyPr lIns="0" tIns="0" rIns="0" bIns="0" rtlCol="0" anchor="t">
            <a:spAutoFit/>
          </a:bodyPr>
          <a:lstStyle/>
          <a:p>
            <a:pPr algn="l">
              <a:lnSpc>
                <a:spcPts val="8699"/>
              </a:lnSpc>
            </a:pPr>
            <a:r>
              <a:rPr lang="en-US" sz="7499" b="1">
                <a:solidFill>
                  <a:srgbClr val="FCCB4F"/>
                </a:solidFill>
                <a:latin typeface="Martel Heavy"/>
                <a:ea typeface="Martel Heavy"/>
                <a:cs typeface="Martel Heavy"/>
                <a:sym typeface="Martel Heavy"/>
              </a:rPr>
              <a:t>Map</a:t>
            </a:r>
          </a:p>
        </p:txBody>
      </p:sp>
      <p:pic>
        <p:nvPicPr>
          <p:cNvPr id="2" name="Picture 1" descr="A screenshot of a map&#10;&#10;Description automatically generated">
            <a:extLst>
              <a:ext uri="{FF2B5EF4-FFF2-40B4-BE49-F238E27FC236}">
                <a16:creationId xmlns:a16="http://schemas.microsoft.com/office/drawing/2014/main" id="{B3F2F01F-C430-3FBF-4545-9F59FE7FCADB}"/>
              </a:ext>
            </a:extLst>
          </p:cNvPr>
          <p:cNvPicPr>
            <a:picLocks noChangeAspect="1"/>
          </p:cNvPicPr>
          <p:nvPr/>
        </p:nvPicPr>
        <p:blipFill>
          <a:blip r:embed="rId3"/>
          <a:stretch>
            <a:fillRect/>
          </a:stretch>
        </p:blipFill>
        <p:spPr>
          <a:xfrm>
            <a:off x="2288" y="2286248"/>
            <a:ext cx="18283423" cy="6070764"/>
          </a:xfrm>
          <a:prstGeom prst="rect">
            <a:avLst/>
          </a:prstGeom>
        </p:spPr>
      </p:pic>
      <p:sp>
        <p:nvSpPr>
          <p:cNvPr id="5" name="Oval 4">
            <a:extLst>
              <a:ext uri="{FF2B5EF4-FFF2-40B4-BE49-F238E27FC236}">
                <a16:creationId xmlns:a16="http://schemas.microsoft.com/office/drawing/2014/main" id="{64D090D0-6AFE-590A-4DBF-5F4615BB05A0}"/>
              </a:ext>
            </a:extLst>
          </p:cNvPr>
          <p:cNvSpPr/>
          <p:nvPr/>
        </p:nvSpPr>
        <p:spPr>
          <a:xfrm>
            <a:off x="13807780" y="2259570"/>
            <a:ext cx="1276597" cy="6234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ap with pin with solid fill">
            <a:extLst>
              <a:ext uri="{FF2B5EF4-FFF2-40B4-BE49-F238E27FC236}">
                <a16:creationId xmlns:a16="http://schemas.microsoft.com/office/drawing/2014/main" id="{26FF54BC-D36C-014F-F021-C5F6B64A06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175" y="3175"/>
            <a:ext cx="1533525" cy="1533525"/>
          </a:xfrm>
          <a:prstGeom prst="rect">
            <a:avLst/>
          </a:prstGeom>
        </p:spPr>
      </p:pic>
    </p:spTree>
    <p:extLst>
      <p:ext uri="{BB962C8B-B14F-4D97-AF65-F5344CB8AC3E}">
        <p14:creationId xmlns:p14="http://schemas.microsoft.com/office/powerpoint/2010/main" val="841038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2C5207F3-BBA2-733F-5C7A-F02A611F0BF7}"/>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76B3EC4C-8DF6-4219-7EDF-4CE13343EEB4}"/>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9" name="Picture 8" descr="A screenshot of a computer&#10;&#10;Description automatically generated">
            <a:extLst>
              <a:ext uri="{FF2B5EF4-FFF2-40B4-BE49-F238E27FC236}">
                <a16:creationId xmlns:a16="http://schemas.microsoft.com/office/drawing/2014/main" id="{0957C180-E8E6-908F-C321-E5E29D1B2767}"/>
              </a:ext>
            </a:extLst>
          </p:cNvPr>
          <p:cNvPicPr>
            <a:picLocks noChangeAspect="1"/>
          </p:cNvPicPr>
          <p:nvPr/>
        </p:nvPicPr>
        <p:blipFill>
          <a:blip r:embed="rId3"/>
          <a:srcRect l="33" t="642" r="-33" b="24131"/>
          <a:stretch/>
        </p:blipFill>
        <p:spPr>
          <a:xfrm>
            <a:off x="0" y="1611313"/>
            <a:ext cx="18300099" cy="6573260"/>
          </a:xfrm>
          <a:prstGeom prst="rect">
            <a:avLst/>
          </a:prstGeom>
        </p:spPr>
      </p:pic>
      <p:sp>
        <p:nvSpPr>
          <p:cNvPr id="4" name="TextBox 4">
            <a:extLst>
              <a:ext uri="{FF2B5EF4-FFF2-40B4-BE49-F238E27FC236}">
                <a16:creationId xmlns:a16="http://schemas.microsoft.com/office/drawing/2014/main" id="{D82E4CC7-BA04-BF53-5A99-1AB9EA5AA1B3}"/>
              </a:ext>
            </a:extLst>
          </p:cNvPr>
          <p:cNvSpPr txBox="1"/>
          <p:nvPr/>
        </p:nvSpPr>
        <p:spPr>
          <a:xfrm>
            <a:off x="1435347" y="277813"/>
            <a:ext cx="14496555" cy="1125244"/>
          </a:xfrm>
          <a:prstGeom prst="rect">
            <a:avLst/>
          </a:prstGeom>
        </p:spPr>
        <p:txBody>
          <a:bodyPr lIns="0" tIns="0" rIns="0" bIns="0" rtlCol="0" anchor="t">
            <a:spAutoFit/>
          </a:bodyPr>
          <a:lstStyle/>
          <a:p>
            <a:pPr algn="l">
              <a:lnSpc>
                <a:spcPts val="8699"/>
              </a:lnSpc>
            </a:pPr>
            <a:r>
              <a:rPr lang="en-US" sz="7499" b="1">
                <a:solidFill>
                  <a:srgbClr val="FCCB4F"/>
                </a:solidFill>
                <a:latin typeface="Martel Heavy"/>
                <a:ea typeface="Martel Heavy"/>
                <a:cs typeface="Martel Heavy"/>
                <a:sym typeface="Martel Heavy"/>
              </a:rPr>
              <a:t>Results</a:t>
            </a:r>
          </a:p>
        </p:txBody>
      </p:sp>
      <p:pic>
        <p:nvPicPr>
          <p:cNvPr id="7" name="Picture 6" descr="A screenshot of a computer&#10;&#10;Description automatically generated">
            <a:extLst>
              <a:ext uri="{FF2B5EF4-FFF2-40B4-BE49-F238E27FC236}">
                <a16:creationId xmlns:a16="http://schemas.microsoft.com/office/drawing/2014/main" id="{875F008A-4140-38BE-43DA-DF94C58CA377}"/>
              </a:ext>
            </a:extLst>
          </p:cNvPr>
          <p:cNvPicPr>
            <a:picLocks noChangeAspect="1"/>
          </p:cNvPicPr>
          <p:nvPr/>
        </p:nvPicPr>
        <p:blipFill>
          <a:blip r:embed="rId4"/>
          <a:stretch>
            <a:fillRect/>
          </a:stretch>
        </p:blipFill>
        <p:spPr>
          <a:xfrm>
            <a:off x="11336494" y="2443124"/>
            <a:ext cx="2888862" cy="2879337"/>
          </a:xfrm>
          <a:prstGeom prst="rect">
            <a:avLst/>
          </a:prstGeom>
          <a:ln>
            <a:noFill/>
          </a:ln>
          <a:effectLst>
            <a:outerShdw blurRad="292100" dist="139700" dir="2700000" algn="tl" rotWithShape="0">
              <a:srgbClr val="333333">
                <a:alpha val="65000"/>
              </a:srgbClr>
            </a:outerShdw>
          </a:effectLst>
        </p:spPr>
      </p:pic>
      <p:sp>
        <p:nvSpPr>
          <p:cNvPr id="11" name="Rectangle: Rounded Corners 10">
            <a:extLst>
              <a:ext uri="{FF2B5EF4-FFF2-40B4-BE49-F238E27FC236}">
                <a16:creationId xmlns:a16="http://schemas.microsoft.com/office/drawing/2014/main" id="{DAA003F2-58B9-391C-C0FB-47857A43FEA4}"/>
              </a:ext>
            </a:extLst>
          </p:cNvPr>
          <p:cNvSpPr/>
          <p:nvPr/>
        </p:nvSpPr>
        <p:spPr>
          <a:xfrm>
            <a:off x="3524250" y="3127374"/>
            <a:ext cx="523875" cy="503005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927C896D-8DAE-390F-46E4-6F838B7CEB41}"/>
              </a:ext>
            </a:extLst>
          </p:cNvPr>
          <p:cNvSpPr/>
          <p:nvPr/>
        </p:nvSpPr>
        <p:spPr>
          <a:xfrm>
            <a:off x="7476738" y="3135506"/>
            <a:ext cx="2679777" cy="504244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6C71DE8-24C2-8F76-A62A-598CE7A3411A}"/>
              </a:ext>
            </a:extLst>
          </p:cNvPr>
          <p:cNvSpPr/>
          <p:nvPr/>
        </p:nvSpPr>
        <p:spPr>
          <a:xfrm>
            <a:off x="16506530" y="1497570"/>
            <a:ext cx="1276597" cy="6234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7E21EE-DAF7-C828-5C0A-3AE6116822DF}"/>
              </a:ext>
            </a:extLst>
          </p:cNvPr>
          <p:cNvSpPr/>
          <p:nvPr/>
        </p:nvSpPr>
        <p:spPr>
          <a:xfrm>
            <a:off x="7016749" y="2571749"/>
            <a:ext cx="254000" cy="555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descr="List with solid fill">
            <a:extLst>
              <a:ext uri="{FF2B5EF4-FFF2-40B4-BE49-F238E27FC236}">
                <a16:creationId xmlns:a16="http://schemas.microsoft.com/office/drawing/2014/main" id="{D9BEF7B5-670C-EDCF-1B4A-8C4B20EDF3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050" y="146050"/>
            <a:ext cx="1168400" cy="1104900"/>
          </a:xfrm>
          <a:prstGeom prst="rect">
            <a:avLst/>
          </a:prstGeom>
        </p:spPr>
      </p:pic>
    </p:spTree>
    <p:extLst>
      <p:ext uri="{BB962C8B-B14F-4D97-AF65-F5344CB8AC3E}">
        <p14:creationId xmlns:p14="http://schemas.microsoft.com/office/powerpoint/2010/main" val="23075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18BFBFDD-1755-4316-1B13-A43F6C21CD1E}"/>
              </a:ext>
            </a:extLst>
          </p:cNvPr>
          <p:cNvPicPr>
            <a:picLocks noChangeAspect="1"/>
          </p:cNvPicPr>
          <p:nvPr/>
        </p:nvPicPr>
        <p:blipFill>
          <a:blip r:embed="rId2"/>
          <a:srcRect l="47" t="81" r="-118" b="10357"/>
          <a:stretch/>
        </p:blipFill>
        <p:spPr>
          <a:xfrm>
            <a:off x="2856462" y="1814679"/>
            <a:ext cx="12276972" cy="8001881"/>
          </a:xfrm>
          <a:prstGeom prst="rect">
            <a:avLst/>
          </a:prstGeom>
        </p:spPr>
      </p:pic>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669143" y="238435"/>
            <a:ext cx="14496555" cy="112524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360 Display </a:t>
            </a:r>
            <a:endParaRPr lang="en-US" sz="7499" b="1" dirty="0">
              <a:solidFill>
                <a:srgbClr val="FCCB4F"/>
              </a:solidFill>
              <a:latin typeface="Martel Heavy"/>
              <a:ea typeface="Martel Heavy"/>
              <a:cs typeface="Martel Heavy"/>
              <a:sym typeface="Martel Heavy"/>
            </a:endParaRPr>
          </a:p>
        </p:txBody>
      </p:sp>
      <p:sp>
        <p:nvSpPr>
          <p:cNvPr id="9" name="Rectangle 8">
            <a:extLst>
              <a:ext uri="{FF2B5EF4-FFF2-40B4-BE49-F238E27FC236}">
                <a16:creationId xmlns:a16="http://schemas.microsoft.com/office/drawing/2014/main" id="{609C331A-07CD-85DD-83DA-204A2E4903DB}"/>
              </a:ext>
            </a:extLst>
          </p:cNvPr>
          <p:cNvSpPr/>
          <p:nvPr/>
        </p:nvSpPr>
        <p:spPr>
          <a:xfrm>
            <a:off x="3015847" y="2671018"/>
            <a:ext cx="8302625" cy="34925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A692DFE4-7339-831B-DA91-1EE9B23A604F}"/>
              </a:ext>
            </a:extLst>
          </p:cNvPr>
          <p:cNvCxnSpPr/>
          <p:nvPr/>
        </p:nvCxnSpPr>
        <p:spPr>
          <a:xfrm flipV="1">
            <a:off x="11194648" y="2096344"/>
            <a:ext cx="1470025" cy="635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7" name="Graphic 6" descr="List with solid fill">
            <a:extLst>
              <a:ext uri="{FF2B5EF4-FFF2-40B4-BE49-F238E27FC236}">
                <a16:creationId xmlns:a16="http://schemas.microsoft.com/office/drawing/2014/main" id="{70C98BA2-7E40-BEC7-73B0-4463870A89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6050" y="146050"/>
            <a:ext cx="1168400" cy="1104900"/>
          </a:xfrm>
          <a:prstGeom prst="rect">
            <a:avLst/>
          </a:prstGeom>
        </p:spPr>
      </p:pic>
    </p:spTree>
    <p:extLst>
      <p:ext uri="{BB962C8B-B14F-4D97-AF65-F5344CB8AC3E}">
        <p14:creationId xmlns:p14="http://schemas.microsoft.com/office/powerpoint/2010/main" val="3916396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18BFBFDD-1755-4316-1B13-A43F6C21CD1E}"/>
              </a:ext>
            </a:extLst>
          </p:cNvPr>
          <p:cNvPicPr>
            <a:picLocks noChangeAspect="1"/>
          </p:cNvPicPr>
          <p:nvPr/>
        </p:nvPicPr>
        <p:blipFill>
          <a:blip r:embed="rId2"/>
          <a:srcRect l="47" t="81" r="-118" b="74272"/>
          <a:stretch/>
        </p:blipFill>
        <p:spPr>
          <a:xfrm>
            <a:off x="830892" y="1887021"/>
            <a:ext cx="12276972" cy="2291427"/>
          </a:xfrm>
          <a:prstGeom prst="rect">
            <a:avLst/>
          </a:prstGeom>
        </p:spPr>
      </p:pic>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3"/>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669143" y="238435"/>
            <a:ext cx="14496555" cy="112524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Actions Bar</a:t>
            </a:r>
            <a:endParaRPr lang="en-US" sz="7499" b="1" dirty="0">
              <a:solidFill>
                <a:srgbClr val="FCCB4F"/>
              </a:solidFill>
              <a:latin typeface="Martel Heavy"/>
              <a:ea typeface="Martel Heavy"/>
              <a:cs typeface="Martel Heavy"/>
              <a:sym typeface="Martel Heavy"/>
            </a:endParaRPr>
          </a:p>
        </p:txBody>
      </p:sp>
      <p:sp>
        <p:nvSpPr>
          <p:cNvPr id="8" name="Rectangle 7">
            <a:extLst>
              <a:ext uri="{FF2B5EF4-FFF2-40B4-BE49-F238E27FC236}">
                <a16:creationId xmlns:a16="http://schemas.microsoft.com/office/drawing/2014/main" id="{423E2EA1-462E-BC64-61C1-3DB756FF75FA}"/>
              </a:ext>
            </a:extLst>
          </p:cNvPr>
          <p:cNvSpPr/>
          <p:nvPr/>
        </p:nvSpPr>
        <p:spPr>
          <a:xfrm>
            <a:off x="990277" y="2282985"/>
            <a:ext cx="222250" cy="301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A692DFE4-7339-831B-DA91-1EE9B23A604F}"/>
              </a:ext>
            </a:extLst>
          </p:cNvPr>
          <p:cNvCxnSpPr/>
          <p:nvPr/>
        </p:nvCxnSpPr>
        <p:spPr>
          <a:xfrm flipV="1">
            <a:off x="9169078" y="2168686"/>
            <a:ext cx="1470025" cy="6350"/>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 name="Picture 1" descr="A screenshot of a computer screen&#10;&#10;Description automatically generated">
            <a:extLst>
              <a:ext uri="{FF2B5EF4-FFF2-40B4-BE49-F238E27FC236}">
                <a16:creationId xmlns:a16="http://schemas.microsoft.com/office/drawing/2014/main" id="{8EC15A81-8EA2-A73C-6E32-EDBA51FE63B9}"/>
              </a:ext>
            </a:extLst>
          </p:cNvPr>
          <p:cNvPicPr>
            <a:picLocks noChangeAspect="1"/>
          </p:cNvPicPr>
          <p:nvPr/>
        </p:nvPicPr>
        <p:blipFill>
          <a:blip r:embed="rId4"/>
          <a:stretch>
            <a:fillRect/>
          </a:stretch>
        </p:blipFill>
        <p:spPr>
          <a:xfrm>
            <a:off x="9171792" y="4671229"/>
            <a:ext cx="7439025" cy="1581150"/>
          </a:xfrm>
          <a:prstGeom prst="rect">
            <a:avLst/>
          </a:prstGeom>
        </p:spPr>
      </p:pic>
      <p:pic>
        <p:nvPicPr>
          <p:cNvPr id="9" name="Picture 8" descr="A close-up of a computer screen&#10;&#10;Description automatically generated">
            <a:extLst>
              <a:ext uri="{FF2B5EF4-FFF2-40B4-BE49-F238E27FC236}">
                <a16:creationId xmlns:a16="http://schemas.microsoft.com/office/drawing/2014/main" id="{38121185-430E-A617-4D25-62E90A7AA778}"/>
              </a:ext>
            </a:extLst>
          </p:cNvPr>
          <p:cNvPicPr>
            <a:picLocks noChangeAspect="1"/>
          </p:cNvPicPr>
          <p:nvPr/>
        </p:nvPicPr>
        <p:blipFill>
          <a:blip r:embed="rId5"/>
          <a:stretch>
            <a:fillRect/>
          </a:stretch>
        </p:blipFill>
        <p:spPr>
          <a:xfrm>
            <a:off x="1519238" y="7129463"/>
            <a:ext cx="13954125" cy="1704975"/>
          </a:xfrm>
          <a:prstGeom prst="rect">
            <a:avLst/>
          </a:prstGeom>
        </p:spPr>
      </p:pic>
      <p:pic>
        <p:nvPicPr>
          <p:cNvPr id="5" name="Graphic 4" descr="Chevron arrows with solid fill">
            <a:extLst>
              <a:ext uri="{FF2B5EF4-FFF2-40B4-BE49-F238E27FC236}">
                <a16:creationId xmlns:a16="http://schemas.microsoft.com/office/drawing/2014/main" id="{E07A6885-5380-4680-BF9E-5C0851E1798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9100" y="0"/>
            <a:ext cx="1143000" cy="1123950"/>
          </a:xfrm>
          <a:prstGeom prst="rect">
            <a:avLst/>
          </a:prstGeom>
        </p:spPr>
      </p:pic>
    </p:spTree>
    <p:extLst>
      <p:ext uri="{BB962C8B-B14F-4D97-AF65-F5344CB8AC3E}">
        <p14:creationId xmlns:p14="http://schemas.microsoft.com/office/powerpoint/2010/main" val="321185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669143" y="238435"/>
            <a:ext cx="14496555" cy="112524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Actions Bar - Print</a:t>
            </a:r>
            <a:endParaRPr lang="en-US" sz="7499" b="1" dirty="0">
              <a:solidFill>
                <a:srgbClr val="FCCB4F"/>
              </a:solidFill>
              <a:latin typeface="Martel Heavy"/>
              <a:ea typeface="Martel Heavy"/>
              <a:cs typeface="Martel Heavy"/>
              <a:sym typeface="Martel Heavy"/>
            </a:endParaRPr>
          </a:p>
        </p:txBody>
      </p:sp>
      <p:pic>
        <p:nvPicPr>
          <p:cNvPr id="5" name="Picture 4" descr="A close-up of a computer screen&#10;&#10;Description automatically generated">
            <a:extLst>
              <a:ext uri="{FF2B5EF4-FFF2-40B4-BE49-F238E27FC236}">
                <a16:creationId xmlns:a16="http://schemas.microsoft.com/office/drawing/2014/main" id="{BF2735BB-2BAC-4446-E175-D7E5A3741541}"/>
              </a:ext>
            </a:extLst>
          </p:cNvPr>
          <p:cNvPicPr>
            <a:picLocks noChangeAspect="1"/>
          </p:cNvPicPr>
          <p:nvPr/>
        </p:nvPicPr>
        <p:blipFill>
          <a:blip r:embed="rId3"/>
          <a:stretch>
            <a:fillRect/>
          </a:stretch>
        </p:blipFill>
        <p:spPr>
          <a:xfrm>
            <a:off x="729410" y="1887481"/>
            <a:ext cx="15275856" cy="1824675"/>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0DDD6F58-CDFD-7CAE-D476-8B44BC8E0803}"/>
              </a:ext>
            </a:extLst>
          </p:cNvPr>
          <p:cNvPicPr>
            <a:picLocks noChangeAspect="1"/>
          </p:cNvPicPr>
          <p:nvPr/>
        </p:nvPicPr>
        <p:blipFill>
          <a:blip r:embed="rId4"/>
          <a:stretch>
            <a:fillRect/>
          </a:stretch>
        </p:blipFill>
        <p:spPr>
          <a:xfrm>
            <a:off x="6651573" y="1371865"/>
            <a:ext cx="10091411" cy="71113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cxnSp>
        <p:nvCxnSpPr>
          <p:cNvPr id="14" name="Straight Arrow Connector 13">
            <a:extLst>
              <a:ext uri="{FF2B5EF4-FFF2-40B4-BE49-F238E27FC236}">
                <a16:creationId xmlns:a16="http://schemas.microsoft.com/office/drawing/2014/main" id="{880055D2-F3B1-A863-D885-5EDFF189CD41}"/>
              </a:ext>
            </a:extLst>
          </p:cNvPr>
          <p:cNvCxnSpPr/>
          <p:nvPr/>
        </p:nvCxnSpPr>
        <p:spPr>
          <a:xfrm>
            <a:off x="6936129" y="8404667"/>
            <a:ext cx="6745147" cy="2894"/>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6" name="Graphic 5" descr="Chevron arrows with solid fill">
            <a:extLst>
              <a:ext uri="{FF2B5EF4-FFF2-40B4-BE49-F238E27FC236}">
                <a16:creationId xmlns:a16="http://schemas.microsoft.com/office/drawing/2014/main" id="{0366F81F-73FF-D09A-E3FB-C59B32C6C7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1227" y="115747"/>
            <a:ext cx="1143000" cy="1123950"/>
          </a:xfrm>
          <a:prstGeom prst="rect">
            <a:avLst/>
          </a:prstGeom>
        </p:spPr>
      </p:pic>
    </p:spTree>
    <p:extLst>
      <p:ext uri="{BB962C8B-B14F-4D97-AF65-F5344CB8AC3E}">
        <p14:creationId xmlns:p14="http://schemas.microsoft.com/office/powerpoint/2010/main" val="2547029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669143" y="238435"/>
            <a:ext cx="14496555" cy="112524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Actions Bar - Email</a:t>
            </a:r>
            <a:endParaRPr lang="en-US" sz="7499" b="1" dirty="0">
              <a:solidFill>
                <a:srgbClr val="FCCB4F"/>
              </a:solidFill>
              <a:latin typeface="Martel Heavy"/>
              <a:ea typeface="Martel Heavy"/>
              <a:cs typeface="Martel Heavy"/>
              <a:sym typeface="Martel Heavy"/>
            </a:endParaRPr>
          </a:p>
        </p:txBody>
      </p:sp>
      <p:pic>
        <p:nvPicPr>
          <p:cNvPr id="10" name="Picture 9" descr="A close-up of a computer screen&#10;&#10;Description automatically generated">
            <a:extLst>
              <a:ext uri="{FF2B5EF4-FFF2-40B4-BE49-F238E27FC236}">
                <a16:creationId xmlns:a16="http://schemas.microsoft.com/office/drawing/2014/main" id="{BD4CFE82-83B9-08FB-94F0-D4FD84583F6E}"/>
              </a:ext>
            </a:extLst>
          </p:cNvPr>
          <p:cNvPicPr>
            <a:picLocks noChangeAspect="1"/>
          </p:cNvPicPr>
          <p:nvPr/>
        </p:nvPicPr>
        <p:blipFill>
          <a:blip r:embed="rId3"/>
          <a:stretch>
            <a:fillRect/>
          </a:stretch>
        </p:blipFill>
        <p:spPr>
          <a:xfrm>
            <a:off x="1462087" y="1796415"/>
            <a:ext cx="13245465" cy="1664970"/>
          </a:xfrm>
          <a:prstGeom prst="rect">
            <a:avLst/>
          </a:prstGeom>
        </p:spPr>
      </p:pic>
      <p:pic>
        <p:nvPicPr>
          <p:cNvPr id="2" name="Picture 1" descr="A screenshot of a email&#10;&#10;Description automatically generated">
            <a:extLst>
              <a:ext uri="{FF2B5EF4-FFF2-40B4-BE49-F238E27FC236}">
                <a16:creationId xmlns:a16="http://schemas.microsoft.com/office/drawing/2014/main" id="{B1169E21-5BA9-13F0-5DBF-E7D01744C673}"/>
              </a:ext>
            </a:extLst>
          </p:cNvPr>
          <p:cNvPicPr>
            <a:picLocks noChangeAspect="1"/>
          </p:cNvPicPr>
          <p:nvPr/>
        </p:nvPicPr>
        <p:blipFill>
          <a:blip r:embed="rId4"/>
          <a:stretch>
            <a:fillRect/>
          </a:stretch>
        </p:blipFill>
        <p:spPr>
          <a:xfrm>
            <a:off x="6791325" y="1174433"/>
            <a:ext cx="9688830" cy="87001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cxnSp>
        <p:nvCxnSpPr>
          <p:cNvPr id="6" name="Straight Arrow Connector 5">
            <a:extLst>
              <a:ext uri="{FF2B5EF4-FFF2-40B4-BE49-F238E27FC236}">
                <a16:creationId xmlns:a16="http://schemas.microsoft.com/office/drawing/2014/main" id="{933038FA-ABC0-6AA9-01DF-6DB27E606FDB}"/>
              </a:ext>
            </a:extLst>
          </p:cNvPr>
          <p:cNvCxnSpPr/>
          <p:nvPr/>
        </p:nvCxnSpPr>
        <p:spPr>
          <a:xfrm>
            <a:off x="8296155" y="4179908"/>
            <a:ext cx="2057399" cy="2894"/>
          </a:xfrm>
          <a:prstGeom prst="straightConnector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Graphic 7" descr="Chevron arrows with solid fill">
            <a:extLst>
              <a:ext uri="{FF2B5EF4-FFF2-40B4-BE49-F238E27FC236}">
                <a16:creationId xmlns:a16="http://schemas.microsoft.com/office/drawing/2014/main" id="{7261C302-6428-D0D7-0F91-CC0E1B6136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7822" y="43405"/>
            <a:ext cx="1143000" cy="1123950"/>
          </a:xfrm>
          <a:prstGeom prst="rect">
            <a:avLst/>
          </a:prstGeom>
        </p:spPr>
      </p:pic>
    </p:spTree>
    <p:extLst>
      <p:ext uri="{BB962C8B-B14F-4D97-AF65-F5344CB8AC3E}">
        <p14:creationId xmlns:p14="http://schemas.microsoft.com/office/powerpoint/2010/main" val="1090495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669143" y="238435"/>
            <a:ext cx="14496555" cy="1125244"/>
          </a:xfrm>
          <a:prstGeom prst="rect">
            <a:avLst/>
          </a:prstGeom>
        </p:spPr>
        <p:txBody>
          <a:bodyPr lIns="0" tIns="0" rIns="0" bIns="0" rtlCol="0" anchor="t">
            <a:spAutoFit/>
          </a:bodyPr>
          <a:lstStyle/>
          <a:p>
            <a:pPr>
              <a:lnSpc>
                <a:spcPts val="8699"/>
              </a:lnSpc>
            </a:pPr>
            <a:r>
              <a:rPr lang="en-US" sz="7450" b="1" dirty="0">
                <a:solidFill>
                  <a:srgbClr val="FCCB4F"/>
                </a:solidFill>
                <a:latin typeface="Martel Heavy"/>
                <a:ea typeface="Martel Heavy"/>
                <a:cs typeface="Martel Heavy"/>
              </a:rPr>
              <a:t>Additional Bars</a:t>
            </a:r>
            <a:endParaRPr lang="en-US" sz="7499" b="1" dirty="0">
              <a:solidFill>
                <a:srgbClr val="FCCB4F"/>
              </a:solidFill>
              <a:latin typeface="Martel Heavy"/>
              <a:ea typeface="Martel Heavy"/>
              <a:cs typeface="Martel Heavy"/>
            </a:endParaRPr>
          </a:p>
        </p:txBody>
      </p:sp>
      <p:pic>
        <p:nvPicPr>
          <p:cNvPr id="5" name="Picture 4" descr="A close-up of a computer screen&#10;&#10;Description automatically generated">
            <a:extLst>
              <a:ext uri="{FF2B5EF4-FFF2-40B4-BE49-F238E27FC236}">
                <a16:creationId xmlns:a16="http://schemas.microsoft.com/office/drawing/2014/main" id="{A35C1782-F000-5DC8-F6C2-42337913AD7F}"/>
              </a:ext>
            </a:extLst>
          </p:cNvPr>
          <p:cNvPicPr>
            <a:picLocks noChangeAspect="1"/>
          </p:cNvPicPr>
          <p:nvPr/>
        </p:nvPicPr>
        <p:blipFill>
          <a:blip r:embed="rId3"/>
          <a:stretch>
            <a:fillRect/>
          </a:stretch>
        </p:blipFill>
        <p:spPr>
          <a:xfrm>
            <a:off x="1434767" y="2101480"/>
            <a:ext cx="7477848" cy="1333982"/>
          </a:xfrm>
          <a:prstGeom prst="rect">
            <a:avLst/>
          </a:prstGeom>
          <a:ln>
            <a:noFill/>
          </a:ln>
          <a:effectLst>
            <a:outerShdw blurRad="292100" dist="139700" dir="2700000" algn="tl" rotWithShape="0">
              <a:srgbClr val="333333">
                <a:alpha val="65000"/>
              </a:srgbClr>
            </a:outerShdw>
          </a:effectLst>
        </p:spPr>
      </p:pic>
      <p:pic>
        <p:nvPicPr>
          <p:cNvPr id="8" name="Picture 7" descr="A close-up of a computer screen&#10;&#10;Description automatically generated">
            <a:extLst>
              <a:ext uri="{FF2B5EF4-FFF2-40B4-BE49-F238E27FC236}">
                <a16:creationId xmlns:a16="http://schemas.microsoft.com/office/drawing/2014/main" id="{48D0439B-A8CE-F444-CDAE-0D8A43C7CEF8}"/>
              </a:ext>
            </a:extLst>
          </p:cNvPr>
          <p:cNvPicPr>
            <a:picLocks noChangeAspect="1"/>
          </p:cNvPicPr>
          <p:nvPr/>
        </p:nvPicPr>
        <p:blipFill>
          <a:blip r:embed="rId4"/>
          <a:stretch>
            <a:fillRect/>
          </a:stretch>
        </p:blipFill>
        <p:spPr>
          <a:xfrm>
            <a:off x="4898780" y="4483683"/>
            <a:ext cx="8045972" cy="1324457"/>
          </a:xfrm>
          <a:prstGeom prst="rect">
            <a:avLst/>
          </a:prstGeom>
        </p:spPr>
      </p:pic>
      <p:pic>
        <p:nvPicPr>
          <p:cNvPr id="9" name="Picture 8" descr="A close-up of a computer screen&#10;&#10;Description automatically generated">
            <a:extLst>
              <a:ext uri="{FF2B5EF4-FFF2-40B4-BE49-F238E27FC236}">
                <a16:creationId xmlns:a16="http://schemas.microsoft.com/office/drawing/2014/main" id="{FE4BE4D3-E3A1-3D84-C6E2-A378A00C2070}"/>
              </a:ext>
            </a:extLst>
          </p:cNvPr>
          <p:cNvPicPr>
            <a:picLocks noChangeAspect="1"/>
          </p:cNvPicPr>
          <p:nvPr/>
        </p:nvPicPr>
        <p:blipFill>
          <a:blip r:embed="rId5"/>
          <a:stretch>
            <a:fillRect/>
          </a:stretch>
        </p:blipFill>
        <p:spPr>
          <a:xfrm>
            <a:off x="7978791" y="7053202"/>
            <a:ext cx="8469630" cy="1322070"/>
          </a:xfrm>
          <a:prstGeom prst="rect">
            <a:avLst/>
          </a:prstGeom>
        </p:spPr>
      </p:pic>
      <p:pic>
        <p:nvPicPr>
          <p:cNvPr id="6" name="Graphic 5" descr="Chevron arrows with solid fill">
            <a:extLst>
              <a:ext uri="{FF2B5EF4-FFF2-40B4-BE49-F238E27FC236}">
                <a16:creationId xmlns:a16="http://schemas.microsoft.com/office/drawing/2014/main" id="{99C4B205-2605-9D9B-4B68-1F31875B5A3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9100" y="0"/>
            <a:ext cx="1143000" cy="1123950"/>
          </a:xfrm>
          <a:prstGeom prst="rect">
            <a:avLst/>
          </a:prstGeom>
        </p:spPr>
      </p:pic>
    </p:spTree>
    <p:extLst>
      <p:ext uri="{BB962C8B-B14F-4D97-AF65-F5344CB8AC3E}">
        <p14:creationId xmlns:p14="http://schemas.microsoft.com/office/powerpoint/2010/main" val="2382737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2240643" y="286060"/>
            <a:ext cx="14496555" cy="112524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rPr>
              <a:t>Additional Searches</a:t>
            </a:r>
            <a:endParaRPr lang="en-US" sz="7499" b="1">
              <a:solidFill>
                <a:srgbClr val="FCCB4F"/>
              </a:solidFill>
              <a:latin typeface="Martel Heavy"/>
              <a:ea typeface="Martel Heavy"/>
              <a:cs typeface="Martel Heavy"/>
              <a:sym typeface="Martel Heavy"/>
            </a:endParaRPr>
          </a:p>
        </p:txBody>
      </p:sp>
      <p:sp>
        <p:nvSpPr>
          <p:cNvPr id="8" name="Freeform 3">
            <a:extLst>
              <a:ext uri="{FF2B5EF4-FFF2-40B4-BE49-F238E27FC236}">
                <a16:creationId xmlns:a16="http://schemas.microsoft.com/office/drawing/2014/main" id="{308DE6FE-CEB4-54CB-E52F-DB82F8D39D6A}"/>
              </a:ext>
            </a:extLst>
          </p:cNvPr>
          <p:cNvSpPr/>
          <p:nvPr/>
        </p:nvSpPr>
        <p:spPr>
          <a:xfrm>
            <a:off x="447300" y="283514"/>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10" name="Picture 9" descr="A screenshot of a phone&#10;&#10;Description automatically generated">
            <a:extLst>
              <a:ext uri="{FF2B5EF4-FFF2-40B4-BE49-F238E27FC236}">
                <a16:creationId xmlns:a16="http://schemas.microsoft.com/office/drawing/2014/main" id="{ACC44D64-7026-9ED8-D563-F192D13571E3}"/>
              </a:ext>
            </a:extLst>
          </p:cNvPr>
          <p:cNvPicPr>
            <a:picLocks noChangeAspect="1"/>
          </p:cNvPicPr>
          <p:nvPr/>
        </p:nvPicPr>
        <p:blipFill>
          <a:blip r:embed="rId5"/>
          <a:srcRect r="350" b="29837"/>
          <a:stretch/>
        </p:blipFill>
        <p:spPr>
          <a:xfrm>
            <a:off x="13831253" y="4131945"/>
            <a:ext cx="4341504" cy="4595262"/>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DCCB08C1-9118-3FA8-1648-EB39FF300BDC}"/>
              </a:ext>
            </a:extLst>
          </p:cNvPr>
          <p:cNvPicPr>
            <a:picLocks noChangeAspect="1"/>
          </p:cNvPicPr>
          <p:nvPr/>
        </p:nvPicPr>
        <p:blipFill>
          <a:blip r:embed="rId6"/>
          <a:stretch>
            <a:fillRect/>
          </a:stretch>
        </p:blipFill>
        <p:spPr>
          <a:xfrm>
            <a:off x="47625" y="2372678"/>
            <a:ext cx="18192750" cy="1762125"/>
          </a:xfrm>
          <a:prstGeom prst="rect">
            <a:avLst/>
          </a:prstGeom>
        </p:spPr>
      </p:pic>
      <p:sp>
        <p:nvSpPr>
          <p:cNvPr id="12" name="Rectangle 11">
            <a:extLst>
              <a:ext uri="{FF2B5EF4-FFF2-40B4-BE49-F238E27FC236}">
                <a16:creationId xmlns:a16="http://schemas.microsoft.com/office/drawing/2014/main" id="{6549696D-D4E8-FE9B-850A-0B9E3AF7172F}"/>
              </a:ext>
            </a:extLst>
          </p:cNvPr>
          <p:cNvSpPr/>
          <p:nvPr/>
        </p:nvSpPr>
        <p:spPr>
          <a:xfrm>
            <a:off x="3928533" y="2641600"/>
            <a:ext cx="931333" cy="609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C6020F-6256-FC3C-6957-FBC807CC46E0}"/>
              </a:ext>
            </a:extLst>
          </p:cNvPr>
          <p:cNvSpPr/>
          <p:nvPr/>
        </p:nvSpPr>
        <p:spPr>
          <a:xfrm>
            <a:off x="5107414" y="2648544"/>
            <a:ext cx="931333" cy="609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1D8BA2-7937-6F80-AF61-E5ECD69ED591}"/>
              </a:ext>
            </a:extLst>
          </p:cNvPr>
          <p:cNvSpPr/>
          <p:nvPr/>
        </p:nvSpPr>
        <p:spPr>
          <a:xfrm>
            <a:off x="6966887" y="2641600"/>
            <a:ext cx="931333" cy="609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B495E88-7515-C470-5FA8-3AD5CAC48CB2}"/>
              </a:ext>
            </a:extLst>
          </p:cNvPr>
          <p:cNvSpPr/>
          <p:nvPr/>
        </p:nvSpPr>
        <p:spPr>
          <a:xfrm>
            <a:off x="11481013" y="2641599"/>
            <a:ext cx="2001991" cy="609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A1A5542-8C5B-7D95-B42F-80CD7060EAAE}"/>
              </a:ext>
            </a:extLst>
          </p:cNvPr>
          <p:cNvSpPr/>
          <p:nvPr/>
        </p:nvSpPr>
        <p:spPr>
          <a:xfrm>
            <a:off x="15778114" y="3365016"/>
            <a:ext cx="2262421" cy="95684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computer&#10;&#10;Description automatically generated">
            <a:extLst>
              <a:ext uri="{FF2B5EF4-FFF2-40B4-BE49-F238E27FC236}">
                <a16:creationId xmlns:a16="http://schemas.microsoft.com/office/drawing/2014/main" id="{C7699312-8D62-8400-995D-098AD0D00EE9}"/>
              </a:ext>
            </a:extLst>
          </p:cNvPr>
          <p:cNvPicPr>
            <a:picLocks noChangeAspect="1"/>
          </p:cNvPicPr>
          <p:nvPr/>
        </p:nvPicPr>
        <p:blipFill>
          <a:blip r:embed="rId7"/>
          <a:stretch>
            <a:fillRect/>
          </a:stretch>
        </p:blipFill>
        <p:spPr>
          <a:xfrm>
            <a:off x="900113" y="4410075"/>
            <a:ext cx="12106275" cy="5581650"/>
          </a:xfrm>
          <a:prstGeom prst="rect">
            <a:avLst/>
          </a:prstGeom>
        </p:spPr>
      </p:pic>
    </p:spTree>
    <p:extLst>
      <p:ext uri="{BB962C8B-B14F-4D97-AF65-F5344CB8AC3E}">
        <p14:creationId xmlns:p14="http://schemas.microsoft.com/office/powerpoint/2010/main" val="2817593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2" name="Freeform 2"/>
          <p:cNvSpPr/>
          <p:nvPr/>
        </p:nvSpPr>
        <p:spPr>
          <a:xfrm>
            <a:off x="0" y="1573940"/>
            <a:ext cx="18288000" cy="9464040"/>
          </a:xfrm>
          <a:custGeom>
            <a:avLst/>
            <a:gdLst/>
            <a:ahLst/>
            <a:cxnLst/>
            <a:rect l="l" t="t" r="r" b="b"/>
            <a:pathLst>
              <a:path w="18288000" h="9464040">
                <a:moveTo>
                  <a:pt x="0" y="0"/>
                </a:moveTo>
                <a:lnTo>
                  <a:pt x="18288000" y="0"/>
                </a:lnTo>
                <a:lnTo>
                  <a:pt x="18288000" y="9464040"/>
                </a:lnTo>
                <a:lnTo>
                  <a:pt x="0" y="946404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529924" y="536189"/>
            <a:ext cx="15281495" cy="710184"/>
          </a:xfrm>
          <a:prstGeom prst="rect">
            <a:avLst/>
          </a:prstGeom>
        </p:spPr>
        <p:txBody>
          <a:bodyPr lIns="0" tIns="0" rIns="0" bIns="0" rtlCol="0" anchor="t">
            <a:spAutoFit/>
          </a:bodyPr>
          <a:lstStyle/>
          <a:p>
            <a:pPr algn="l">
              <a:lnSpc>
                <a:spcPts val="5568"/>
              </a:lnSpc>
            </a:pPr>
            <a:r>
              <a:rPr lang="en-US" sz="4800" b="1">
                <a:solidFill>
                  <a:srgbClr val="FCCB4F"/>
                </a:solidFill>
                <a:latin typeface="Martel Heavy"/>
                <a:ea typeface="Martel Heavy"/>
                <a:cs typeface="Martel Heavy"/>
                <a:sym typeface="Martel Heavy"/>
              </a:rPr>
              <a:t>Corporate.OneKeyMLS.com/Stratus-to-Matrix</a:t>
            </a:r>
          </a:p>
        </p:txBody>
      </p:sp>
      <p:sp>
        <p:nvSpPr>
          <p:cNvPr id="4" name="Freeform 4"/>
          <p:cNvSpPr/>
          <p:nvPr/>
        </p:nvSpPr>
        <p:spPr>
          <a:xfrm>
            <a:off x="16956961" y="8981234"/>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3"/>
            <a:stretch>
              <a:fillRect/>
            </a:stretch>
          </a:blipFill>
        </p:spPr>
        <p:txBody>
          <a:bodyPr/>
          <a:lstStyle/>
          <a:p>
            <a:endParaRPr lang="en-US"/>
          </a:p>
        </p:txBody>
      </p:sp>
      <p:sp>
        <p:nvSpPr>
          <p:cNvPr id="5" name="Rectangle: Rounded Corners 4">
            <a:extLst>
              <a:ext uri="{FF2B5EF4-FFF2-40B4-BE49-F238E27FC236}">
                <a16:creationId xmlns:a16="http://schemas.microsoft.com/office/drawing/2014/main" id="{B74C1586-8717-12B3-9D66-38F784C0DF56}"/>
              </a:ext>
            </a:extLst>
          </p:cNvPr>
          <p:cNvSpPr/>
          <p:nvPr/>
        </p:nvSpPr>
        <p:spPr>
          <a:xfrm>
            <a:off x="12128361" y="8927822"/>
            <a:ext cx="1735029" cy="286364"/>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8D708BA9-29C4-0981-DD47-1FFE77C17B37}"/>
              </a:ext>
            </a:extLst>
          </p:cNvPr>
          <p:cNvSpPr/>
          <p:nvPr/>
        </p:nvSpPr>
        <p:spPr>
          <a:xfrm>
            <a:off x="12128360" y="10024484"/>
            <a:ext cx="1735029" cy="286364"/>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03A6CC6-D831-A9E6-4D44-7257D8038B90}"/>
              </a:ext>
            </a:extLst>
          </p:cNvPr>
          <p:cNvSpPr/>
          <p:nvPr/>
        </p:nvSpPr>
        <p:spPr>
          <a:xfrm>
            <a:off x="3478631" y="10580538"/>
            <a:ext cx="2260192" cy="240025"/>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sp>
        <p:nvSpPr>
          <p:cNvPr id="6" name="Freeform 6"/>
          <p:cNvSpPr/>
          <p:nvPr/>
        </p:nvSpPr>
        <p:spPr>
          <a:xfrm>
            <a:off x="16934611" y="8916210"/>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EC5E27FC-B13C-18BF-59B3-25B89BC57087}"/>
              </a:ext>
            </a:extLst>
          </p:cNvPr>
          <p:cNvPicPr>
            <a:picLocks noChangeAspect="1"/>
          </p:cNvPicPr>
          <p:nvPr/>
        </p:nvPicPr>
        <p:blipFill>
          <a:blip r:embed="rId3"/>
          <a:stretch>
            <a:fillRect/>
          </a:stretch>
        </p:blipFill>
        <p:spPr>
          <a:xfrm>
            <a:off x="9908303" y="2362932"/>
            <a:ext cx="1071406" cy="210388"/>
          </a:xfrm>
          <a:prstGeom prst="rect">
            <a:avLst/>
          </a:prstGeom>
        </p:spPr>
      </p:pic>
      <p:pic>
        <p:nvPicPr>
          <p:cNvPr id="2" name="Picture 1" descr="A screenshot of a web page&#10;&#10;Description automatically generated">
            <a:extLst>
              <a:ext uri="{FF2B5EF4-FFF2-40B4-BE49-F238E27FC236}">
                <a16:creationId xmlns:a16="http://schemas.microsoft.com/office/drawing/2014/main" id="{02230486-097F-A728-B1E7-3885F899D34A}"/>
              </a:ext>
            </a:extLst>
          </p:cNvPr>
          <p:cNvPicPr>
            <a:picLocks noChangeAspect="1"/>
          </p:cNvPicPr>
          <p:nvPr/>
        </p:nvPicPr>
        <p:blipFill>
          <a:blip r:embed="rId4"/>
          <a:stretch>
            <a:fillRect/>
          </a:stretch>
        </p:blipFill>
        <p:spPr>
          <a:xfrm>
            <a:off x="4186238" y="1804988"/>
            <a:ext cx="10661650" cy="8280400"/>
          </a:xfrm>
          <a:prstGeom prst="rect">
            <a:avLst/>
          </a:prstGeom>
        </p:spPr>
      </p:pic>
      <p:sp>
        <p:nvSpPr>
          <p:cNvPr id="4" name="TextBox 4">
            <a:extLst>
              <a:ext uri="{FF2B5EF4-FFF2-40B4-BE49-F238E27FC236}">
                <a16:creationId xmlns:a16="http://schemas.microsoft.com/office/drawing/2014/main" id="{DFC6469A-21E0-A88A-7AC2-F267BB7C2EA3}"/>
              </a:ext>
            </a:extLst>
          </p:cNvPr>
          <p:cNvSpPr txBox="1"/>
          <p:nvPr/>
        </p:nvSpPr>
        <p:spPr>
          <a:xfrm>
            <a:off x="2663440" y="397185"/>
            <a:ext cx="14496555" cy="1123384"/>
          </a:xfrm>
          <a:prstGeom prst="rect">
            <a:avLst/>
          </a:prstGeom>
        </p:spPr>
        <p:txBody>
          <a:bodyPr lIns="0" tIns="0" rIns="0" bIns="0" rtlCol="0" anchor="t">
            <a:spAutoFit/>
          </a:bodyPr>
          <a:lstStyle/>
          <a:p>
            <a:pPr>
              <a:lnSpc>
                <a:spcPts val="8699"/>
              </a:lnSpc>
            </a:pPr>
            <a:r>
              <a:rPr lang="en-US" sz="7450" b="1">
                <a:solidFill>
                  <a:srgbClr val="FCCB4F"/>
                </a:solidFill>
                <a:latin typeface="Martel Heavy"/>
                <a:ea typeface="Martel Heavy"/>
                <a:cs typeface="Martel Heavy"/>
              </a:rPr>
              <a:t>Support.OneKeyMLS.com</a:t>
            </a:r>
            <a:endParaRPr lang="en-US" sz="7499" b="1" err="1">
              <a:solidFill>
                <a:srgbClr val="FCCB4F"/>
              </a:solidFill>
              <a:latin typeface="Martel Heavy"/>
              <a:ea typeface="Martel Heavy"/>
              <a:cs typeface="Martel Heavy"/>
              <a:sym typeface="Martel Heavy"/>
            </a:endParaRPr>
          </a:p>
        </p:txBody>
      </p:sp>
      <p:pic>
        <p:nvPicPr>
          <p:cNvPr id="8" name="Graphic 7" descr="Questions with solid fill">
            <a:extLst>
              <a:ext uri="{FF2B5EF4-FFF2-40B4-BE49-F238E27FC236}">
                <a16:creationId xmlns:a16="http://schemas.microsoft.com/office/drawing/2014/main" id="{A28FFA4D-185B-AE78-85C5-CA6B2B65A6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7175" y="193675"/>
            <a:ext cx="1628775" cy="15335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9430939" y="368204"/>
            <a:ext cx="8522962" cy="9550592"/>
            <a:chOff x="0" y="0"/>
            <a:chExt cx="758598" cy="850064"/>
          </a:xfrm>
        </p:grpSpPr>
        <p:sp>
          <p:nvSpPr>
            <p:cNvPr id="3" name="Freeform 3"/>
            <p:cNvSpPr/>
            <p:nvPr/>
          </p:nvSpPr>
          <p:spPr>
            <a:xfrm>
              <a:off x="0" y="0"/>
              <a:ext cx="758598" cy="850064"/>
            </a:xfrm>
            <a:custGeom>
              <a:avLst/>
              <a:gdLst/>
              <a:ahLst/>
              <a:cxnLst/>
              <a:rect l="l" t="t" r="r" b="b"/>
              <a:pathLst>
                <a:path w="758598" h="850064">
                  <a:moveTo>
                    <a:pt x="0" y="0"/>
                  </a:moveTo>
                  <a:lnTo>
                    <a:pt x="758598" y="0"/>
                  </a:lnTo>
                  <a:lnTo>
                    <a:pt x="758598" y="850064"/>
                  </a:lnTo>
                  <a:lnTo>
                    <a:pt x="0" y="850064"/>
                  </a:lnTo>
                  <a:close/>
                </a:path>
              </a:pathLst>
            </a:custGeom>
            <a:solidFill>
              <a:srgbClr val="E65100"/>
            </a:solidFill>
          </p:spPr>
          <p:txBody>
            <a:bodyPr/>
            <a:lstStyle/>
            <a:p>
              <a:endParaRPr lang="en-US"/>
            </a:p>
          </p:txBody>
        </p:sp>
        <p:sp>
          <p:nvSpPr>
            <p:cNvPr id="4" name="TextBox 4"/>
            <p:cNvSpPr txBox="1"/>
            <p:nvPr/>
          </p:nvSpPr>
          <p:spPr>
            <a:xfrm>
              <a:off x="0" y="-38100"/>
              <a:ext cx="758598" cy="888164"/>
            </a:xfrm>
            <a:prstGeom prst="rect">
              <a:avLst/>
            </a:prstGeom>
          </p:spPr>
          <p:txBody>
            <a:bodyPr lIns="50800" tIns="50800" rIns="50800" bIns="50800" rtlCol="0" anchor="ctr"/>
            <a:lstStyle/>
            <a:p>
              <a:pPr algn="ctr">
                <a:lnSpc>
                  <a:spcPts val="2659"/>
                </a:lnSpc>
                <a:spcBef>
                  <a:spcPct val="0"/>
                </a:spcBef>
              </a:pPr>
              <a:endParaRPr/>
            </a:p>
          </p:txBody>
        </p:sp>
      </p:grpSp>
      <p:sp>
        <p:nvSpPr>
          <p:cNvPr id="5" name="TextBox 5"/>
          <p:cNvSpPr txBox="1"/>
          <p:nvPr/>
        </p:nvSpPr>
        <p:spPr>
          <a:xfrm>
            <a:off x="1028700" y="4142433"/>
            <a:ext cx="7578213" cy="1408307"/>
          </a:xfrm>
          <a:prstGeom prst="rect">
            <a:avLst/>
          </a:prstGeom>
        </p:spPr>
        <p:txBody>
          <a:bodyPr lIns="0" tIns="0" rIns="0" bIns="0" rtlCol="0" anchor="t">
            <a:spAutoFit/>
          </a:bodyPr>
          <a:lstStyle/>
          <a:p>
            <a:pPr algn="l">
              <a:lnSpc>
                <a:spcPts val="10706"/>
              </a:lnSpc>
            </a:pPr>
            <a:r>
              <a:rPr lang="en-US" sz="10100" b="1">
                <a:solidFill>
                  <a:srgbClr val="FCCB4F"/>
                </a:solidFill>
                <a:latin typeface="Martel Heavy"/>
                <a:ea typeface="Martel Heavy"/>
                <a:cs typeface="Martel Heavy"/>
                <a:sym typeface="Martel Heavy"/>
              </a:rPr>
              <a:t>Questions?</a:t>
            </a:r>
          </a:p>
        </p:txBody>
      </p:sp>
      <p:grpSp>
        <p:nvGrpSpPr>
          <p:cNvPr id="6" name="Group 6"/>
          <p:cNvGrpSpPr/>
          <p:nvPr/>
        </p:nvGrpSpPr>
        <p:grpSpPr>
          <a:xfrm>
            <a:off x="8606913" y="2634019"/>
            <a:ext cx="7620864" cy="7043883"/>
            <a:chOff x="0" y="0"/>
            <a:chExt cx="10161152" cy="9391845"/>
          </a:xfrm>
        </p:grpSpPr>
        <p:sp>
          <p:nvSpPr>
            <p:cNvPr id="7" name="Freeform 7"/>
            <p:cNvSpPr/>
            <p:nvPr/>
          </p:nvSpPr>
          <p:spPr>
            <a:xfrm>
              <a:off x="0" y="0"/>
              <a:ext cx="8518691" cy="8518691"/>
            </a:xfrm>
            <a:custGeom>
              <a:avLst/>
              <a:gdLst/>
              <a:ahLst/>
              <a:cxnLst/>
              <a:rect l="l" t="t" r="r" b="b"/>
              <a:pathLst>
                <a:path w="8518691" h="8518691">
                  <a:moveTo>
                    <a:pt x="0" y="0"/>
                  </a:moveTo>
                  <a:lnTo>
                    <a:pt x="8518691" y="0"/>
                  </a:lnTo>
                  <a:lnTo>
                    <a:pt x="8518691" y="8518691"/>
                  </a:lnTo>
                  <a:lnTo>
                    <a:pt x="0" y="85186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122093" y="778375"/>
              <a:ext cx="9039059" cy="8613470"/>
            </a:xfrm>
            <a:custGeom>
              <a:avLst/>
              <a:gdLst/>
              <a:ahLst/>
              <a:cxnLst/>
              <a:rect l="l" t="t" r="r" b="b"/>
              <a:pathLst>
                <a:path w="9039059" h="8613470">
                  <a:moveTo>
                    <a:pt x="0" y="0"/>
                  </a:moveTo>
                  <a:lnTo>
                    <a:pt x="9039059" y="0"/>
                  </a:lnTo>
                  <a:lnTo>
                    <a:pt x="9039059" y="8613470"/>
                  </a:lnTo>
                  <a:lnTo>
                    <a:pt x="0" y="86134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0" name="TextBox 10"/>
          <p:cNvSpPr txBox="1"/>
          <p:nvPr/>
        </p:nvSpPr>
        <p:spPr>
          <a:xfrm>
            <a:off x="14969528" y="1035844"/>
            <a:ext cx="2264350" cy="525020"/>
          </a:xfrm>
          <a:prstGeom prst="rect">
            <a:avLst/>
          </a:prstGeom>
        </p:spPr>
        <p:txBody>
          <a:bodyPr lIns="0" tIns="0" rIns="0" bIns="0" rtlCol="0" anchor="t">
            <a:spAutoFit/>
          </a:bodyPr>
          <a:lstStyle/>
          <a:p>
            <a:pPr algn="l">
              <a:lnSpc>
                <a:spcPts val="4067"/>
              </a:lnSpc>
            </a:pPr>
            <a:r>
              <a:rPr lang="en-US" sz="3506" b="1">
                <a:solidFill>
                  <a:srgbClr val="FFFFFF"/>
                </a:solidFill>
                <a:latin typeface="Martel Heavy"/>
                <a:ea typeface="Martel Heavy"/>
                <a:cs typeface="Martel Heavy"/>
                <a:sym typeface="Martel Heavy"/>
              </a:rPr>
              <a:t>Prepare</a:t>
            </a:r>
          </a:p>
        </p:txBody>
      </p:sp>
      <p:sp>
        <p:nvSpPr>
          <p:cNvPr id="12" name="Freeform 12"/>
          <p:cNvSpPr/>
          <p:nvPr/>
        </p:nvSpPr>
        <p:spPr>
          <a:xfrm>
            <a:off x="17083421" y="9055813"/>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grpSp>
        <p:nvGrpSpPr>
          <p:cNvPr id="2" name="Group 2"/>
          <p:cNvGrpSpPr/>
          <p:nvPr/>
        </p:nvGrpSpPr>
        <p:grpSpPr>
          <a:xfrm>
            <a:off x="1223956" y="2586203"/>
            <a:ext cx="5070480" cy="3218971"/>
            <a:chOff x="0" y="0"/>
            <a:chExt cx="1959087" cy="1243717"/>
          </a:xfrm>
        </p:grpSpPr>
        <p:sp>
          <p:nvSpPr>
            <p:cNvPr id="3" name="Freeform 3"/>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4" name="TextBox 4"/>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5" name="Group 5"/>
          <p:cNvGrpSpPr/>
          <p:nvPr/>
        </p:nvGrpSpPr>
        <p:grpSpPr>
          <a:xfrm>
            <a:off x="1223956" y="6039329"/>
            <a:ext cx="5070480" cy="3218971"/>
            <a:chOff x="0" y="0"/>
            <a:chExt cx="1959087" cy="1243717"/>
          </a:xfrm>
        </p:grpSpPr>
        <p:sp>
          <p:nvSpPr>
            <p:cNvPr id="6" name="Freeform 6"/>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7" name="TextBox 7"/>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8" name="Group 8"/>
          <p:cNvGrpSpPr/>
          <p:nvPr/>
        </p:nvGrpSpPr>
        <p:grpSpPr>
          <a:xfrm>
            <a:off x="6608760" y="2586203"/>
            <a:ext cx="5070480" cy="3218971"/>
            <a:chOff x="0" y="0"/>
            <a:chExt cx="1959087" cy="1243717"/>
          </a:xfrm>
        </p:grpSpPr>
        <p:sp>
          <p:nvSpPr>
            <p:cNvPr id="9" name="Freeform 9"/>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0" name="TextBox 10"/>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1" name="Group 11"/>
          <p:cNvGrpSpPr/>
          <p:nvPr/>
        </p:nvGrpSpPr>
        <p:grpSpPr>
          <a:xfrm>
            <a:off x="6608760" y="6039329"/>
            <a:ext cx="5070480" cy="3218971"/>
            <a:chOff x="0" y="0"/>
            <a:chExt cx="1959087" cy="1243717"/>
          </a:xfrm>
        </p:grpSpPr>
        <p:sp>
          <p:nvSpPr>
            <p:cNvPr id="12" name="Freeform 12"/>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3" name="TextBox 13"/>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4" name="Group 14"/>
          <p:cNvGrpSpPr/>
          <p:nvPr/>
        </p:nvGrpSpPr>
        <p:grpSpPr>
          <a:xfrm>
            <a:off x="11993565" y="2586203"/>
            <a:ext cx="5070480" cy="3218971"/>
            <a:chOff x="0" y="0"/>
            <a:chExt cx="1959087" cy="1243717"/>
          </a:xfrm>
        </p:grpSpPr>
        <p:sp>
          <p:nvSpPr>
            <p:cNvPr id="15" name="Freeform 15"/>
            <p:cNvSpPr/>
            <p:nvPr/>
          </p:nvSpPr>
          <p:spPr>
            <a:xfrm>
              <a:off x="0" y="0"/>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6" name="TextBox 16"/>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grpSp>
        <p:nvGrpSpPr>
          <p:cNvPr id="17" name="Group 17"/>
          <p:cNvGrpSpPr/>
          <p:nvPr/>
        </p:nvGrpSpPr>
        <p:grpSpPr>
          <a:xfrm>
            <a:off x="11993565" y="5989077"/>
            <a:ext cx="5070480" cy="3269223"/>
            <a:chOff x="0" y="-19416"/>
            <a:chExt cx="1959087" cy="1263133"/>
          </a:xfrm>
        </p:grpSpPr>
        <p:sp>
          <p:nvSpPr>
            <p:cNvPr id="18" name="Freeform 18"/>
            <p:cNvSpPr/>
            <p:nvPr/>
          </p:nvSpPr>
          <p:spPr>
            <a:xfrm>
              <a:off x="0" y="-19416"/>
              <a:ext cx="1959087" cy="1243717"/>
            </a:xfrm>
            <a:custGeom>
              <a:avLst/>
              <a:gdLst/>
              <a:ahLst/>
              <a:cxnLst/>
              <a:rect l="l" t="t" r="r" b="b"/>
              <a:pathLst>
                <a:path w="1959087" h="1243717">
                  <a:moveTo>
                    <a:pt x="22903" y="0"/>
                  </a:moveTo>
                  <a:lnTo>
                    <a:pt x="1936184" y="0"/>
                  </a:lnTo>
                  <a:cubicBezTo>
                    <a:pt x="1948833" y="0"/>
                    <a:pt x="1959087" y="10254"/>
                    <a:pt x="1959087" y="22903"/>
                  </a:cubicBezTo>
                  <a:lnTo>
                    <a:pt x="1959087" y="1220814"/>
                  </a:lnTo>
                  <a:cubicBezTo>
                    <a:pt x="1959087" y="1226889"/>
                    <a:pt x="1956674" y="1232714"/>
                    <a:pt x="1952379" y="1237009"/>
                  </a:cubicBezTo>
                  <a:cubicBezTo>
                    <a:pt x="1948083" y="1241304"/>
                    <a:pt x="1942258" y="1243717"/>
                    <a:pt x="1936184" y="1243717"/>
                  </a:cubicBezTo>
                  <a:lnTo>
                    <a:pt x="22903" y="1243717"/>
                  </a:lnTo>
                  <a:cubicBezTo>
                    <a:pt x="10254" y="1243717"/>
                    <a:pt x="0" y="1233463"/>
                    <a:pt x="0" y="1220814"/>
                  </a:cubicBezTo>
                  <a:lnTo>
                    <a:pt x="0" y="22903"/>
                  </a:lnTo>
                  <a:cubicBezTo>
                    <a:pt x="0" y="10254"/>
                    <a:pt x="10254" y="0"/>
                    <a:pt x="22903" y="0"/>
                  </a:cubicBezTo>
                  <a:close/>
                </a:path>
              </a:pathLst>
            </a:custGeom>
            <a:solidFill>
              <a:srgbClr val="FFFFFF"/>
            </a:solidFill>
          </p:spPr>
          <p:txBody>
            <a:bodyPr/>
            <a:lstStyle/>
            <a:p>
              <a:endParaRPr lang="en-US"/>
            </a:p>
          </p:txBody>
        </p:sp>
        <p:sp>
          <p:nvSpPr>
            <p:cNvPr id="19" name="TextBox 19"/>
            <p:cNvSpPr txBox="1"/>
            <p:nvPr/>
          </p:nvSpPr>
          <p:spPr>
            <a:xfrm>
              <a:off x="0" y="85725"/>
              <a:ext cx="1959087" cy="1157992"/>
            </a:xfrm>
            <a:prstGeom prst="rect">
              <a:avLst/>
            </a:prstGeom>
          </p:spPr>
          <p:txBody>
            <a:bodyPr lIns="50800" tIns="50800" rIns="50800" bIns="50800" rtlCol="0" anchor="ctr"/>
            <a:lstStyle/>
            <a:p>
              <a:pPr algn="ctr">
                <a:lnSpc>
                  <a:spcPts val="1925"/>
                </a:lnSpc>
              </a:pPr>
              <a:endParaRPr/>
            </a:p>
          </p:txBody>
        </p:sp>
      </p:grpSp>
      <p:sp>
        <p:nvSpPr>
          <p:cNvPr id="26" name="TextBox 26"/>
          <p:cNvSpPr txBox="1"/>
          <p:nvPr/>
        </p:nvSpPr>
        <p:spPr>
          <a:xfrm>
            <a:off x="2946790" y="1066800"/>
            <a:ext cx="12394420" cy="1095375"/>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Agenda</a:t>
            </a:r>
          </a:p>
        </p:txBody>
      </p:sp>
      <p:sp>
        <p:nvSpPr>
          <p:cNvPr id="27" name="TextBox 27"/>
          <p:cNvSpPr txBox="1"/>
          <p:nvPr/>
        </p:nvSpPr>
        <p:spPr>
          <a:xfrm>
            <a:off x="2309704" y="3730556"/>
            <a:ext cx="2898983" cy="1347805"/>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Quick Dashboard Search</a:t>
            </a:r>
            <a:endParaRPr lang="en-US" sz="2999" b="1">
              <a:solidFill>
                <a:srgbClr val="1B193E"/>
              </a:solidFill>
              <a:latin typeface="Martel Heavy"/>
              <a:ea typeface="Martel Heavy"/>
              <a:cs typeface="Martel Heavy"/>
              <a:sym typeface="Martel Heavy"/>
            </a:endParaRPr>
          </a:p>
        </p:txBody>
      </p:sp>
      <p:sp>
        <p:nvSpPr>
          <p:cNvPr id="28" name="TextBox 28"/>
          <p:cNvSpPr txBox="1"/>
          <p:nvPr/>
        </p:nvSpPr>
        <p:spPr>
          <a:xfrm>
            <a:off x="7694508" y="3964245"/>
            <a:ext cx="2898983" cy="898964"/>
          </a:xfrm>
          <a:prstGeom prst="rect">
            <a:avLst/>
          </a:prstGeom>
        </p:spPr>
        <p:txBody>
          <a:bodyPr lIns="0" tIns="0" rIns="0" bIns="0" rtlCol="0" anchor="t">
            <a:spAutoFit/>
          </a:bodyPr>
          <a:lstStyle/>
          <a:p>
            <a:pPr algn="ctr">
              <a:lnSpc>
                <a:spcPts val="3479"/>
              </a:lnSpc>
            </a:pPr>
            <a:r>
              <a:rPr lang="en-US" sz="2950" b="1">
                <a:solidFill>
                  <a:srgbClr val="1B193E"/>
                </a:solidFill>
                <a:latin typeface="Martel Heavy"/>
                <a:ea typeface="Martel Heavy"/>
                <a:cs typeface="Martel Heavy"/>
                <a:sym typeface="Martel Heavy"/>
              </a:rPr>
              <a:t>Property Type Search</a:t>
            </a:r>
            <a:endParaRPr lang="en-US" sz="2999" b="1">
              <a:solidFill>
                <a:srgbClr val="1B193E"/>
              </a:solidFill>
              <a:latin typeface="Martel Heavy"/>
              <a:ea typeface="Martel Heavy"/>
              <a:cs typeface="Martel Heavy"/>
              <a:sym typeface="Martel Heavy"/>
            </a:endParaRPr>
          </a:p>
        </p:txBody>
      </p:sp>
      <p:sp>
        <p:nvSpPr>
          <p:cNvPr id="29" name="TextBox 29"/>
          <p:cNvSpPr txBox="1"/>
          <p:nvPr/>
        </p:nvSpPr>
        <p:spPr>
          <a:xfrm>
            <a:off x="12558958" y="4188666"/>
            <a:ext cx="3939694" cy="451983"/>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Criteria</a:t>
            </a:r>
          </a:p>
        </p:txBody>
      </p:sp>
      <p:sp>
        <p:nvSpPr>
          <p:cNvPr id="31" name="TextBox 31"/>
          <p:cNvSpPr txBox="1"/>
          <p:nvPr/>
        </p:nvSpPr>
        <p:spPr>
          <a:xfrm>
            <a:off x="7380183" y="7307767"/>
            <a:ext cx="3435061" cy="451983"/>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Results</a:t>
            </a:r>
          </a:p>
        </p:txBody>
      </p:sp>
      <p:sp>
        <p:nvSpPr>
          <p:cNvPr id="32" name="TextBox 32"/>
          <p:cNvSpPr txBox="1"/>
          <p:nvPr/>
        </p:nvSpPr>
        <p:spPr>
          <a:xfrm>
            <a:off x="2309703" y="7307767"/>
            <a:ext cx="2898983" cy="451983"/>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Map</a:t>
            </a:r>
          </a:p>
        </p:txBody>
      </p:sp>
      <p:sp>
        <p:nvSpPr>
          <p:cNvPr id="33" name="Freeform 33"/>
          <p:cNvSpPr/>
          <p:nvPr/>
        </p:nvSpPr>
        <p:spPr>
          <a:xfrm>
            <a:off x="16976764" y="8984303"/>
            <a:ext cx="1045664" cy="1046362"/>
          </a:xfrm>
          <a:custGeom>
            <a:avLst/>
            <a:gdLst/>
            <a:ahLst/>
            <a:cxnLst/>
            <a:rect l="l" t="t" r="r" b="b"/>
            <a:pathLst>
              <a:path w="1045664" h="1046362">
                <a:moveTo>
                  <a:pt x="0" y="0"/>
                </a:moveTo>
                <a:lnTo>
                  <a:pt x="1045665" y="0"/>
                </a:lnTo>
                <a:lnTo>
                  <a:pt x="1045665" y="1046362"/>
                </a:lnTo>
                <a:lnTo>
                  <a:pt x="0" y="1046362"/>
                </a:lnTo>
                <a:lnTo>
                  <a:pt x="0" y="0"/>
                </a:lnTo>
                <a:close/>
              </a:path>
            </a:pathLst>
          </a:custGeom>
          <a:blipFill>
            <a:blip r:embed="rId2"/>
            <a:stretch>
              <a:fillRect/>
            </a:stretch>
          </a:blipFill>
        </p:spPr>
        <p:txBody>
          <a:bodyPr/>
          <a:lstStyle/>
          <a:p>
            <a:endParaRPr lang="en-US"/>
          </a:p>
        </p:txBody>
      </p:sp>
      <p:sp>
        <p:nvSpPr>
          <p:cNvPr id="34" name="TextBox 31">
            <a:extLst>
              <a:ext uri="{FF2B5EF4-FFF2-40B4-BE49-F238E27FC236}">
                <a16:creationId xmlns:a16="http://schemas.microsoft.com/office/drawing/2014/main" id="{5469B98B-5CF0-02C7-F56F-C0FA213DF4A5}"/>
              </a:ext>
            </a:extLst>
          </p:cNvPr>
          <p:cNvSpPr txBox="1"/>
          <p:nvPr/>
        </p:nvSpPr>
        <p:spPr>
          <a:xfrm>
            <a:off x="12820900" y="7319458"/>
            <a:ext cx="3435061" cy="451983"/>
          </a:xfrm>
          <a:prstGeom prst="rect">
            <a:avLst/>
          </a:prstGeom>
        </p:spPr>
        <p:txBody>
          <a:bodyPr lIns="0" tIns="0" rIns="0" bIns="0" rtlCol="0" anchor="t">
            <a:spAutoFit/>
          </a:bodyPr>
          <a:lstStyle/>
          <a:p>
            <a:pPr algn="ctr">
              <a:lnSpc>
                <a:spcPts val="3479"/>
              </a:lnSpc>
            </a:pPr>
            <a:r>
              <a:rPr lang="en-US" sz="2999" b="1">
                <a:solidFill>
                  <a:srgbClr val="1B193E"/>
                </a:solidFill>
                <a:latin typeface="Martel Heavy"/>
                <a:ea typeface="Martel Heavy"/>
                <a:cs typeface="Martel Heavy"/>
                <a:sym typeface="Martel Heavy"/>
              </a:rPr>
              <a:t>Action Bar</a:t>
            </a:r>
          </a:p>
        </p:txBody>
      </p:sp>
      <p:sp>
        <p:nvSpPr>
          <p:cNvPr id="21" name="Freeform 3">
            <a:extLst>
              <a:ext uri="{FF2B5EF4-FFF2-40B4-BE49-F238E27FC236}">
                <a16:creationId xmlns:a16="http://schemas.microsoft.com/office/drawing/2014/main" id="{14428EA4-9C6E-6C3F-A318-377F82BA0AD5}"/>
              </a:ext>
            </a:extLst>
          </p:cNvPr>
          <p:cNvSpPr/>
          <p:nvPr/>
        </p:nvSpPr>
        <p:spPr>
          <a:xfrm>
            <a:off x="8742214" y="2994057"/>
            <a:ext cx="781742" cy="5253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145C582C-36FD-A65E-3D37-3D69EA5DA71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EA08400-4ACD-5004-29A8-08FDEBE9D239}"/>
              </a:ext>
            </a:extLst>
          </p:cNvPr>
          <p:cNvSpPr txBox="1"/>
          <p:nvPr/>
        </p:nvSpPr>
        <p:spPr>
          <a:xfrm>
            <a:off x="-852491" y="284268"/>
            <a:ext cx="12531731" cy="1125244"/>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Quick Search</a:t>
            </a:r>
          </a:p>
        </p:txBody>
      </p:sp>
      <p:sp>
        <p:nvSpPr>
          <p:cNvPr id="3" name="Freeform 3">
            <a:extLst>
              <a:ext uri="{FF2B5EF4-FFF2-40B4-BE49-F238E27FC236}">
                <a16:creationId xmlns:a16="http://schemas.microsoft.com/office/drawing/2014/main" id="{1AD2EAC6-AC18-A984-DCAA-B42D326329E8}"/>
              </a:ext>
            </a:extLst>
          </p:cNvPr>
          <p:cNvSpPr/>
          <p:nvPr/>
        </p:nvSpPr>
        <p:spPr>
          <a:xfrm>
            <a:off x="447300" y="283514"/>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B0EB0465-9FD1-25EC-3C65-0AEAB212A2DD}"/>
              </a:ext>
            </a:extLst>
          </p:cNvPr>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4"/>
            <a:stretch>
              <a:fillRect/>
            </a:stretch>
          </a:blipFill>
        </p:spPr>
        <p:txBody>
          <a:bodyPr/>
          <a:lstStyle/>
          <a:p>
            <a:endParaRPr lang="en-US"/>
          </a:p>
        </p:txBody>
      </p:sp>
      <p:pic>
        <p:nvPicPr>
          <p:cNvPr id="14" name="Picture 13" descr="A screenshot of a computer&#10;&#10;Description automatically generated">
            <a:extLst>
              <a:ext uri="{FF2B5EF4-FFF2-40B4-BE49-F238E27FC236}">
                <a16:creationId xmlns:a16="http://schemas.microsoft.com/office/drawing/2014/main" id="{A34E1480-F5B0-AD96-64D6-E2539A13A6C9}"/>
              </a:ext>
            </a:extLst>
          </p:cNvPr>
          <p:cNvPicPr>
            <a:picLocks noChangeAspect="1"/>
          </p:cNvPicPr>
          <p:nvPr/>
        </p:nvPicPr>
        <p:blipFill>
          <a:blip r:embed="rId5"/>
          <a:srcRect r="115" b="80460"/>
          <a:stretch/>
        </p:blipFill>
        <p:spPr>
          <a:xfrm>
            <a:off x="2313623" y="1743075"/>
            <a:ext cx="13279772" cy="1555230"/>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6071CED5-88AB-5350-C424-2523492DD2D1}"/>
              </a:ext>
            </a:extLst>
          </p:cNvPr>
          <p:cNvPicPr>
            <a:picLocks noChangeAspect="1"/>
          </p:cNvPicPr>
          <p:nvPr/>
        </p:nvPicPr>
        <p:blipFill>
          <a:blip r:embed="rId5"/>
          <a:srcRect t="17919" r="115" b="-193"/>
          <a:stretch/>
        </p:blipFill>
        <p:spPr>
          <a:xfrm>
            <a:off x="2313623" y="3160395"/>
            <a:ext cx="13264537" cy="6510622"/>
          </a:xfrm>
          <a:prstGeom prst="rect">
            <a:avLst/>
          </a:prstGeom>
        </p:spPr>
      </p:pic>
      <p:sp>
        <p:nvSpPr>
          <p:cNvPr id="16" name="Oval 15">
            <a:extLst>
              <a:ext uri="{FF2B5EF4-FFF2-40B4-BE49-F238E27FC236}">
                <a16:creationId xmlns:a16="http://schemas.microsoft.com/office/drawing/2014/main" id="{BB766411-B6B7-17CA-9796-35305C6372BE}"/>
              </a:ext>
            </a:extLst>
          </p:cNvPr>
          <p:cNvSpPr/>
          <p:nvPr/>
        </p:nvSpPr>
        <p:spPr>
          <a:xfrm>
            <a:off x="4099560" y="2514599"/>
            <a:ext cx="3124199" cy="7772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8" name="Oval 17">
            <a:extLst>
              <a:ext uri="{FF2B5EF4-FFF2-40B4-BE49-F238E27FC236}">
                <a16:creationId xmlns:a16="http://schemas.microsoft.com/office/drawing/2014/main" id="{A653ABEC-E8DB-F1B4-A3CA-8B9B1B39F00A}"/>
              </a:ext>
            </a:extLst>
          </p:cNvPr>
          <p:cNvSpPr/>
          <p:nvPr/>
        </p:nvSpPr>
        <p:spPr>
          <a:xfrm>
            <a:off x="5288280" y="4084318"/>
            <a:ext cx="2164079" cy="4724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974806"/>
              </a:solidFill>
            </a:endParaRPr>
          </a:p>
        </p:txBody>
      </p:sp>
    </p:spTree>
    <p:extLst>
      <p:ext uri="{BB962C8B-B14F-4D97-AF65-F5344CB8AC3E}">
        <p14:creationId xmlns:p14="http://schemas.microsoft.com/office/powerpoint/2010/main" val="154440020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FB674F02-4AE1-5D17-5D9C-B92DE970AB77}"/>
            </a:ext>
          </a:extLst>
        </p:cNvPr>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C4EB1C0D-B626-EC11-6DEE-921BA41C3ECB}"/>
              </a:ext>
            </a:extLst>
          </p:cNvPr>
          <p:cNvPicPr>
            <a:picLocks noChangeAspect="1"/>
          </p:cNvPicPr>
          <p:nvPr/>
        </p:nvPicPr>
        <p:blipFill>
          <a:blip r:embed="rId2"/>
          <a:stretch>
            <a:fillRect/>
          </a:stretch>
        </p:blipFill>
        <p:spPr>
          <a:xfrm>
            <a:off x="76200" y="1487586"/>
            <a:ext cx="18211800" cy="522038"/>
          </a:xfrm>
          <a:prstGeom prst="rect">
            <a:avLst/>
          </a:prstGeom>
        </p:spPr>
      </p:pic>
      <p:sp>
        <p:nvSpPr>
          <p:cNvPr id="2" name="TextBox 2">
            <a:extLst>
              <a:ext uri="{FF2B5EF4-FFF2-40B4-BE49-F238E27FC236}">
                <a16:creationId xmlns:a16="http://schemas.microsoft.com/office/drawing/2014/main" id="{73FD326E-8B88-ABF8-69BE-B56EE80F79C7}"/>
              </a:ext>
            </a:extLst>
          </p:cNvPr>
          <p:cNvSpPr txBox="1"/>
          <p:nvPr/>
        </p:nvSpPr>
        <p:spPr>
          <a:xfrm>
            <a:off x="957259" y="284268"/>
            <a:ext cx="12531731" cy="1125244"/>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Classic vs New Mode</a:t>
            </a:r>
          </a:p>
        </p:txBody>
      </p:sp>
      <p:sp>
        <p:nvSpPr>
          <p:cNvPr id="3" name="Freeform 3">
            <a:extLst>
              <a:ext uri="{FF2B5EF4-FFF2-40B4-BE49-F238E27FC236}">
                <a16:creationId xmlns:a16="http://schemas.microsoft.com/office/drawing/2014/main" id="{B6C023F0-5FB9-B4EA-447C-EDD97A29F08D}"/>
              </a:ext>
            </a:extLst>
          </p:cNvPr>
          <p:cNvSpPr/>
          <p:nvPr/>
        </p:nvSpPr>
        <p:spPr>
          <a:xfrm>
            <a:off x="447300" y="283514"/>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04D8DE58-F8C9-29B6-4C36-F5D9FF1B85E2}"/>
              </a:ext>
            </a:extLst>
          </p:cNvPr>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5"/>
            <a:stretch>
              <a:fillRect/>
            </a:stretch>
          </a:blipFill>
        </p:spPr>
        <p:txBody>
          <a:bodyPr/>
          <a:lstStyle/>
          <a:p>
            <a:endParaRPr lang="en-US"/>
          </a:p>
        </p:txBody>
      </p:sp>
      <p:pic>
        <p:nvPicPr>
          <p:cNvPr id="11" name="Picture 10">
            <a:extLst>
              <a:ext uri="{FF2B5EF4-FFF2-40B4-BE49-F238E27FC236}">
                <a16:creationId xmlns:a16="http://schemas.microsoft.com/office/drawing/2014/main" id="{BA329F26-3B3B-54B4-5C4A-04A4370E929A}"/>
              </a:ext>
            </a:extLst>
          </p:cNvPr>
          <p:cNvPicPr>
            <a:picLocks noChangeAspect="1"/>
          </p:cNvPicPr>
          <p:nvPr/>
        </p:nvPicPr>
        <p:blipFill>
          <a:blip r:embed="rId6"/>
          <a:stretch>
            <a:fillRect/>
          </a:stretch>
        </p:blipFill>
        <p:spPr>
          <a:xfrm>
            <a:off x="11582400" y="2264826"/>
            <a:ext cx="6219397" cy="5085566"/>
          </a:xfrm>
          <a:prstGeom prst="rect">
            <a:avLst/>
          </a:prstGeom>
        </p:spPr>
      </p:pic>
      <p:sp>
        <p:nvSpPr>
          <p:cNvPr id="4" name="Oval 3">
            <a:extLst>
              <a:ext uri="{FF2B5EF4-FFF2-40B4-BE49-F238E27FC236}">
                <a16:creationId xmlns:a16="http://schemas.microsoft.com/office/drawing/2014/main" id="{9437B89B-2BA6-0D63-FD57-66CEF81A24EE}"/>
              </a:ext>
            </a:extLst>
          </p:cNvPr>
          <p:cNvSpPr/>
          <p:nvPr/>
        </p:nvSpPr>
        <p:spPr>
          <a:xfrm>
            <a:off x="15954374" y="1412875"/>
            <a:ext cx="2333625" cy="6667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011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4E2C43CF-AAE5-B69B-625E-5C070D285C44}"/>
            </a:ext>
          </a:extLst>
        </p:cNvPr>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AD288F6E-A2EC-D38E-24DA-B66D107DA9D2}"/>
              </a:ext>
            </a:extLst>
          </p:cNvPr>
          <p:cNvPicPr>
            <a:picLocks noChangeAspect="1"/>
          </p:cNvPicPr>
          <p:nvPr/>
        </p:nvPicPr>
        <p:blipFill>
          <a:blip r:embed="rId2"/>
          <a:stretch>
            <a:fillRect/>
          </a:stretch>
        </p:blipFill>
        <p:spPr>
          <a:xfrm>
            <a:off x="0" y="1518568"/>
            <a:ext cx="36703788" cy="1052107"/>
          </a:xfrm>
          <a:prstGeom prst="rect">
            <a:avLst/>
          </a:prstGeom>
        </p:spPr>
      </p:pic>
      <p:sp>
        <p:nvSpPr>
          <p:cNvPr id="2" name="TextBox 2">
            <a:extLst>
              <a:ext uri="{FF2B5EF4-FFF2-40B4-BE49-F238E27FC236}">
                <a16:creationId xmlns:a16="http://schemas.microsoft.com/office/drawing/2014/main" id="{9F6390E4-E4ED-8AE2-E792-5D2D1920B03E}"/>
              </a:ext>
            </a:extLst>
          </p:cNvPr>
          <p:cNvSpPr txBox="1"/>
          <p:nvPr/>
        </p:nvSpPr>
        <p:spPr>
          <a:xfrm>
            <a:off x="327293" y="284268"/>
            <a:ext cx="12531731" cy="1125244"/>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Search Main Menu</a:t>
            </a:r>
          </a:p>
        </p:txBody>
      </p:sp>
      <p:sp>
        <p:nvSpPr>
          <p:cNvPr id="3" name="Freeform 3">
            <a:extLst>
              <a:ext uri="{FF2B5EF4-FFF2-40B4-BE49-F238E27FC236}">
                <a16:creationId xmlns:a16="http://schemas.microsoft.com/office/drawing/2014/main" id="{97C77808-5106-B997-47CD-EEBA446A872D}"/>
              </a:ext>
            </a:extLst>
          </p:cNvPr>
          <p:cNvSpPr/>
          <p:nvPr/>
        </p:nvSpPr>
        <p:spPr>
          <a:xfrm>
            <a:off x="332303" y="281191"/>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a:extLst>
              <a:ext uri="{FF2B5EF4-FFF2-40B4-BE49-F238E27FC236}">
                <a16:creationId xmlns:a16="http://schemas.microsoft.com/office/drawing/2014/main" id="{60058A08-7223-6AA6-F612-74DA5F645A18}"/>
              </a:ext>
            </a:extLst>
          </p:cNvPr>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5"/>
            <a:stretch>
              <a:fillRect/>
            </a:stretch>
          </a:blipFill>
        </p:spPr>
        <p:txBody>
          <a:bodyPr/>
          <a:lstStyle/>
          <a:p>
            <a:endParaRPr lang="en-US"/>
          </a:p>
        </p:txBody>
      </p:sp>
      <p:pic>
        <p:nvPicPr>
          <p:cNvPr id="9" name="Picture 8">
            <a:extLst>
              <a:ext uri="{FF2B5EF4-FFF2-40B4-BE49-F238E27FC236}">
                <a16:creationId xmlns:a16="http://schemas.microsoft.com/office/drawing/2014/main" id="{3EF12A4F-3F3A-9ACE-8269-505677FC68AC}"/>
              </a:ext>
            </a:extLst>
          </p:cNvPr>
          <p:cNvPicPr>
            <a:picLocks noChangeAspect="1"/>
          </p:cNvPicPr>
          <p:nvPr/>
        </p:nvPicPr>
        <p:blipFill>
          <a:blip r:embed="rId6"/>
          <a:stretch>
            <a:fillRect/>
          </a:stretch>
        </p:blipFill>
        <p:spPr>
          <a:xfrm>
            <a:off x="3425831" y="2529759"/>
            <a:ext cx="8011224" cy="2613741"/>
          </a:xfrm>
          <a:prstGeom prst="rect">
            <a:avLst/>
          </a:prstGeom>
        </p:spPr>
      </p:pic>
      <p:sp>
        <p:nvSpPr>
          <p:cNvPr id="4" name="Oval 3">
            <a:extLst>
              <a:ext uri="{FF2B5EF4-FFF2-40B4-BE49-F238E27FC236}">
                <a16:creationId xmlns:a16="http://schemas.microsoft.com/office/drawing/2014/main" id="{72DD4B59-4761-3DDC-C139-80C2602421E9}"/>
              </a:ext>
            </a:extLst>
          </p:cNvPr>
          <p:cNvSpPr/>
          <p:nvPr/>
        </p:nvSpPr>
        <p:spPr>
          <a:xfrm>
            <a:off x="3143250" y="1762125"/>
            <a:ext cx="1809750" cy="5715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7991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8" name="Picture 7" descr="A blue square with white text&#10;&#10;Description automatically generated">
            <a:extLst>
              <a:ext uri="{FF2B5EF4-FFF2-40B4-BE49-F238E27FC236}">
                <a16:creationId xmlns:a16="http://schemas.microsoft.com/office/drawing/2014/main" id="{FF908A65-0DFF-C413-7637-B411AB550C45}"/>
              </a:ext>
            </a:extLst>
          </p:cNvPr>
          <p:cNvPicPr>
            <a:picLocks noChangeAspect="1"/>
          </p:cNvPicPr>
          <p:nvPr/>
        </p:nvPicPr>
        <p:blipFill>
          <a:blip r:embed="rId2"/>
          <a:srcRect t="-3480" r="50173" b="-465"/>
          <a:stretch/>
        </p:blipFill>
        <p:spPr>
          <a:xfrm>
            <a:off x="0" y="1482107"/>
            <a:ext cx="18288397" cy="1093609"/>
          </a:xfrm>
          <a:prstGeom prst="rect">
            <a:avLst/>
          </a:prstGeom>
        </p:spPr>
      </p:pic>
      <p:sp>
        <p:nvSpPr>
          <p:cNvPr id="2" name="TextBox 2"/>
          <p:cNvSpPr txBox="1"/>
          <p:nvPr/>
        </p:nvSpPr>
        <p:spPr>
          <a:xfrm>
            <a:off x="1653824" y="275607"/>
            <a:ext cx="12531731" cy="1125244"/>
          </a:xfrm>
          <a:prstGeom prst="rect">
            <a:avLst/>
          </a:prstGeom>
        </p:spPr>
        <p:txBody>
          <a:bodyPr lIns="0" tIns="0" rIns="0" bIns="0" rtlCol="0" anchor="t">
            <a:spAutoFit/>
          </a:bodyPr>
          <a:lstStyle/>
          <a:p>
            <a:pPr algn="ctr">
              <a:lnSpc>
                <a:spcPts val="8699"/>
              </a:lnSpc>
            </a:pPr>
            <a:r>
              <a:rPr lang="en-US" sz="7499" b="1">
                <a:solidFill>
                  <a:srgbClr val="FCCB4F"/>
                </a:solidFill>
                <a:latin typeface="Martel Heavy"/>
                <a:ea typeface="Martel Heavy"/>
                <a:cs typeface="Martel Heavy"/>
                <a:sym typeface="Martel Heavy"/>
              </a:rPr>
              <a:t>Property Type Searches</a:t>
            </a:r>
          </a:p>
        </p:txBody>
      </p:sp>
      <p:sp>
        <p:nvSpPr>
          <p:cNvPr id="7" name="Freeform 7"/>
          <p:cNvSpPr/>
          <p:nvPr/>
        </p:nvSpPr>
        <p:spPr>
          <a:xfrm>
            <a:off x="16931369" y="893890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3"/>
            <a:stretch>
              <a:fillRect/>
            </a:stretch>
          </a:blipFill>
        </p:spPr>
        <p:txBody>
          <a:bodyPr/>
          <a:lstStyle/>
          <a:p>
            <a:endParaRPr lang="en-US"/>
          </a:p>
        </p:txBody>
      </p:sp>
      <p:pic>
        <p:nvPicPr>
          <p:cNvPr id="10" name="Picture 9">
            <a:extLst>
              <a:ext uri="{FF2B5EF4-FFF2-40B4-BE49-F238E27FC236}">
                <a16:creationId xmlns:a16="http://schemas.microsoft.com/office/drawing/2014/main" id="{A5F64A01-F3D7-18C6-66DA-9169B2996E93}"/>
              </a:ext>
            </a:extLst>
          </p:cNvPr>
          <p:cNvPicPr>
            <a:picLocks noChangeAspect="1"/>
          </p:cNvPicPr>
          <p:nvPr/>
        </p:nvPicPr>
        <p:blipFill>
          <a:blip r:embed="rId4"/>
          <a:srcRect l="-150" t="93" r="46396" b="-41"/>
          <a:stretch/>
        </p:blipFill>
        <p:spPr>
          <a:xfrm>
            <a:off x="3432186" y="2571186"/>
            <a:ext cx="9981056" cy="7715819"/>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0364FBFD-8351-8030-46C4-369F1344DB8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38000"/>
                    </a14:imgEffect>
                  </a14:imgLayer>
                </a14:imgProps>
              </a:ext>
            </a:extLst>
          </a:blip>
          <a:srcRect l="-150" t="93" r="46396" b="-41"/>
          <a:stretch/>
        </p:blipFill>
        <p:spPr>
          <a:xfrm>
            <a:off x="3425836" y="2564836"/>
            <a:ext cx="10139806" cy="7874569"/>
          </a:xfrm>
          <a:prstGeom prst="rect">
            <a:avLst/>
          </a:prstGeom>
        </p:spPr>
      </p:pic>
      <p:pic>
        <p:nvPicPr>
          <p:cNvPr id="11" name="Picture 10" descr="A close-up of a sign&#10;&#10;Description automatically generated">
            <a:extLst>
              <a:ext uri="{FF2B5EF4-FFF2-40B4-BE49-F238E27FC236}">
                <a16:creationId xmlns:a16="http://schemas.microsoft.com/office/drawing/2014/main" id="{83211E5B-B712-0D3C-BFD6-497160022508}"/>
              </a:ext>
            </a:extLst>
          </p:cNvPr>
          <p:cNvPicPr>
            <a:picLocks noChangeAspect="1"/>
          </p:cNvPicPr>
          <p:nvPr/>
        </p:nvPicPr>
        <p:blipFill>
          <a:blip r:embed="rId7"/>
          <a:stretch>
            <a:fillRect/>
          </a:stretch>
        </p:blipFill>
        <p:spPr>
          <a:xfrm>
            <a:off x="8144341" y="6656697"/>
            <a:ext cx="7533113" cy="3469190"/>
          </a:xfrm>
          <a:prstGeom prst="rect">
            <a:avLst/>
          </a:prstGeom>
        </p:spPr>
      </p:pic>
      <p:sp>
        <p:nvSpPr>
          <p:cNvPr id="13" name="Oval 12">
            <a:extLst>
              <a:ext uri="{FF2B5EF4-FFF2-40B4-BE49-F238E27FC236}">
                <a16:creationId xmlns:a16="http://schemas.microsoft.com/office/drawing/2014/main" id="{100B942D-86CE-017A-AB65-B58183DA255E}"/>
              </a:ext>
            </a:extLst>
          </p:cNvPr>
          <p:cNvSpPr/>
          <p:nvPr/>
        </p:nvSpPr>
        <p:spPr>
          <a:xfrm>
            <a:off x="3143250" y="1762125"/>
            <a:ext cx="1809750" cy="5715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3468BB8D-0D6A-F211-F778-8CA46C2BE7DF}"/>
              </a:ext>
            </a:extLst>
          </p:cNvPr>
          <p:cNvSpPr/>
          <p:nvPr/>
        </p:nvSpPr>
        <p:spPr>
          <a:xfrm>
            <a:off x="332303" y="281191"/>
            <a:ext cx="1320584" cy="868284"/>
          </a:xfrm>
          <a:custGeom>
            <a:avLst/>
            <a:gdLst/>
            <a:ahLst/>
            <a:cxnLst/>
            <a:rect l="l" t="t" r="r" b="b"/>
            <a:pathLst>
              <a:path w="1320584" h="868284">
                <a:moveTo>
                  <a:pt x="0" y="0"/>
                </a:moveTo>
                <a:lnTo>
                  <a:pt x="1320583" y="0"/>
                </a:lnTo>
                <a:lnTo>
                  <a:pt x="1320583" y="868284"/>
                </a:lnTo>
                <a:lnTo>
                  <a:pt x="0" y="86828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p:cNvGrpSpPr/>
        <p:nvPr/>
      </p:nvGrpSpPr>
      <p:grpSpPr>
        <a:xfrm>
          <a:off x="0" y="0"/>
          <a:ext cx="0" cy="0"/>
          <a:chOff x="0" y="0"/>
          <a:chExt cx="0" cy="0"/>
        </a:xfrm>
      </p:grpSpPr>
      <p:pic>
        <p:nvPicPr>
          <p:cNvPr id="12" name="Picture 11" descr="A screenshot of a computer&#10;&#10;Description automatically generated">
            <a:extLst>
              <a:ext uri="{FF2B5EF4-FFF2-40B4-BE49-F238E27FC236}">
                <a16:creationId xmlns:a16="http://schemas.microsoft.com/office/drawing/2014/main" id="{486096FF-E180-CB33-3824-D8972B2F01EA}"/>
              </a:ext>
            </a:extLst>
          </p:cNvPr>
          <p:cNvPicPr>
            <a:picLocks noChangeAspect="1"/>
          </p:cNvPicPr>
          <p:nvPr/>
        </p:nvPicPr>
        <p:blipFill>
          <a:blip r:embed="rId2"/>
          <a:stretch>
            <a:fillRect/>
          </a:stretch>
        </p:blipFill>
        <p:spPr>
          <a:xfrm>
            <a:off x="2152530" y="1212569"/>
            <a:ext cx="14286776" cy="9077204"/>
          </a:xfrm>
          <a:prstGeom prst="rect">
            <a:avLst/>
          </a:prstGeom>
        </p:spPr>
      </p:pic>
      <p:sp>
        <p:nvSpPr>
          <p:cNvPr id="3" name="Freeform 3"/>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1631775" y="240856"/>
            <a:ext cx="16462515" cy="1123384"/>
          </a:xfrm>
          <a:prstGeom prst="rect">
            <a:avLst/>
          </a:prstGeom>
        </p:spPr>
        <p:txBody>
          <a:bodyPr wrap="square" lIns="0" tIns="0" rIns="0" bIns="0" rtlCol="0" anchor="t">
            <a:spAutoFit/>
          </a:bodyPr>
          <a:lstStyle/>
          <a:p>
            <a:pPr>
              <a:lnSpc>
                <a:spcPts val="8699"/>
              </a:lnSpc>
            </a:pPr>
            <a:r>
              <a:rPr lang="en-US" sz="7450" b="1">
                <a:solidFill>
                  <a:srgbClr val="FCCB4F"/>
                </a:solidFill>
                <a:latin typeface="Martel Heavy"/>
                <a:cs typeface="Martel Heavy"/>
              </a:rPr>
              <a:t>Search Criteria</a:t>
            </a:r>
          </a:p>
        </p:txBody>
      </p:sp>
      <p:sp>
        <p:nvSpPr>
          <p:cNvPr id="10" name="Rectangle 9">
            <a:extLst>
              <a:ext uri="{FF2B5EF4-FFF2-40B4-BE49-F238E27FC236}">
                <a16:creationId xmlns:a16="http://schemas.microsoft.com/office/drawing/2014/main" id="{9AAEFAD0-D61F-F4AA-789A-D98B9E2B905F}"/>
              </a:ext>
            </a:extLst>
          </p:cNvPr>
          <p:cNvSpPr/>
          <p:nvPr/>
        </p:nvSpPr>
        <p:spPr>
          <a:xfrm>
            <a:off x="2383519" y="3296341"/>
            <a:ext cx="3615208" cy="355526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576C761-09D7-2CE6-3B9F-AC954EF5B600}"/>
              </a:ext>
            </a:extLst>
          </p:cNvPr>
          <p:cNvSpPr/>
          <p:nvPr/>
        </p:nvSpPr>
        <p:spPr>
          <a:xfrm>
            <a:off x="2383518" y="7593441"/>
            <a:ext cx="2732638" cy="22820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DD3A0D9-FDA8-7592-78A9-EE32BA24C641}"/>
              </a:ext>
            </a:extLst>
          </p:cNvPr>
          <p:cNvSpPr/>
          <p:nvPr/>
        </p:nvSpPr>
        <p:spPr>
          <a:xfrm>
            <a:off x="6159759" y="2688668"/>
            <a:ext cx="1647512" cy="60372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A52039-29B0-C72F-5763-2F2AED9300A0}"/>
              </a:ext>
            </a:extLst>
          </p:cNvPr>
          <p:cNvSpPr/>
          <p:nvPr/>
        </p:nvSpPr>
        <p:spPr>
          <a:xfrm>
            <a:off x="13234784" y="2688667"/>
            <a:ext cx="2182841" cy="5024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17A428B-23A3-F588-6C91-48A0D8D3365A}"/>
              </a:ext>
            </a:extLst>
          </p:cNvPr>
          <p:cNvSpPr/>
          <p:nvPr/>
        </p:nvSpPr>
        <p:spPr>
          <a:xfrm>
            <a:off x="13234783" y="3498895"/>
            <a:ext cx="2182841" cy="57478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2E2B47D-0CBB-F483-00A3-2BF49FB2AFCD}"/>
              </a:ext>
            </a:extLst>
          </p:cNvPr>
          <p:cNvSpPr/>
          <p:nvPr/>
        </p:nvSpPr>
        <p:spPr>
          <a:xfrm>
            <a:off x="12298101" y="1215340"/>
            <a:ext cx="4042698" cy="62776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08B02B-72E6-2055-ECD3-023D964C9F5D}"/>
              </a:ext>
            </a:extLst>
          </p:cNvPr>
          <p:cNvSpPr/>
          <p:nvPr/>
        </p:nvSpPr>
        <p:spPr>
          <a:xfrm>
            <a:off x="6235860" y="8521860"/>
            <a:ext cx="6250329" cy="1143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screenshot of a computer&#10;&#10;Description automatically generated">
            <a:extLst>
              <a:ext uri="{FF2B5EF4-FFF2-40B4-BE49-F238E27FC236}">
                <a16:creationId xmlns:a16="http://schemas.microsoft.com/office/drawing/2014/main" id="{D8AB678E-5FFB-9F87-79CB-1D708416FAA5}"/>
              </a:ext>
            </a:extLst>
          </p:cNvPr>
          <p:cNvPicPr>
            <a:picLocks noChangeAspect="1"/>
          </p:cNvPicPr>
          <p:nvPr/>
        </p:nvPicPr>
        <p:blipFill>
          <a:blip r:embed="rId4"/>
          <a:stretch>
            <a:fillRect/>
          </a:stretch>
        </p:blipFill>
        <p:spPr>
          <a:xfrm>
            <a:off x="6238695" y="8296577"/>
            <a:ext cx="5781675" cy="1362075"/>
          </a:xfrm>
          <a:prstGeom prst="rect">
            <a:avLst/>
          </a:prstGeom>
        </p:spPr>
      </p:pic>
      <p:sp>
        <p:nvSpPr>
          <p:cNvPr id="5" name="Oval 4">
            <a:extLst>
              <a:ext uri="{FF2B5EF4-FFF2-40B4-BE49-F238E27FC236}">
                <a16:creationId xmlns:a16="http://schemas.microsoft.com/office/drawing/2014/main" id="{295BB393-FBE6-FAD8-48A7-23626D60ED2B}"/>
              </a:ext>
            </a:extLst>
          </p:cNvPr>
          <p:cNvSpPr/>
          <p:nvPr/>
        </p:nvSpPr>
        <p:spPr>
          <a:xfrm>
            <a:off x="12498126" y="1208990"/>
            <a:ext cx="2058323" cy="61189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descr="Magnifying glass with solid fill">
            <a:extLst>
              <a:ext uri="{FF2B5EF4-FFF2-40B4-BE49-F238E27FC236}">
                <a16:creationId xmlns:a16="http://schemas.microsoft.com/office/drawing/2014/main" id="{99E7D932-4CD2-F008-07C2-2635DAF99C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925" y="82550"/>
            <a:ext cx="1152525" cy="1120775"/>
          </a:xfrm>
          <a:prstGeom prst="rect">
            <a:avLst/>
          </a:prstGeom>
        </p:spPr>
      </p:pic>
    </p:spTree>
    <p:extLst>
      <p:ext uri="{BB962C8B-B14F-4D97-AF65-F5344CB8AC3E}">
        <p14:creationId xmlns:p14="http://schemas.microsoft.com/office/powerpoint/2010/main" val="291098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1" nodeType="clickEffect">
                                  <p:stCondLst>
                                    <p:cond delay="0"/>
                                  </p:stCondLst>
                                  <p:childTnLst>
                                    <p:animEffect transition="out" filter="wipe(down)">
                                      <p:cBhvr>
                                        <p:cTn id="11" dur="500"/>
                                        <p:tgtEl>
                                          <p:spTgt spid="20"/>
                                        </p:tgtEl>
                                      </p:cBhvr>
                                    </p:animEffect>
                                    <p:set>
                                      <p:cBhvr>
                                        <p:cTn id="12" dur="1" fill="hold">
                                          <p:stCondLst>
                                            <p:cond delay="499"/>
                                          </p:stCondLst>
                                        </p:cTn>
                                        <p:tgtEl>
                                          <p:spTgt spid="2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8"/>
                                        </p:tgtEl>
                                      </p:cBhvr>
                                    </p:animEffect>
                                    <p:set>
                                      <p:cBhvr>
                                        <p:cTn id="60" dur="1" fill="hold">
                                          <p:stCondLst>
                                            <p:cond delay="499"/>
                                          </p:stCondLst>
                                        </p:cTn>
                                        <p:tgtEl>
                                          <p:spTgt spid="18"/>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3" grpId="0" animBg="1"/>
      <p:bldP spid="13" grpId="1" animBg="1"/>
      <p:bldP spid="15" grpId="0" animBg="1"/>
      <p:bldP spid="15" grpId="1" animBg="1"/>
      <p:bldP spid="17" grpId="0" animBg="1"/>
      <p:bldP spid="17" grpId="1" animBg="1"/>
      <p:bldP spid="18" grpId="0" animBg="1"/>
      <p:bldP spid="18" grpId="1" animBg="1"/>
      <p:bldP spid="20" grpId="0" animBg="1"/>
      <p:bldP spid="20" grpId="1"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193E"/>
        </a:solidFill>
        <a:effectLst/>
      </p:bgPr>
    </p:bg>
    <p:spTree>
      <p:nvGrpSpPr>
        <p:cNvPr id="1" name="">
          <a:extLst>
            <a:ext uri="{FF2B5EF4-FFF2-40B4-BE49-F238E27FC236}">
              <a16:creationId xmlns:a16="http://schemas.microsoft.com/office/drawing/2014/main" id="{CA9F1B77-4040-E6F3-8410-07F3DA3DE391}"/>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302043F9-3CE6-9232-0036-D363E3941032}"/>
              </a:ext>
            </a:extLst>
          </p:cNvPr>
          <p:cNvSpPr/>
          <p:nvPr/>
        </p:nvSpPr>
        <p:spPr>
          <a:xfrm>
            <a:off x="16736468" y="8836738"/>
            <a:ext cx="1045664" cy="1046362"/>
          </a:xfrm>
          <a:custGeom>
            <a:avLst/>
            <a:gdLst/>
            <a:ahLst/>
            <a:cxnLst/>
            <a:rect l="l" t="t" r="r" b="b"/>
            <a:pathLst>
              <a:path w="1045664" h="1046362">
                <a:moveTo>
                  <a:pt x="0" y="0"/>
                </a:moveTo>
                <a:lnTo>
                  <a:pt x="1045664" y="0"/>
                </a:lnTo>
                <a:lnTo>
                  <a:pt x="1045664" y="1046361"/>
                </a:lnTo>
                <a:lnTo>
                  <a:pt x="0" y="1046361"/>
                </a:lnTo>
                <a:lnTo>
                  <a:pt x="0" y="0"/>
                </a:lnTo>
                <a:close/>
              </a:path>
            </a:pathLst>
          </a:custGeom>
          <a:blipFill>
            <a:blip r:embed="rId2"/>
            <a:stretch>
              <a:fillRect/>
            </a:stretch>
          </a:blipFill>
        </p:spPr>
        <p:txBody>
          <a:bodyPr/>
          <a:lstStyle/>
          <a:p>
            <a:endParaRPr lang="en-US"/>
          </a:p>
        </p:txBody>
      </p:sp>
      <p:sp>
        <p:nvSpPr>
          <p:cNvPr id="4" name="TextBox 4">
            <a:extLst>
              <a:ext uri="{FF2B5EF4-FFF2-40B4-BE49-F238E27FC236}">
                <a16:creationId xmlns:a16="http://schemas.microsoft.com/office/drawing/2014/main" id="{745FC9DA-A343-8489-3398-0F82290A82E5}"/>
              </a:ext>
            </a:extLst>
          </p:cNvPr>
          <p:cNvSpPr txBox="1"/>
          <p:nvPr/>
        </p:nvSpPr>
        <p:spPr>
          <a:xfrm>
            <a:off x="1590612" y="227478"/>
            <a:ext cx="14496555" cy="1125244"/>
          </a:xfrm>
          <a:prstGeom prst="rect">
            <a:avLst/>
          </a:prstGeom>
        </p:spPr>
        <p:txBody>
          <a:bodyPr lIns="0" tIns="0" rIns="0" bIns="0" rtlCol="0" anchor="t">
            <a:spAutoFit/>
          </a:bodyPr>
          <a:lstStyle/>
          <a:p>
            <a:pPr algn="l">
              <a:lnSpc>
                <a:spcPts val="8699"/>
              </a:lnSpc>
            </a:pPr>
            <a:r>
              <a:rPr lang="en-US" sz="7450" b="1">
                <a:solidFill>
                  <a:srgbClr val="FCCB4F"/>
                </a:solidFill>
                <a:latin typeface="Martel Heavy"/>
                <a:ea typeface="Martel Heavy"/>
                <a:cs typeface="Martel Heavy"/>
                <a:sym typeface="Martel Heavy"/>
              </a:rPr>
              <a:t>Location</a:t>
            </a:r>
            <a:endParaRPr lang="en-US" sz="7499" b="1">
              <a:solidFill>
                <a:srgbClr val="FCCB4F"/>
              </a:solidFill>
              <a:latin typeface="Martel Heavy"/>
              <a:ea typeface="Martel Heavy"/>
              <a:cs typeface="Martel Heavy"/>
              <a:sym typeface="Martel Heavy"/>
            </a:endParaRPr>
          </a:p>
        </p:txBody>
      </p:sp>
      <p:pic>
        <p:nvPicPr>
          <p:cNvPr id="2" name="Picture 1" descr="A screenshot of a search box&#10;&#10;Description automatically generated">
            <a:extLst>
              <a:ext uri="{FF2B5EF4-FFF2-40B4-BE49-F238E27FC236}">
                <a16:creationId xmlns:a16="http://schemas.microsoft.com/office/drawing/2014/main" id="{300F77B2-A1C0-5650-49F2-7842250871E8}"/>
              </a:ext>
            </a:extLst>
          </p:cNvPr>
          <p:cNvPicPr>
            <a:picLocks noChangeAspect="1"/>
          </p:cNvPicPr>
          <p:nvPr/>
        </p:nvPicPr>
        <p:blipFill>
          <a:blip r:embed="rId3"/>
          <a:stretch>
            <a:fillRect/>
          </a:stretch>
        </p:blipFill>
        <p:spPr>
          <a:xfrm>
            <a:off x="-2226" y="1616240"/>
            <a:ext cx="18255960" cy="7079671"/>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6ADB21AB-86DB-1FE4-B76E-DE27C6305899}"/>
              </a:ext>
            </a:extLst>
          </p:cNvPr>
          <p:cNvPicPr>
            <a:picLocks noChangeAspect="1"/>
          </p:cNvPicPr>
          <p:nvPr/>
        </p:nvPicPr>
        <p:blipFill>
          <a:blip r:embed="rId4"/>
          <a:stretch>
            <a:fillRect/>
          </a:stretch>
        </p:blipFill>
        <p:spPr>
          <a:xfrm>
            <a:off x="8832810" y="1212148"/>
            <a:ext cx="9097982" cy="5282292"/>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7D8B8E8B-3242-7F51-E8B9-783F9A635E3C}"/>
              </a:ext>
            </a:extLst>
          </p:cNvPr>
          <p:cNvSpPr/>
          <p:nvPr/>
        </p:nvSpPr>
        <p:spPr>
          <a:xfrm>
            <a:off x="5222874" y="6492874"/>
            <a:ext cx="3921125" cy="6826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Magnifying glass with solid fill">
            <a:extLst>
              <a:ext uri="{FF2B5EF4-FFF2-40B4-BE49-F238E27FC236}">
                <a16:creationId xmlns:a16="http://schemas.microsoft.com/office/drawing/2014/main" id="{0B3C7C0E-DD5B-2268-4933-3786845F98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1925" y="82550"/>
            <a:ext cx="1152525" cy="1120775"/>
          </a:xfrm>
          <a:prstGeom prst="rect">
            <a:avLst/>
          </a:prstGeom>
        </p:spPr>
      </p:pic>
    </p:spTree>
    <p:extLst>
      <p:ext uri="{BB962C8B-B14F-4D97-AF65-F5344CB8AC3E}">
        <p14:creationId xmlns:p14="http://schemas.microsoft.com/office/powerpoint/2010/main" val="5846185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2E37A281DF9041B890CC2A167472D1" ma:contentTypeVersion="14" ma:contentTypeDescription="Create a new document." ma:contentTypeScope="" ma:versionID="5d86cf8d1d194b2470eecdff84506e59">
  <xsd:schema xmlns:xsd="http://www.w3.org/2001/XMLSchema" xmlns:xs="http://www.w3.org/2001/XMLSchema" xmlns:p="http://schemas.microsoft.com/office/2006/metadata/properties" xmlns:ns2="9657493b-8d02-429a-a388-d6f0f74b85a8" xmlns:ns3="434d706d-35b1-40bc-92c9-46e611380860" targetNamespace="http://schemas.microsoft.com/office/2006/metadata/properties" ma:root="true" ma:fieldsID="ea48edfc2b4d9ce7bc4457cd90c26db8" ns2:_="" ns3:_="">
    <xsd:import namespace="9657493b-8d02-429a-a388-d6f0f74b85a8"/>
    <xsd:import namespace="434d706d-35b1-40bc-92c9-46e6113808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57493b-8d02-429a-a388-d6f0f74b85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66c33c-c7a6-4659-8444-4207d2004e8a"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4d706d-35b1-40bc-92c9-46e61138086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d0fb1ad-3d2f-4fb1-a3b9-315830011b24}" ma:internalName="TaxCatchAll" ma:showField="CatchAllData" ma:web="434d706d-35b1-40bc-92c9-46e6113808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34d706d-35b1-40bc-92c9-46e611380860" xsi:nil="true"/>
    <lcf76f155ced4ddcb4097134ff3c332f xmlns="9657493b-8d02-429a-a388-d6f0f74b85a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E3C3BA-E0F3-44E0-A7B2-5A37D1A6786B}">
  <ds:schemaRefs>
    <ds:schemaRef ds:uri="434d706d-35b1-40bc-92c9-46e611380860"/>
    <ds:schemaRef ds:uri="9657493b-8d02-429a-a388-d6f0f74b85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49C49BD-59C1-4F39-AEA6-107237649BEC}">
  <ds:schemaRefs>
    <ds:schemaRef ds:uri="http://schemas.microsoft.com/sharepoint/v3/contenttype/forms"/>
  </ds:schemaRefs>
</ds:datastoreItem>
</file>

<file path=customXml/itemProps3.xml><?xml version="1.0" encoding="utf-8"?>
<ds:datastoreItem xmlns:ds="http://schemas.openxmlformats.org/officeDocument/2006/customXml" ds:itemID="{182DB3A2-8C2B-4D52-9052-88612BEF011D}">
  <ds:schemaRefs>
    <ds:schemaRef ds:uri="434d706d-35b1-40bc-92c9-46e611380860"/>
    <ds:schemaRef ds:uri="9657493b-8d02-429a-a388-d6f0f74b85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21</Slides>
  <Notes>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dc:title>
  <cp:revision>145</cp:revision>
  <dcterms:created xsi:type="dcterms:W3CDTF">2006-08-16T00:00:00Z</dcterms:created>
  <dcterms:modified xsi:type="dcterms:W3CDTF">2024-11-01T23:16:59Z</dcterms:modified>
  <dc:identifier>DAGRzXnSbOI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0x0101003D2E37A281DF9041B890CC2A167472D1</vt:lpwstr>
  </property>
  <property fmtid="{D5CDD505-2E9C-101B-9397-08002B2CF9AE}" pid="3" name="MediaServiceImageTags">
    <vt:lpwstr/>
  </property>
</Properties>
</file>