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7"/>
  </p:notesMasterIdLst>
  <p:sldIdLst>
    <p:sldId id="256" r:id="rId5"/>
    <p:sldId id="286" r:id="rId6"/>
    <p:sldId id="258" r:id="rId7"/>
    <p:sldId id="259" r:id="rId8"/>
    <p:sldId id="260" r:id="rId9"/>
    <p:sldId id="261" r:id="rId10"/>
    <p:sldId id="262" r:id="rId11"/>
    <p:sldId id="264" r:id="rId12"/>
    <p:sldId id="265" r:id="rId13"/>
    <p:sldId id="263"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9" r:id="rId34"/>
    <p:sldId id="292" r:id="rId35"/>
    <p:sldId id="287" r:id="rId36"/>
  </p:sldIdLst>
  <p:sldSz cx="18288000" cy="10287000"/>
  <p:notesSz cx="6858000" cy="9144000"/>
  <p:embeddedFontLst>
    <p:embeddedFont>
      <p:font typeface="Barlow Bold" panose="00000800000000000000" pitchFamily="2" charset="0"/>
      <p:bold r:id="rId38"/>
    </p:embeddedFont>
    <p:embeddedFont>
      <p:font typeface="Martel Heavy" panose="020B0604020202020204" charset="0"/>
      <p:regular r:id="rId39"/>
    </p:embeddedFont>
    <p:embeddedFont>
      <p:font typeface="Montserrat Bold" panose="00000800000000000000" pitchFamily="2" charset="0"/>
      <p:regular r:id="rId40"/>
      <p:bold r:id="rId41"/>
    </p:embeddedFont>
    <p:embeddedFont>
      <p:font typeface="Open Sans Bold" panose="020B0806030504020204" pitchFamily="34" charset="0"/>
      <p:regular r:id="rId42"/>
      <p:bold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7DA9"/>
    <a:srgbClr val="1495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86B902-AE87-1407-3D66-BB9B33C975B5}" v="1" dt="2024-11-01T23:03:23.0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2.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5.fntdata"/><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6.fntdata"/><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1.fntdata"/><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01.11.2024</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Welcome to your new OneKey MLS experience! As you get started we want to make sure you are prepped and ready to hit the ground running the day you cutover fully to using your new central dashboard provided by Clareity, Matrix, Realist, OneHome and an enhanced MLS-Touch. With that in mind, we’ve divided your onboarding into 3 phases, with clear actions and information for each step of your progression: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18" Type="http://schemas.openxmlformats.org/officeDocument/2006/relationships/image" Target="../media/image16.png"/><Relationship Id="rId3" Type="http://schemas.openxmlformats.org/officeDocument/2006/relationships/image" Target="../media/image1.png"/><Relationship Id="rId21" Type="http://schemas.openxmlformats.org/officeDocument/2006/relationships/image" Target="../media/image19.sv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sv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10" Type="http://schemas.openxmlformats.org/officeDocument/2006/relationships/image" Target="../media/image8.png"/><Relationship Id="rId19" Type="http://schemas.openxmlformats.org/officeDocument/2006/relationships/image" Target="../media/image17.svg"/><Relationship Id="rId4" Type="http://schemas.openxmlformats.org/officeDocument/2006/relationships/image" Target="../media/image2.png"/><Relationship Id="rId9" Type="http://schemas.openxmlformats.org/officeDocument/2006/relationships/image" Target="../media/image7.sv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1.svg"/><Relationship Id="rId7" Type="http://schemas.openxmlformats.org/officeDocument/2006/relationships/image" Target="../media/image20.pn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png"/></Relationships>
</file>

<file path=ppt/slides/_rels/slide11.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4.png"/><Relationship Id="rId7" Type="http://schemas.openxmlformats.org/officeDocument/2006/relationships/image" Target="../media/image46.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50.png"/><Relationship Id="rId4" Type="http://schemas.openxmlformats.org/officeDocument/2006/relationships/image" Target="../media/image35.svg"/></Relationships>
</file>

<file path=ppt/slides/_rels/slide14.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34.png"/><Relationship Id="rId7" Type="http://schemas.openxmlformats.org/officeDocument/2006/relationships/image" Target="../media/image20.pn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35.svg"/></Relationships>
</file>

<file path=ppt/slides/_rels/slide15.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34.png"/><Relationship Id="rId7" Type="http://schemas.openxmlformats.org/officeDocument/2006/relationships/image" Target="../media/image20.pn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35.svg"/></Relationships>
</file>

<file path=ppt/slides/_rels/slide1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4.png"/><Relationship Id="rId7" Type="http://schemas.openxmlformats.org/officeDocument/2006/relationships/image" Target="../media/image46.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53.png"/><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4.png"/><Relationship Id="rId7" Type="http://schemas.openxmlformats.org/officeDocument/2006/relationships/image" Target="../media/image46.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54.png"/><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4.png"/><Relationship Id="rId7" Type="http://schemas.openxmlformats.org/officeDocument/2006/relationships/image" Target="../media/image46.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55.png"/><Relationship Id="rId4" Type="http://schemas.openxmlformats.org/officeDocument/2006/relationships/image" Target="../media/image35.svg"/></Relationships>
</file>

<file path=ppt/slides/_rels/slide19.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34.png"/><Relationship Id="rId7" Type="http://schemas.openxmlformats.org/officeDocument/2006/relationships/image" Target="../media/image20.pn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35.svg"/></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4.png"/><Relationship Id="rId7" Type="http://schemas.openxmlformats.org/officeDocument/2006/relationships/image" Target="../media/image46.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57.png"/><Relationship Id="rId4" Type="http://schemas.openxmlformats.org/officeDocument/2006/relationships/image" Target="../media/image35.svg"/></Relationships>
</file>

<file path=ppt/slides/_rels/slide2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4.png"/><Relationship Id="rId7" Type="http://schemas.openxmlformats.org/officeDocument/2006/relationships/image" Target="../media/image46.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58.png"/><Relationship Id="rId4" Type="http://schemas.openxmlformats.org/officeDocument/2006/relationships/image" Target="../media/image35.svg"/></Relationships>
</file>

<file path=ppt/slides/_rels/slide2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4.png"/><Relationship Id="rId7" Type="http://schemas.openxmlformats.org/officeDocument/2006/relationships/image" Target="../media/image46.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59.png"/><Relationship Id="rId4" Type="http://schemas.openxmlformats.org/officeDocument/2006/relationships/image" Target="../media/image35.svg"/></Relationships>
</file>

<file path=ppt/slides/_rels/slide23.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20.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60.png"/></Relationships>
</file>

<file path=ppt/slides/_rels/slide24.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20.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61.png"/></Relationships>
</file>

<file path=ppt/slides/_rels/slide25.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20.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62.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63.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39.svg"/></Relationships>
</file>

<file path=ppt/slides/_rels/slide2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64.png"/><Relationship Id="rId7" Type="http://schemas.openxmlformats.org/officeDocument/2006/relationships/image" Target="../media/image46.sv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1.svg"/><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20.png"/><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46.svg"/></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20.pn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46.sv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5.svg"/><Relationship Id="rId7" Type="http://schemas.openxmlformats.org/officeDocument/2006/relationships/image" Target="../media/image1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3.svg"/><Relationship Id="rId10" Type="http://schemas.openxmlformats.org/officeDocument/2006/relationships/image" Target="../media/image20.png"/><Relationship Id="rId4" Type="http://schemas.openxmlformats.org/officeDocument/2006/relationships/image" Target="../media/image2.png"/><Relationship Id="rId9" Type="http://schemas.openxmlformats.org/officeDocument/2006/relationships/image" Target="../media/image19.svg"/></Relationships>
</file>

<file path=ppt/slides/_rels/slide3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5.sv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3.svg"/><Relationship Id="rId7" Type="http://schemas.openxmlformats.org/officeDocument/2006/relationships/image" Target="../media/image3.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1.sv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25.sv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29.sv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svg"/><Relationship Id="rId3" Type="http://schemas.openxmlformats.org/officeDocument/2006/relationships/image" Target="../media/image31.svg"/><Relationship Id="rId7" Type="http://schemas.openxmlformats.org/officeDocument/2006/relationships/image" Target="../media/image35.svg"/><Relationship Id="rId12" Type="http://schemas.openxmlformats.org/officeDocument/2006/relationships/image" Target="../media/image40.pn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png"/><Relationship Id="rId11" Type="http://schemas.openxmlformats.org/officeDocument/2006/relationships/image" Target="../media/image39.svg"/><Relationship Id="rId5" Type="http://schemas.openxmlformats.org/officeDocument/2006/relationships/image" Target="../media/image33.sv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svg"/><Relationship Id="rId1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0.png"/><Relationship Id="rId5" Type="http://schemas.openxmlformats.org/officeDocument/2006/relationships/image" Target="../media/image31.sv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grpSp>
        <p:nvGrpSpPr>
          <p:cNvPr id="2" name="Group 2"/>
          <p:cNvGrpSpPr/>
          <p:nvPr/>
        </p:nvGrpSpPr>
        <p:grpSpPr>
          <a:xfrm>
            <a:off x="9411889" y="403641"/>
            <a:ext cx="8522962" cy="9515155"/>
            <a:chOff x="0" y="0"/>
            <a:chExt cx="758598" cy="846910"/>
          </a:xfrm>
        </p:grpSpPr>
        <p:sp>
          <p:nvSpPr>
            <p:cNvPr id="3" name="Freeform 3"/>
            <p:cNvSpPr/>
            <p:nvPr/>
          </p:nvSpPr>
          <p:spPr>
            <a:xfrm>
              <a:off x="0" y="0"/>
              <a:ext cx="758598" cy="846910"/>
            </a:xfrm>
            <a:custGeom>
              <a:avLst/>
              <a:gdLst/>
              <a:ahLst/>
              <a:cxnLst/>
              <a:rect l="l" t="t" r="r" b="b"/>
              <a:pathLst>
                <a:path w="758598" h="846910">
                  <a:moveTo>
                    <a:pt x="0" y="0"/>
                  </a:moveTo>
                  <a:lnTo>
                    <a:pt x="758598" y="0"/>
                  </a:lnTo>
                  <a:lnTo>
                    <a:pt x="758598" y="846910"/>
                  </a:lnTo>
                  <a:lnTo>
                    <a:pt x="0" y="846910"/>
                  </a:lnTo>
                  <a:close/>
                </a:path>
              </a:pathLst>
            </a:custGeom>
            <a:solidFill>
              <a:srgbClr val="E65100"/>
            </a:solidFill>
          </p:spPr>
          <p:txBody>
            <a:bodyPr/>
            <a:lstStyle/>
            <a:p>
              <a:endParaRPr lang="en-US"/>
            </a:p>
          </p:txBody>
        </p:sp>
        <p:sp>
          <p:nvSpPr>
            <p:cNvPr id="4" name="TextBox 4"/>
            <p:cNvSpPr txBox="1"/>
            <p:nvPr/>
          </p:nvSpPr>
          <p:spPr>
            <a:xfrm>
              <a:off x="0" y="-38100"/>
              <a:ext cx="758598" cy="88501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028700" y="589738"/>
            <a:ext cx="3176074" cy="975952"/>
          </a:xfrm>
          <a:custGeom>
            <a:avLst/>
            <a:gdLst/>
            <a:ahLst/>
            <a:cxnLst/>
            <a:rect l="l" t="t" r="r" b="b"/>
            <a:pathLst>
              <a:path w="3176074" h="975952">
                <a:moveTo>
                  <a:pt x="0" y="0"/>
                </a:moveTo>
                <a:lnTo>
                  <a:pt x="3176074" y="0"/>
                </a:lnTo>
                <a:lnTo>
                  <a:pt x="3176074" y="975952"/>
                </a:lnTo>
                <a:lnTo>
                  <a:pt x="0" y="975952"/>
                </a:lnTo>
                <a:lnTo>
                  <a:pt x="0" y="0"/>
                </a:lnTo>
                <a:close/>
              </a:path>
            </a:pathLst>
          </a:custGeom>
          <a:blipFill>
            <a:blip r:embed="rId3"/>
            <a:stretch>
              <a:fillRect/>
            </a:stretch>
          </a:blipFill>
        </p:spPr>
        <p:txBody>
          <a:bodyPr/>
          <a:lstStyle/>
          <a:p>
            <a:endParaRPr lang="en-US"/>
          </a:p>
        </p:txBody>
      </p:sp>
      <p:sp>
        <p:nvSpPr>
          <p:cNvPr id="6" name="Freeform 6"/>
          <p:cNvSpPr/>
          <p:nvPr/>
        </p:nvSpPr>
        <p:spPr>
          <a:xfrm>
            <a:off x="1314450" y="7335918"/>
            <a:ext cx="2732210" cy="2951082"/>
          </a:xfrm>
          <a:custGeom>
            <a:avLst/>
            <a:gdLst/>
            <a:ahLst/>
            <a:cxnLst/>
            <a:rect l="l" t="t" r="r" b="b"/>
            <a:pathLst>
              <a:path w="2732210" h="2951082">
                <a:moveTo>
                  <a:pt x="0" y="0"/>
                </a:moveTo>
                <a:lnTo>
                  <a:pt x="2732210" y="0"/>
                </a:lnTo>
                <a:lnTo>
                  <a:pt x="2732210" y="2951082"/>
                </a:lnTo>
                <a:lnTo>
                  <a:pt x="0" y="2951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3673370" y="880734"/>
            <a:ext cx="2324316" cy="4553762"/>
          </a:xfrm>
          <a:custGeom>
            <a:avLst/>
            <a:gdLst/>
            <a:ahLst/>
            <a:cxnLst/>
            <a:rect l="l" t="t" r="r" b="b"/>
            <a:pathLst>
              <a:path w="2324316" h="4553762">
                <a:moveTo>
                  <a:pt x="0" y="0"/>
                </a:moveTo>
                <a:lnTo>
                  <a:pt x="2324316" y="0"/>
                </a:lnTo>
                <a:lnTo>
                  <a:pt x="2324316" y="4553762"/>
                </a:lnTo>
                <a:lnTo>
                  <a:pt x="0" y="455376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Freeform 8"/>
          <p:cNvSpPr/>
          <p:nvPr/>
        </p:nvSpPr>
        <p:spPr>
          <a:xfrm rot="4940970">
            <a:off x="9950824" y="3224928"/>
            <a:ext cx="5186300" cy="4114800"/>
          </a:xfrm>
          <a:custGeom>
            <a:avLst/>
            <a:gdLst/>
            <a:ahLst/>
            <a:cxnLst/>
            <a:rect l="l" t="t" r="r" b="b"/>
            <a:pathLst>
              <a:path w="5186300" h="4114800">
                <a:moveTo>
                  <a:pt x="0" y="0"/>
                </a:moveTo>
                <a:lnTo>
                  <a:pt x="5186299" y="0"/>
                </a:lnTo>
                <a:lnTo>
                  <a:pt x="518629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9" name="Freeform 9"/>
          <p:cNvSpPr/>
          <p:nvPr/>
        </p:nvSpPr>
        <p:spPr>
          <a:xfrm>
            <a:off x="7052708" y="1035622"/>
            <a:ext cx="3005418" cy="3005418"/>
          </a:xfrm>
          <a:custGeom>
            <a:avLst/>
            <a:gdLst/>
            <a:ahLst/>
            <a:cxnLst/>
            <a:rect l="l" t="t" r="r" b="b"/>
            <a:pathLst>
              <a:path w="3005418" h="3005418">
                <a:moveTo>
                  <a:pt x="0" y="0"/>
                </a:moveTo>
                <a:lnTo>
                  <a:pt x="3005417" y="0"/>
                </a:lnTo>
                <a:lnTo>
                  <a:pt x="3005417" y="3005417"/>
                </a:lnTo>
                <a:lnTo>
                  <a:pt x="0" y="300541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0" name="Freeform 10"/>
          <p:cNvSpPr/>
          <p:nvPr/>
        </p:nvSpPr>
        <p:spPr>
          <a:xfrm>
            <a:off x="7479162" y="1565690"/>
            <a:ext cx="2152509" cy="2014389"/>
          </a:xfrm>
          <a:custGeom>
            <a:avLst/>
            <a:gdLst/>
            <a:ahLst/>
            <a:cxnLst/>
            <a:rect l="l" t="t" r="r" b="b"/>
            <a:pathLst>
              <a:path w="2152509" h="2014389">
                <a:moveTo>
                  <a:pt x="0" y="0"/>
                </a:moveTo>
                <a:lnTo>
                  <a:pt x="2152509" y="0"/>
                </a:lnTo>
                <a:lnTo>
                  <a:pt x="2152509" y="2014389"/>
                </a:lnTo>
                <a:lnTo>
                  <a:pt x="0" y="201438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1" name="TextBox 11"/>
          <p:cNvSpPr txBox="1"/>
          <p:nvPr/>
        </p:nvSpPr>
        <p:spPr>
          <a:xfrm>
            <a:off x="1314450" y="3009301"/>
            <a:ext cx="7240967" cy="2273027"/>
          </a:xfrm>
          <a:prstGeom prst="rect">
            <a:avLst/>
          </a:prstGeom>
        </p:spPr>
        <p:txBody>
          <a:bodyPr lIns="0" tIns="0" rIns="0" bIns="0" rtlCol="0" anchor="t">
            <a:spAutoFit/>
          </a:bodyPr>
          <a:lstStyle/>
          <a:p>
            <a:pPr algn="l">
              <a:lnSpc>
                <a:spcPts val="8745"/>
              </a:lnSpc>
            </a:pPr>
            <a:r>
              <a:rPr lang="en-US" sz="9109" b="1">
                <a:solidFill>
                  <a:srgbClr val="FCCB4F"/>
                </a:solidFill>
                <a:latin typeface="Martel Heavy"/>
                <a:ea typeface="Martel Heavy"/>
                <a:cs typeface="Martel Heavy"/>
                <a:sym typeface="Martel Heavy"/>
              </a:rPr>
              <a:t>Getting Started</a:t>
            </a:r>
          </a:p>
        </p:txBody>
      </p:sp>
      <p:sp>
        <p:nvSpPr>
          <p:cNvPr id="12" name="TextBox 12"/>
          <p:cNvSpPr txBox="1"/>
          <p:nvPr/>
        </p:nvSpPr>
        <p:spPr>
          <a:xfrm>
            <a:off x="1314450" y="5349003"/>
            <a:ext cx="7240967" cy="766235"/>
          </a:xfrm>
          <a:prstGeom prst="rect">
            <a:avLst/>
          </a:prstGeom>
        </p:spPr>
        <p:txBody>
          <a:bodyPr lIns="0" tIns="0" rIns="0" bIns="0" rtlCol="0" anchor="t">
            <a:spAutoFit/>
          </a:bodyPr>
          <a:lstStyle/>
          <a:p>
            <a:pPr>
              <a:lnSpc>
                <a:spcPts val="2880"/>
              </a:lnSpc>
            </a:pPr>
            <a:r>
              <a:rPr lang="en-US" sz="3000" b="1" dirty="0">
                <a:solidFill>
                  <a:srgbClr val="FFFFFF"/>
                </a:solidFill>
                <a:latin typeface="Martel Heavy"/>
                <a:ea typeface="Martel Heavy"/>
                <a:cs typeface="Martel Heavy"/>
                <a:sym typeface="Martel Heavy"/>
              </a:rPr>
              <a:t>Stratus to Matrix Onboarding</a:t>
            </a:r>
          </a:p>
          <a:p>
            <a:pPr algn="l">
              <a:lnSpc>
                <a:spcPts val="2880"/>
              </a:lnSpc>
            </a:pPr>
            <a:endParaRPr lang="en-US" sz="3000" b="1" dirty="0">
              <a:solidFill>
                <a:srgbClr val="FFFFFF"/>
              </a:solidFill>
              <a:latin typeface="Martel Heavy"/>
              <a:ea typeface="Martel Heavy"/>
              <a:cs typeface="Martel Heavy"/>
            </a:endParaRPr>
          </a:p>
        </p:txBody>
      </p:sp>
      <p:grpSp>
        <p:nvGrpSpPr>
          <p:cNvPr id="13" name="Group 13"/>
          <p:cNvGrpSpPr/>
          <p:nvPr/>
        </p:nvGrpSpPr>
        <p:grpSpPr>
          <a:xfrm>
            <a:off x="9235794" y="4996273"/>
            <a:ext cx="3584882" cy="3313469"/>
            <a:chOff x="0" y="0"/>
            <a:chExt cx="4779843" cy="4417958"/>
          </a:xfrm>
        </p:grpSpPr>
        <p:sp>
          <p:nvSpPr>
            <p:cNvPr id="14" name="Freeform 14"/>
            <p:cNvSpPr/>
            <p:nvPr/>
          </p:nvSpPr>
          <p:spPr>
            <a:xfrm>
              <a:off x="0" y="0"/>
              <a:ext cx="4007224" cy="4007224"/>
            </a:xfrm>
            <a:custGeom>
              <a:avLst/>
              <a:gdLst/>
              <a:ahLst/>
              <a:cxnLst/>
              <a:rect l="l" t="t" r="r" b="b"/>
              <a:pathLst>
                <a:path w="4007224" h="4007224">
                  <a:moveTo>
                    <a:pt x="0" y="0"/>
                  </a:moveTo>
                  <a:lnTo>
                    <a:pt x="4007224" y="0"/>
                  </a:lnTo>
                  <a:lnTo>
                    <a:pt x="4007224" y="4007224"/>
                  </a:lnTo>
                  <a:lnTo>
                    <a:pt x="0" y="4007224"/>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15" name="Freeform 15"/>
            <p:cNvSpPr/>
            <p:nvPr/>
          </p:nvSpPr>
          <p:spPr>
            <a:xfrm>
              <a:off x="527837" y="366151"/>
              <a:ext cx="4252006" cy="4051808"/>
            </a:xfrm>
            <a:custGeom>
              <a:avLst/>
              <a:gdLst/>
              <a:ahLst/>
              <a:cxnLst/>
              <a:rect l="l" t="t" r="r" b="b"/>
              <a:pathLst>
                <a:path w="4252006" h="4051808">
                  <a:moveTo>
                    <a:pt x="0" y="0"/>
                  </a:moveTo>
                  <a:lnTo>
                    <a:pt x="4252006" y="0"/>
                  </a:lnTo>
                  <a:lnTo>
                    <a:pt x="4252006" y="4051807"/>
                  </a:lnTo>
                  <a:lnTo>
                    <a:pt x="0" y="405180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grpSp>
      <p:sp>
        <p:nvSpPr>
          <p:cNvPr id="16" name="Freeform 16"/>
          <p:cNvSpPr/>
          <p:nvPr/>
        </p:nvSpPr>
        <p:spPr>
          <a:xfrm>
            <a:off x="14670471" y="6252882"/>
            <a:ext cx="3005418" cy="3005418"/>
          </a:xfrm>
          <a:custGeom>
            <a:avLst/>
            <a:gdLst/>
            <a:ahLst/>
            <a:cxnLst/>
            <a:rect l="l" t="t" r="r" b="b"/>
            <a:pathLst>
              <a:path w="3005418" h="3005418">
                <a:moveTo>
                  <a:pt x="0" y="0"/>
                </a:moveTo>
                <a:lnTo>
                  <a:pt x="3005418" y="0"/>
                </a:lnTo>
                <a:lnTo>
                  <a:pt x="3005418" y="3005418"/>
                </a:lnTo>
                <a:lnTo>
                  <a:pt x="0" y="3005418"/>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a:p>
        </p:txBody>
      </p:sp>
      <p:sp>
        <p:nvSpPr>
          <p:cNvPr id="17" name="Freeform 17"/>
          <p:cNvSpPr/>
          <p:nvPr/>
        </p:nvSpPr>
        <p:spPr>
          <a:xfrm>
            <a:off x="14502754" y="6498982"/>
            <a:ext cx="3340852" cy="3621520"/>
          </a:xfrm>
          <a:custGeom>
            <a:avLst/>
            <a:gdLst/>
            <a:ahLst/>
            <a:cxnLst/>
            <a:rect l="l" t="t" r="r" b="b"/>
            <a:pathLst>
              <a:path w="3340852" h="3621520">
                <a:moveTo>
                  <a:pt x="0" y="0"/>
                </a:moveTo>
                <a:lnTo>
                  <a:pt x="3340852" y="0"/>
                </a:lnTo>
                <a:lnTo>
                  <a:pt x="3340852" y="3621520"/>
                </a:lnTo>
                <a:lnTo>
                  <a:pt x="0" y="3621520"/>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2" name="Freeform 2"/>
          <p:cNvSpPr/>
          <p:nvPr/>
        </p:nvSpPr>
        <p:spPr>
          <a:xfrm>
            <a:off x="127310" y="325465"/>
            <a:ext cx="1442534" cy="1406470"/>
          </a:xfrm>
          <a:custGeom>
            <a:avLst/>
            <a:gdLst/>
            <a:ahLst/>
            <a:cxnLst/>
            <a:rect l="l" t="t" r="r" b="b"/>
            <a:pathLst>
              <a:path w="1442534" h="1406470">
                <a:moveTo>
                  <a:pt x="0" y="0"/>
                </a:moveTo>
                <a:lnTo>
                  <a:pt x="1442534" y="0"/>
                </a:lnTo>
                <a:lnTo>
                  <a:pt x="1442534" y="1406470"/>
                </a:lnTo>
                <a:lnTo>
                  <a:pt x="0" y="140647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0" y="1944313"/>
            <a:ext cx="18288000" cy="10081260"/>
          </a:xfrm>
          <a:custGeom>
            <a:avLst/>
            <a:gdLst/>
            <a:ahLst/>
            <a:cxnLst/>
            <a:rect l="l" t="t" r="r" b="b"/>
            <a:pathLst>
              <a:path w="18288000" h="10081260">
                <a:moveTo>
                  <a:pt x="0" y="0"/>
                </a:moveTo>
                <a:lnTo>
                  <a:pt x="18288000" y="0"/>
                </a:lnTo>
                <a:lnTo>
                  <a:pt x="18288000" y="10081260"/>
                </a:lnTo>
                <a:lnTo>
                  <a:pt x="0" y="10081260"/>
                </a:lnTo>
                <a:lnTo>
                  <a:pt x="0" y="0"/>
                </a:lnTo>
                <a:close/>
              </a:path>
            </a:pathLst>
          </a:custGeom>
          <a:blipFill>
            <a:blip r:embed="rId4"/>
            <a:stretch>
              <a:fillRect/>
            </a:stretch>
          </a:blipFill>
        </p:spPr>
        <p:txBody>
          <a:bodyPr/>
          <a:lstStyle/>
          <a:p>
            <a:endParaRPr lang="en-US"/>
          </a:p>
        </p:txBody>
      </p:sp>
      <p:sp>
        <p:nvSpPr>
          <p:cNvPr id="4" name="Freeform 4"/>
          <p:cNvSpPr/>
          <p:nvPr/>
        </p:nvSpPr>
        <p:spPr>
          <a:xfrm>
            <a:off x="16428784" y="3102002"/>
            <a:ext cx="1661033" cy="404877"/>
          </a:xfrm>
          <a:custGeom>
            <a:avLst/>
            <a:gdLst/>
            <a:ahLst/>
            <a:cxnLst/>
            <a:rect l="l" t="t" r="r" b="b"/>
            <a:pathLst>
              <a:path w="1661033" h="404877">
                <a:moveTo>
                  <a:pt x="0" y="0"/>
                </a:moveTo>
                <a:lnTo>
                  <a:pt x="1661032" y="0"/>
                </a:lnTo>
                <a:lnTo>
                  <a:pt x="1661032" y="404877"/>
                </a:lnTo>
                <a:lnTo>
                  <a:pt x="0" y="404877"/>
                </a:lnTo>
                <a:lnTo>
                  <a:pt x="0" y="0"/>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txBody>
          <a:bodyPr/>
          <a:lstStyle/>
          <a:p>
            <a:endParaRPr lang="en-US"/>
          </a:p>
        </p:txBody>
      </p:sp>
      <p:sp>
        <p:nvSpPr>
          <p:cNvPr id="5" name="TextBox 5"/>
          <p:cNvSpPr txBox="1"/>
          <p:nvPr/>
        </p:nvSpPr>
        <p:spPr>
          <a:xfrm>
            <a:off x="1715599" y="500063"/>
            <a:ext cx="14496555" cy="1095375"/>
          </a:xfrm>
          <a:prstGeom prst="rect">
            <a:avLst/>
          </a:prstGeom>
        </p:spPr>
        <p:txBody>
          <a:bodyPr lIns="0" tIns="0" rIns="0" bIns="0" rtlCol="0" anchor="t">
            <a:spAutoFit/>
          </a:bodyPr>
          <a:lstStyle/>
          <a:p>
            <a:pPr algn="l">
              <a:lnSpc>
                <a:spcPts val="8699"/>
              </a:lnSpc>
            </a:pPr>
            <a:r>
              <a:rPr lang="en-US" sz="7499" b="1">
                <a:solidFill>
                  <a:srgbClr val="FCCB4F"/>
                </a:solidFill>
                <a:latin typeface="Martel Heavy"/>
                <a:ea typeface="Martel Heavy"/>
                <a:cs typeface="Martel Heavy"/>
                <a:sym typeface="Martel Heavy"/>
              </a:rPr>
              <a:t>Corporate.OneKeyMLS.com</a:t>
            </a:r>
          </a:p>
        </p:txBody>
      </p:sp>
      <p:sp>
        <p:nvSpPr>
          <p:cNvPr id="6" name="Freeform 6"/>
          <p:cNvSpPr/>
          <p:nvPr/>
        </p:nvSpPr>
        <p:spPr>
          <a:xfrm>
            <a:off x="16934611" y="8916210"/>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7"/>
            <a:stretch>
              <a:fillRect/>
            </a:stretch>
          </a:blipFill>
        </p:spPr>
        <p:txBody>
          <a:bodyPr/>
          <a:lstStyle/>
          <a:p>
            <a:endParaRPr lang="en-US"/>
          </a:p>
        </p:txBody>
      </p:sp>
      <p:pic>
        <p:nvPicPr>
          <p:cNvPr id="7" name="Picture 6">
            <a:extLst>
              <a:ext uri="{FF2B5EF4-FFF2-40B4-BE49-F238E27FC236}">
                <a16:creationId xmlns:a16="http://schemas.microsoft.com/office/drawing/2014/main" id="{EC5E27FC-B13C-18BF-59B3-25B89BC57087}"/>
              </a:ext>
            </a:extLst>
          </p:cNvPr>
          <p:cNvPicPr>
            <a:picLocks noChangeAspect="1"/>
          </p:cNvPicPr>
          <p:nvPr/>
        </p:nvPicPr>
        <p:blipFill>
          <a:blip r:embed="rId8"/>
          <a:stretch>
            <a:fillRect/>
          </a:stretch>
        </p:blipFill>
        <p:spPr>
          <a:xfrm>
            <a:off x="9908303" y="2362932"/>
            <a:ext cx="1071406" cy="21038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2" name="TextBox 2"/>
          <p:cNvSpPr txBox="1"/>
          <p:nvPr/>
        </p:nvSpPr>
        <p:spPr>
          <a:xfrm>
            <a:off x="2861162" y="500063"/>
            <a:ext cx="8180060" cy="1095375"/>
          </a:xfrm>
          <a:prstGeom prst="rect">
            <a:avLst/>
          </a:prstGeom>
        </p:spPr>
        <p:txBody>
          <a:bodyPr lIns="0" tIns="0" rIns="0" bIns="0" rtlCol="0" anchor="t">
            <a:spAutoFit/>
          </a:bodyPr>
          <a:lstStyle/>
          <a:p>
            <a:pPr algn="l">
              <a:lnSpc>
                <a:spcPts val="8699"/>
              </a:lnSpc>
            </a:pPr>
            <a:r>
              <a:rPr lang="en-US" sz="7499" b="1">
                <a:solidFill>
                  <a:srgbClr val="FCCB4F"/>
                </a:solidFill>
                <a:latin typeface="Martel Heavy"/>
                <a:ea typeface="Martel Heavy"/>
                <a:cs typeface="Martel Heavy"/>
                <a:sym typeface="Martel Heavy"/>
              </a:rPr>
              <a:t>Clareity Tour</a:t>
            </a:r>
          </a:p>
        </p:txBody>
      </p:sp>
      <p:sp>
        <p:nvSpPr>
          <p:cNvPr id="18" name="Freeform 18"/>
          <p:cNvSpPr/>
          <p:nvPr/>
        </p:nvSpPr>
        <p:spPr>
          <a:xfrm>
            <a:off x="720971" y="303005"/>
            <a:ext cx="1678603" cy="1552707"/>
          </a:xfrm>
          <a:custGeom>
            <a:avLst/>
            <a:gdLst/>
            <a:ahLst/>
            <a:cxnLst/>
            <a:rect l="l" t="t" r="r" b="b"/>
            <a:pathLst>
              <a:path w="1678603" h="1552707">
                <a:moveTo>
                  <a:pt x="0" y="0"/>
                </a:moveTo>
                <a:lnTo>
                  <a:pt x="1678603" y="0"/>
                </a:lnTo>
                <a:lnTo>
                  <a:pt x="1678603" y="1552708"/>
                </a:lnTo>
                <a:lnTo>
                  <a:pt x="0" y="155270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0" name="Freeform 20"/>
          <p:cNvSpPr/>
          <p:nvPr/>
        </p:nvSpPr>
        <p:spPr>
          <a:xfrm>
            <a:off x="16937854" y="9010244"/>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4"/>
            <a:stretch>
              <a:fillRect/>
            </a:stretch>
          </a:blipFill>
        </p:spPr>
        <p:txBody>
          <a:bodyPr/>
          <a:lstStyle/>
          <a:p>
            <a:endParaRPr lang="en-US"/>
          </a:p>
        </p:txBody>
      </p:sp>
      <p:pic>
        <p:nvPicPr>
          <p:cNvPr id="21" name="Picture 20" descr="A screenshot of a computer&#10;&#10;Description automatically generated">
            <a:extLst>
              <a:ext uri="{FF2B5EF4-FFF2-40B4-BE49-F238E27FC236}">
                <a16:creationId xmlns:a16="http://schemas.microsoft.com/office/drawing/2014/main" id="{69D6AF50-0640-70D8-DDC9-636F292A7D6F}"/>
              </a:ext>
            </a:extLst>
          </p:cNvPr>
          <p:cNvPicPr>
            <a:picLocks noChangeAspect="1"/>
          </p:cNvPicPr>
          <p:nvPr/>
        </p:nvPicPr>
        <p:blipFill>
          <a:blip r:embed="rId5"/>
          <a:srcRect t="-78" r="37417" b="24266"/>
          <a:stretch/>
        </p:blipFill>
        <p:spPr>
          <a:xfrm>
            <a:off x="2144431" y="1848097"/>
            <a:ext cx="6812403" cy="8304813"/>
          </a:xfrm>
          <a:prstGeom prst="rect">
            <a:avLst/>
          </a:prstGeom>
        </p:spPr>
      </p:pic>
      <p:sp>
        <p:nvSpPr>
          <p:cNvPr id="23" name="TextBox 22">
            <a:extLst>
              <a:ext uri="{FF2B5EF4-FFF2-40B4-BE49-F238E27FC236}">
                <a16:creationId xmlns:a16="http://schemas.microsoft.com/office/drawing/2014/main" id="{DE7182B8-CB3A-D446-96C8-B7342F829FE9}"/>
              </a:ext>
            </a:extLst>
          </p:cNvPr>
          <p:cNvSpPr txBox="1"/>
          <p:nvPr/>
        </p:nvSpPr>
        <p:spPr>
          <a:xfrm>
            <a:off x="11282232" y="1849030"/>
            <a:ext cx="666502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a:solidFill>
                  <a:schemeClr val="bg1"/>
                </a:solidFill>
                <a:latin typeface="Open Sans Bold"/>
                <a:ea typeface="Open Sans Bold"/>
                <a:cs typeface="Calibri"/>
              </a:rPr>
              <a:t>Three Versions:</a:t>
            </a:r>
          </a:p>
          <a:p>
            <a:pPr marL="571500" indent="-571500">
              <a:buFont typeface="Arial"/>
              <a:buChar char="•"/>
            </a:pPr>
            <a:r>
              <a:rPr lang="en-US" sz="3600" b="1">
                <a:solidFill>
                  <a:schemeClr val="bg1"/>
                </a:solidFill>
                <a:latin typeface="Open Sans Bold"/>
                <a:ea typeface="Open Sans Bold"/>
                <a:cs typeface="Calibri"/>
              </a:rPr>
              <a:t>LIBOR</a:t>
            </a:r>
          </a:p>
          <a:p>
            <a:pPr marL="571500" indent="-571500">
              <a:buFont typeface="Arial"/>
              <a:buChar char="•"/>
            </a:pPr>
            <a:r>
              <a:rPr lang="en-US" sz="3600" b="1">
                <a:solidFill>
                  <a:schemeClr val="bg1"/>
                </a:solidFill>
                <a:latin typeface="Open Sans Bold"/>
                <a:ea typeface="Open Sans Bold"/>
                <a:cs typeface="Calibri"/>
              </a:rPr>
              <a:t>HGAR</a:t>
            </a:r>
          </a:p>
          <a:p>
            <a:pPr marL="571500" indent="-571500">
              <a:buFont typeface="Arial"/>
              <a:buChar char="•"/>
            </a:pPr>
            <a:r>
              <a:rPr lang="en-US" sz="3600" b="1">
                <a:solidFill>
                  <a:schemeClr val="bg1"/>
                </a:solidFill>
                <a:latin typeface="Open Sans Bold"/>
                <a:ea typeface="Open Sans Bold"/>
                <a:cs typeface="Calibri"/>
              </a:rPr>
              <a:t>Staff</a:t>
            </a:r>
          </a:p>
        </p:txBody>
      </p:sp>
      <p:sp>
        <p:nvSpPr>
          <p:cNvPr id="24" name="TextBox 23">
            <a:extLst>
              <a:ext uri="{FF2B5EF4-FFF2-40B4-BE49-F238E27FC236}">
                <a16:creationId xmlns:a16="http://schemas.microsoft.com/office/drawing/2014/main" id="{FB035D08-A775-AFA9-3968-1DA3D40894D7}"/>
              </a:ext>
            </a:extLst>
          </p:cNvPr>
          <p:cNvSpPr txBox="1"/>
          <p:nvPr/>
        </p:nvSpPr>
        <p:spPr>
          <a:xfrm>
            <a:off x="11032013" y="4363921"/>
            <a:ext cx="7180312"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a:solidFill>
                  <a:schemeClr val="accent6">
                    <a:lumMod val="76000"/>
                  </a:schemeClr>
                </a:solidFill>
                <a:latin typeface="Open Sans Bold"/>
                <a:cs typeface="Segoe UI"/>
              </a:rPr>
              <a:t>User Customizable Widgets:</a:t>
            </a:r>
            <a:endParaRPr lang="en-US">
              <a:solidFill>
                <a:schemeClr val="accent6">
                  <a:lumMod val="76000"/>
                </a:schemeClr>
              </a:solidFill>
              <a:cs typeface="Calibri"/>
            </a:endParaRPr>
          </a:p>
          <a:p>
            <a:pPr marL="571500" indent="-571500">
              <a:buFont typeface="Arial,Sans-Serif"/>
              <a:buChar char="•"/>
            </a:pPr>
            <a:r>
              <a:rPr lang="en-US" sz="3600" b="1">
                <a:solidFill>
                  <a:schemeClr val="accent6">
                    <a:lumMod val="76000"/>
                  </a:schemeClr>
                </a:solidFill>
                <a:latin typeface="Open Sans Bold"/>
                <a:cs typeface="Arial"/>
              </a:rPr>
              <a:t>My Personal Links</a:t>
            </a:r>
            <a:endParaRPr lang="en-US" sz="3600">
              <a:solidFill>
                <a:schemeClr val="accent6">
                  <a:lumMod val="76000"/>
                </a:schemeClr>
              </a:solidFill>
              <a:latin typeface="Open Sans Bold"/>
              <a:ea typeface="Open Sans Bold"/>
              <a:cs typeface="Arial"/>
            </a:endParaRPr>
          </a:p>
          <a:p>
            <a:pPr marL="571500" indent="-571500">
              <a:buFont typeface="Arial,Sans-Serif"/>
              <a:buChar char="•"/>
            </a:pPr>
            <a:r>
              <a:rPr lang="en-US" sz="3600" b="1">
                <a:solidFill>
                  <a:schemeClr val="accent6">
                    <a:lumMod val="76000"/>
                  </a:schemeClr>
                </a:solidFill>
                <a:latin typeface="Open Sans Bold"/>
                <a:cs typeface="Arial"/>
              </a:rPr>
              <a:t>My Favorite Apps</a:t>
            </a:r>
            <a:endParaRPr lang="en-US" sz="3600">
              <a:solidFill>
                <a:schemeClr val="accent6">
                  <a:lumMod val="76000"/>
                </a:schemeClr>
              </a:solidFill>
              <a:latin typeface="Open Sans Bold"/>
              <a:ea typeface="Open Sans Bold"/>
              <a:cs typeface="Arial"/>
            </a:endParaRPr>
          </a:p>
        </p:txBody>
      </p:sp>
      <p:sp>
        <p:nvSpPr>
          <p:cNvPr id="26" name="TextBox 25">
            <a:extLst>
              <a:ext uri="{FF2B5EF4-FFF2-40B4-BE49-F238E27FC236}">
                <a16:creationId xmlns:a16="http://schemas.microsoft.com/office/drawing/2014/main" id="{C0787B3B-4026-988C-938D-19B2A701BC4B}"/>
              </a:ext>
            </a:extLst>
          </p:cNvPr>
          <p:cNvSpPr txBox="1"/>
          <p:nvPr/>
        </p:nvSpPr>
        <p:spPr>
          <a:xfrm>
            <a:off x="11103451" y="6884423"/>
            <a:ext cx="7180310"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a:solidFill>
                  <a:srgbClr val="1495AE"/>
                </a:solidFill>
                <a:latin typeface="Open Sans Bold"/>
                <a:cs typeface="Segoe UI"/>
              </a:rPr>
              <a:t>Admin Customizable Widgets</a:t>
            </a:r>
            <a:endParaRPr lang="en-US">
              <a:solidFill>
                <a:srgbClr val="1495AE"/>
              </a:solidFill>
              <a:cs typeface="Calibri"/>
            </a:endParaRPr>
          </a:p>
          <a:p>
            <a:pPr marL="571500" indent="-571500">
              <a:buFont typeface="Arial,Sans-Serif"/>
              <a:buChar char="•"/>
            </a:pPr>
            <a:r>
              <a:rPr lang="en-US" sz="3600" b="1" err="1">
                <a:solidFill>
                  <a:srgbClr val="1495AE"/>
                </a:solidFill>
                <a:latin typeface="Open Sans Bold"/>
                <a:cs typeface="Arial"/>
              </a:rPr>
              <a:t>OneKey</a:t>
            </a:r>
            <a:r>
              <a:rPr lang="en-US" sz="3600" b="1">
                <a:solidFill>
                  <a:srgbClr val="1495AE"/>
                </a:solidFill>
                <a:latin typeface="Open Sans Bold"/>
                <a:cs typeface="Arial"/>
              </a:rPr>
              <a:t> News &amp;Updates</a:t>
            </a:r>
            <a:endParaRPr lang="en-US" sz="3600">
              <a:solidFill>
                <a:srgbClr val="1495AE"/>
              </a:solidFill>
              <a:latin typeface="Open Sans Bold"/>
              <a:ea typeface="Open Sans Bold"/>
              <a:cs typeface="Arial"/>
            </a:endParaRPr>
          </a:p>
          <a:p>
            <a:pPr marL="571500" indent="-571500">
              <a:buFont typeface="Arial,Sans-Serif"/>
              <a:buChar char="•"/>
            </a:pPr>
            <a:r>
              <a:rPr lang="en-US" sz="3600" b="1" err="1">
                <a:solidFill>
                  <a:srgbClr val="1495AE"/>
                </a:solidFill>
                <a:latin typeface="Open Sans Bold"/>
                <a:cs typeface="Arial"/>
              </a:rPr>
              <a:t>OneKey</a:t>
            </a:r>
            <a:r>
              <a:rPr lang="en-US" sz="3600" b="1">
                <a:solidFill>
                  <a:srgbClr val="1495AE"/>
                </a:solidFill>
                <a:latin typeface="Open Sans Bold"/>
                <a:cs typeface="Arial"/>
              </a:rPr>
              <a:t> Calendar</a:t>
            </a:r>
            <a:endParaRPr lang="en-US" sz="3600">
              <a:solidFill>
                <a:srgbClr val="1495AE"/>
              </a:solidFill>
              <a:latin typeface="Open Sans Bold"/>
              <a:ea typeface="Open Sans Bold"/>
              <a:cs typeface="Arial"/>
            </a:endParaRPr>
          </a:p>
        </p:txBody>
      </p:sp>
      <p:sp>
        <p:nvSpPr>
          <p:cNvPr id="27" name="Rectangle 26">
            <a:extLst>
              <a:ext uri="{FF2B5EF4-FFF2-40B4-BE49-F238E27FC236}">
                <a16:creationId xmlns:a16="http://schemas.microsoft.com/office/drawing/2014/main" id="{A846B9D5-9BA2-D392-CBC5-F0669B157723}"/>
              </a:ext>
            </a:extLst>
          </p:cNvPr>
          <p:cNvSpPr/>
          <p:nvPr/>
        </p:nvSpPr>
        <p:spPr>
          <a:xfrm>
            <a:off x="2146981" y="2679479"/>
            <a:ext cx="4440257" cy="1529605"/>
          </a:xfrm>
          <a:prstGeom prst="rect">
            <a:avLst/>
          </a:prstGeom>
          <a:no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D2F98D8-AF2D-8B41-F740-5853A8FC37D5}"/>
              </a:ext>
            </a:extLst>
          </p:cNvPr>
          <p:cNvSpPr/>
          <p:nvPr/>
        </p:nvSpPr>
        <p:spPr>
          <a:xfrm>
            <a:off x="6686188" y="2675932"/>
            <a:ext cx="2065518" cy="1618344"/>
          </a:xfrm>
          <a:prstGeom prst="rect">
            <a:avLst/>
          </a:prstGeom>
          <a:noFill/>
          <a:ln>
            <a:solidFill>
              <a:srgbClr val="1495A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DC22644-CF24-73EF-808E-0EAE87DC775E}"/>
              </a:ext>
            </a:extLst>
          </p:cNvPr>
          <p:cNvSpPr/>
          <p:nvPr/>
        </p:nvSpPr>
        <p:spPr>
          <a:xfrm>
            <a:off x="2305871" y="6743876"/>
            <a:ext cx="2065518" cy="1618344"/>
          </a:xfrm>
          <a:prstGeom prst="rect">
            <a:avLst/>
          </a:prstGeom>
          <a:noFill/>
          <a:ln>
            <a:solidFill>
              <a:srgbClr val="1495A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27" grpId="0" animBg="1"/>
      <p:bldP spid="28" grpId="0" animBg="1"/>
      <p:bldP spid="2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2" name="TextBox 2"/>
          <p:cNvSpPr txBox="1"/>
          <p:nvPr/>
        </p:nvSpPr>
        <p:spPr>
          <a:xfrm>
            <a:off x="3033777" y="500063"/>
            <a:ext cx="12531731" cy="1095375"/>
          </a:xfrm>
          <a:prstGeom prst="rect">
            <a:avLst/>
          </a:prstGeom>
        </p:spPr>
        <p:txBody>
          <a:bodyPr lIns="0" tIns="0" rIns="0" bIns="0" rtlCol="0" anchor="t">
            <a:spAutoFit/>
          </a:bodyPr>
          <a:lstStyle/>
          <a:p>
            <a:pPr algn="ctr">
              <a:lnSpc>
                <a:spcPts val="8699"/>
              </a:lnSpc>
            </a:pPr>
            <a:r>
              <a:rPr lang="en-US" sz="7499" b="1">
                <a:solidFill>
                  <a:srgbClr val="FFFFFF"/>
                </a:solidFill>
                <a:latin typeface="Martel Heavy"/>
                <a:ea typeface="Martel Heavy"/>
                <a:cs typeface="Martel Heavy"/>
                <a:sym typeface="Martel Heavy"/>
              </a:rPr>
              <a:t>Matrix Main Menu</a:t>
            </a:r>
          </a:p>
        </p:txBody>
      </p:sp>
      <p:sp>
        <p:nvSpPr>
          <p:cNvPr id="3" name="Freeform 3"/>
          <p:cNvSpPr/>
          <p:nvPr/>
        </p:nvSpPr>
        <p:spPr>
          <a:xfrm>
            <a:off x="2172787" y="461963"/>
            <a:ext cx="1320584" cy="868284"/>
          </a:xfrm>
          <a:custGeom>
            <a:avLst/>
            <a:gdLst/>
            <a:ahLst/>
            <a:cxnLst/>
            <a:rect l="l" t="t" r="r" b="b"/>
            <a:pathLst>
              <a:path w="1320584" h="868284">
                <a:moveTo>
                  <a:pt x="0" y="0"/>
                </a:moveTo>
                <a:lnTo>
                  <a:pt x="1320584" y="0"/>
                </a:lnTo>
                <a:lnTo>
                  <a:pt x="1320584" y="868283"/>
                </a:lnTo>
                <a:lnTo>
                  <a:pt x="0" y="8682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4" name="Picture 3" descr="A blue square with white text&#10;&#10;Description automatically generated">
            <a:extLst>
              <a:ext uri="{FF2B5EF4-FFF2-40B4-BE49-F238E27FC236}">
                <a16:creationId xmlns:a16="http://schemas.microsoft.com/office/drawing/2014/main" id="{39D3C09E-8B1B-9436-3538-67C5E5D4D128}"/>
              </a:ext>
            </a:extLst>
          </p:cNvPr>
          <p:cNvPicPr>
            <a:picLocks noChangeAspect="1"/>
          </p:cNvPicPr>
          <p:nvPr/>
        </p:nvPicPr>
        <p:blipFill>
          <a:blip r:embed="rId4"/>
          <a:stretch>
            <a:fillRect/>
          </a:stretch>
        </p:blipFill>
        <p:spPr>
          <a:xfrm>
            <a:off x="0" y="1596741"/>
            <a:ext cx="18288000" cy="51965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pic>
        <p:nvPicPr>
          <p:cNvPr id="8" name="Picture 7" descr="A blue square with white text&#10;&#10;Description automatically generated">
            <a:extLst>
              <a:ext uri="{FF2B5EF4-FFF2-40B4-BE49-F238E27FC236}">
                <a16:creationId xmlns:a16="http://schemas.microsoft.com/office/drawing/2014/main" id="{22DB5F67-00E0-B208-F996-224DEE58E0E6}"/>
              </a:ext>
            </a:extLst>
          </p:cNvPr>
          <p:cNvPicPr>
            <a:picLocks noChangeAspect="1"/>
          </p:cNvPicPr>
          <p:nvPr/>
        </p:nvPicPr>
        <p:blipFill>
          <a:blip r:embed="rId2"/>
          <a:stretch>
            <a:fillRect/>
          </a:stretch>
        </p:blipFill>
        <p:spPr>
          <a:xfrm>
            <a:off x="-1" y="1331422"/>
            <a:ext cx="49188223" cy="1353658"/>
          </a:xfrm>
          <a:prstGeom prst="rect">
            <a:avLst/>
          </a:prstGeom>
        </p:spPr>
      </p:pic>
      <p:sp>
        <p:nvSpPr>
          <p:cNvPr id="2" name="TextBox 2"/>
          <p:cNvSpPr txBox="1"/>
          <p:nvPr/>
        </p:nvSpPr>
        <p:spPr>
          <a:xfrm>
            <a:off x="2878134" y="500063"/>
            <a:ext cx="12531731" cy="1095375"/>
          </a:xfrm>
          <a:prstGeom prst="rect">
            <a:avLst/>
          </a:prstGeom>
        </p:spPr>
        <p:txBody>
          <a:bodyPr lIns="0" tIns="0" rIns="0" bIns="0" rtlCol="0" anchor="t">
            <a:spAutoFit/>
          </a:bodyPr>
          <a:lstStyle/>
          <a:p>
            <a:pPr algn="ctr">
              <a:lnSpc>
                <a:spcPts val="8699"/>
              </a:lnSpc>
            </a:pPr>
            <a:r>
              <a:rPr lang="en-US" sz="7499" b="1">
                <a:solidFill>
                  <a:srgbClr val="FCCB4F"/>
                </a:solidFill>
                <a:latin typeface="Martel Heavy"/>
                <a:ea typeface="Martel Heavy"/>
                <a:cs typeface="Martel Heavy"/>
                <a:sym typeface="Martel Heavy"/>
              </a:rPr>
              <a:t>Matrix Main Menu</a:t>
            </a:r>
          </a:p>
        </p:txBody>
      </p:sp>
      <p:sp>
        <p:nvSpPr>
          <p:cNvPr id="3" name="Freeform 3"/>
          <p:cNvSpPr/>
          <p:nvPr/>
        </p:nvSpPr>
        <p:spPr>
          <a:xfrm>
            <a:off x="2681216" y="461963"/>
            <a:ext cx="1320584" cy="868284"/>
          </a:xfrm>
          <a:custGeom>
            <a:avLst/>
            <a:gdLst/>
            <a:ahLst/>
            <a:cxnLst/>
            <a:rect l="l" t="t" r="r" b="b"/>
            <a:pathLst>
              <a:path w="1320584" h="868284">
                <a:moveTo>
                  <a:pt x="0" y="0"/>
                </a:moveTo>
                <a:lnTo>
                  <a:pt x="1320584" y="0"/>
                </a:lnTo>
                <a:lnTo>
                  <a:pt x="1320584" y="868283"/>
                </a:lnTo>
                <a:lnTo>
                  <a:pt x="0" y="86828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2606468" y="2690001"/>
            <a:ext cx="4660830" cy="7596999"/>
          </a:xfrm>
          <a:custGeom>
            <a:avLst/>
            <a:gdLst/>
            <a:ahLst/>
            <a:cxnLst/>
            <a:rect l="l" t="t" r="r" b="b"/>
            <a:pathLst>
              <a:path w="5597948" h="8186247">
                <a:moveTo>
                  <a:pt x="0" y="0"/>
                </a:moveTo>
                <a:lnTo>
                  <a:pt x="5597948" y="0"/>
                </a:lnTo>
                <a:lnTo>
                  <a:pt x="5597948" y="8186247"/>
                </a:lnTo>
                <a:lnTo>
                  <a:pt x="0" y="8186247"/>
                </a:lnTo>
                <a:lnTo>
                  <a:pt x="0" y="0"/>
                </a:lnTo>
                <a:close/>
              </a:path>
            </a:pathLst>
          </a:custGeom>
          <a:blipFill>
            <a:blip r:embed="rId5"/>
            <a:stretch>
              <a:fillRect/>
            </a:stretch>
          </a:blipFill>
        </p:spPr>
        <p:txBody>
          <a:bodyPr/>
          <a:lstStyle/>
          <a:p>
            <a:endParaRPr lang="en-US"/>
          </a:p>
        </p:txBody>
      </p:sp>
      <p:sp>
        <p:nvSpPr>
          <p:cNvPr id="6" name="Freeform 6"/>
          <p:cNvSpPr/>
          <p:nvPr/>
        </p:nvSpPr>
        <p:spPr>
          <a:xfrm>
            <a:off x="2609075" y="1774477"/>
            <a:ext cx="1904395" cy="464196"/>
          </a:xfrm>
          <a:custGeom>
            <a:avLst/>
            <a:gdLst/>
            <a:ahLst/>
            <a:cxnLst/>
            <a:rect l="l" t="t" r="r" b="b"/>
            <a:pathLst>
              <a:path w="1904395" h="464196">
                <a:moveTo>
                  <a:pt x="0" y="0"/>
                </a:moveTo>
                <a:lnTo>
                  <a:pt x="1904394" y="0"/>
                </a:lnTo>
                <a:lnTo>
                  <a:pt x="1904394" y="464196"/>
                </a:lnTo>
                <a:lnTo>
                  <a:pt x="0" y="46419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p:cNvSpPr/>
          <p:nvPr/>
        </p:nvSpPr>
        <p:spPr>
          <a:xfrm>
            <a:off x="16817879" y="8877299"/>
            <a:ext cx="1045664" cy="1046362"/>
          </a:xfrm>
          <a:custGeom>
            <a:avLst/>
            <a:gdLst/>
            <a:ahLst/>
            <a:cxnLst/>
            <a:rect l="l" t="t" r="r" b="b"/>
            <a:pathLst>
              <a:path w="1045664" h="1046362">
                <a:moveTo>
                  <a:pt x="0" y="0"/>
                </a:moveTo>
                <a:lnTo>
                  <a:pt x="1045665" y="0"/>
                </a:lnTo>
                <a:lnTo>
                  <a:pt x="1045665" y="1046362"/>
                </a:lnTo>
                <a:lnTo>
                  <a:pt x="0" y="1046362"/>
                </a:lnTo>
                <a:lnTo>
                  <a:pt x="0" y="0"/>
                </a:lnTo>
                <a:close/>
              </a:path>
            </a:pathLst>
          </a:custGeom>
          <a:blipFill>
            <a:blip r:embed="rId8"/>
            <a:stretch>
              <a:fillRect/>
            </a:stretch>
          </a:blipFill>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pic>
        <p:nvPicPr>
          <p:cNvPr id="8" name="Picture 7" descr="A blue square with white text&#10;&#10;Description automatically generated">
            <a:extLst>
              <a:ext uri="{FF2B5EF4-FFF2-40B4-BE49-F238E27FC236}">
                <a16:creationId xmlns:a16="http://schemas.microsoft.com/office/drawing/2014/main" id="{FF908A65-0DFF-C413-7637-B411AB550C45}"/>
              </a:ext>
            </a:extLst>
          </p:cNvPr>
          <p:cNvPicPr>
            <a:picLocks noChangeAspect="1"/>
          </p:cNvPicPr>
          <p:nvPr/>
        </p:nvPicPr>
        <p:blipFill>
          <a:blip r:embed="rId2"/>
          <a:stretch>
            <a:fillRect/>
          </a:stretch>
        </p:blipFill>
        <p:spPr>
          <a:xfrm>
            <a:off x="0" y="1518568"/>
            <a:ext cx="36703788" cy="1052107"/>
          </a:xfrm>
          <a:prstGeom prst="rect">
            <a:avLst/>
          </a:prstGeom>
        </p:spPr>
      </p:pic>
      <p:sp>
        <p:nvSpPr>
          <p:cNvPr id="2" name="TextBox 2"/>
          <p:cNvSpPr txBox="1"/>
          <p:nvPr/>
        </p:nvSpPr>
        <p:spPr>
          <a:xfrm>
            <a:off x="2878134" y="284268"/>
            <a:ext cx="12531731" cy="1095375"/>
          </a:xfrm>
          <a:prstGeom prst="rect">
            <a:avLst/>
          </a:prstGeom>
        </p:spPr>
        <p:txBody>
          <a:bodyPr lIns="0" tIns="0" rIns="0" bIns="0" rtlCol="0" anchor="t">
            <a:spAutoFit/>
          </a:bodyPr>
          <a:lstStyle/>
          <a:p>
            <a:pPr algn="ctr">
              <a:lnSpc>
                <a:spcPts val="8699"/>
              </a:lnSpc>
            </a:pPr>
            <a:r>
              <a:rPr lang="en-US" sz="7499" b="1">
                <a:solidFill>
                  <a:srgbClr val="FCCB4F"/>
                </a:solidFill>
                <a:latin typeface="Martel Heavy"/>
                <a:ea typeface="Martel Heavy"/>
                <a:cs typeface="Martel Heavy"/>
                <a:sym typeface="Martel Heavy"/>
              </a:rPr>
              <a:t>Matrix Main Menu</a:t>
            </a:r>
          </a:p>
        </p:txBody>
      </p:sp>
      <p:sp>
        <p:nvSpPr>
          <p:cNvPr id="3" name="Freeform 3"/>
          <p:cNvSpPr/>
          <p:nvPr/>
        </p:nvSpPr>
        <p:spPr>
          <a:xfrm>
            <a:off x="2590425" y="378764"/>
            <a:ext cx="1320584" cy="868284"/>
          </a:xfrm>
          <a:custGeom>
            <a:avLst/>
            <a:gdLst/>
            <a:ahLst/>
            <a:cxnLst/>
            <a:rect l="l" t="t" r="r" b="b"/>
            <a:pathLst>
              <a:path w="1320584" h="868284">
                <a:moveTo>
                  <a:pt x="0" y="0"/>
                </a:moveTo>
                <a:lnTo>
                  <a:pt x="1320583" y="0"/>
                </a:lnTo>
                <a:lnTo>
                  <a:pt x="1320583" y="868284"/>
                </a:lnTo>
                <a:lnTo>
                  <a:pt x="0" y="8682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a:off x="2957931" y="1810750"/>
            <a:ext cx="1904395" cy="464196"/>
          </a:xfrm>
          <a:custGeom>
            <a:avLst/>
            <a:gdLst/>
            <a:ahLst/>
            <a:cxnLst/>
            <a:rect l="l" t="t" r="r" b="b"/>
            <a:pathLst>
              <a:path w="1904395" h="464196">
                <a:moveTo>
                  <a:pt x="0" y="0"/>
                </a:moveTo>
                <a:lnTo>
                  <a:pt x="1904394" y="0"/>
                </a:lnTo>
                <a:lnTo>
                  <a:pt x="1904394" y="464196"/>
                </a:lnTo>
                <a:lnTo>
                  <a:pt x="0" y="46419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Freeform 7"/>
          <p:cNvSpPr/>
          <p:nvPr/>
        </p:nvSpPr>
        <p:spPr>
          <a:xfrm>
            <a:off x="16931369" y="893890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7"/>
            <a:stretch>
              <a:fillRect/>
            </a:stretch>
          </a:blipFill>
        </p:spPr>
        <p:txBody>
          <a:bodyPr/>
          <a:lstStyle/>
          <a:p>
            <a:endParaRPr lang="en-US"/>
          </a:p>
        </p:txBody>
      </p:sp>
      <p:pic>
        <p:nvPicPr>
          <p:cNvPr id="4" name="Picture 3" descr="A close-up of a white background&#10;&#10;Description automatically generated">
            <a:extLst>
              <a:ext uri="{FF2B5EF4-FFF2-40B4-BE49-F238E27FC236}">
                <a16:creationId xmlns:a16="http://schemas.microsoft.com/office/drawing/2014/main" id="{067F65DE-2C90-1DAE-6FE1-FF452611777C}"/>
              </a:ext>
            </a:extLst>
          </p:cNvPr>
          <p:cNvPicPr>
            <a:picLocks noChangeAspect="1"/>
          </p:cNvPicPr>
          <p:nvPr/>
        </p:nvPicPr>
        <p:blipFill>
          <a:blip r:embed="rId8"/>
          <a:stretch>
            <a:fillRect/>
          </a:stretch>
        </p:blipFill>
        <p:spPr>
          <a:xfrm>
            <a:off x="3377096" y="2568763"/>
            <a:ext cx="8182297" cy="263099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pic>
        <p:nvPicPr>
          <p:cNvPr id="8" name="Picture 7" descr="A blue square with white text&#10;&#10;Description automatically generated">
            <a:extLst>
              <a:ext uri="{FF2B5EF4-FFF2-40B4-BE49-F238E27FC236}">
                <a16:creationId xmlns:a16="http://schemas.microsoft.com/office/drawing/2014/main" id="{AD6E5881-CE56-1DA2-FAC1-1ADEB71AE13C}"/>
              </a:ext>
            </a:extLst>
          </p:cNvPr>
          <p:cNvPicPr>
            <a:picLocks noChangeAspect="1"/>
          </p:cNvPicPr>
          <p:nvPr/>
        </p:nvPicPr>
        <p:blipFill>
          <a:blip r:embed="rId2"/>
          <a:stretch>
            <a:fillRect/>
          </a:stretch>
        </p:blipFill>
        <p:spPr>
          <a:xfrm>
            <a:off x="0" y="1376580"/>
            <a:ext cx="58122614" cy="1648455"/>
          </a:xfrm>
          <a:prstGeom prst="rect">
            <a:avLst/>
          </a:prstGeom>
        </p:spPr>
      </p:pic>
      <p:sp>
        <p:nvSpPr>
          <p:cNvPr id="2" name="TextBox 2"/>
          <p:cNvSpPr txBox="1"/>
          <p:nvPr/>
        </p:nvSpPr>
        <p:spPr>
          <a:xfrm>
            <a:off x="2941388" y="284268"/>
            <a:ext cx="12531731" cy="1095375"/>
          </a:xfrm>
          <a:prstGeom prst="rect">
            <a:avLst/>
          </a:prstGeom>
        </p:spPr>
        <p:txBody>
          <a:bodyPr lIns="0" tIns="0" rIns="0" bIns="0" rtlCol="0" anchor="t">
            <a:spAutoFit/>
          </a:bodyPr>
          <a:lstStyle/>
          <a:p>
            <a:pPr algn="ctr">
              <a:lnSpc>
                <a:spcPts val="8699"/>
              </a:lnSpc>
            </a:pPr>
            <a:r>
              <a:rPr lang="en-US" sz="7499" b="1">
                <a:solidFill>
                  <a:srgbClr val="FCCB4F"/>
                </a:solidFill>
                <a:latin typeface="Martel Heavy"/>
                <a:ea typeface="Martel Heavy"/>
                <a:cs typeface="Martel Heavy"/>
                <a:sym typeface="Martel Heavy"/>
              </a:rPr>
              <a:t>Matrix Main Menu</a:t>
            </a:r>
          </a:p>
        </p:txBody>
      </p:sp>
      <p:sp>
        <p:nvSpPr>
          <p:cNvPr id="3" name="Freeform 3"/>
          <p:cNvSpPr/>
          <p:nvPr/>
        </p:nvSpPr>
        <p:spPr>
          <a:xfrm>
            <a:off x="2655230" y="378764"/>
            <a:ext cx="1320584" cy="868284"/>
          </a:xfrm>
          <a:custGeom>
            <a:avLst/>
            <a:gdLst/>
            <a:ahLst/>
            <a:cxnLst/>
            <a:rect l="l" t="t" r="r" b="b"/>
            <a:pathLst>
              <a:path w="1320584" h="868284">
                <a:moveTo>
                  <a:pt x="0" y="0"/>
                </a:moveTo>
                <a:lnTo>
                  <a:pt x="1320583" y="0"/>
                </a:lnTo>
                <a:lnTo>
                  <a:pt x="1320583" y="868284"/>
                </a:lnTo>
                <a:lnTo>
                  <a:pt x="0" y="8682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a:off x="7023531" y="1968891"/>
            <a:ext cx="1904395" cy="464196"/>
          </a:xfrm>
          <a:custGeom>
            <a:avLst/>
            <a:gdLst/>
            <a:ahLst/>
            <a:cxnLst/>
            <a:rect l="l" t="t" r="r" b="b"/>
            <a:pathLst>
              <a:path w="1904395" h="464196">
                <a:moveTo>
                  <a:pt x="0" y="0"/>
                </a:moveTo>
                <a:lnTo>
                  <a:pt x="1904394" y="0"/>
                </a:lnTo>
                <a:lnTo>
                  <a:pt x="1904394" y="464196"/>
                </a:lnTo>
                <a:lnTo>
                  <a:pt x="0" y="46419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Freeform 7"/>
          <p:cNvSpPr/>
          <p:nvPr/>
        </p:nvSpPr>
        <p:spPr>
          <a:xfrm>
            <a:off x="17083769" y="909130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7"/>
            <a:stretch>
              <a:fillRect/>
            </a:stretch>
          </a:blipFill>
        </p:spPr>
        <p:txBody>
          <a:bodyPr/>
          <a:lstStyle/>
          <a:p>
            <a:endParaRPr lang="en-US"/>
          </a:p>
        </p:txBody>
      </p:sp>
      <p:pic>
        <p:nvPicPr>
          <p:cNvPr id="4" name="Picture 3" descr="A screenshot of a computer&#10;&#10;Description automatically generated">
            <a:extLst>
              <a:ext uri="{FF2B5EF4-FFF2-40B4-BE49-F238E27FC236}">
                <a16:creationId xmlns:a16="http://schemas.microsoft.com/office/drawing/2014/main" id="{5235B22C-5800-A1DD-8F45-559166007EA6}"/>
              </a:ext>
            </a:extLst>
          </p:cNvPr>
          <p:cNvPicPr>
            <a:picLocks noChangeAspect="1"/>
          </p:cNvPicPr>
          <p:nvPr/>
        </p:nvPicPr>
        <p:blipFill>
          <a:blip r:embed="rId8"/>
          <a:stretch>
            <a:fillRect/>
          </a:stretch>
        </p:blipFill>
        <p:spPr>
          <a:xfrm>
            <a:off x="7106218" y="3024566"/>
            <a:ext cx="1736577" cy="114949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38A0E56-F4B9-D8AE-AE08-EFE6065E3DE3}"/>
              </a:ext>
            </a:extLst>
          </p:cNvPr>
          <p:cNvPicPr>
            <a:picLocks noChangeAspect="1"/>
          </p:cNvPicPr>
          <p:nvPr/>
        </p:nvPicPr>
        <p:blipFill>
          <a:blip r:embed="rId2"/>
          <a:stretch>
            <a:fillRect/>
          </a:stretch>
        </p:blipFill>
        <p:spPr>
          <a:xfrm>
            <a:off x="-28397" y="1710251"/>
            <a:ext cx="26956341" cy="782331"/>
          </a:xfrm>
          <a:prstGeom prst="rect">
            <a:avLst/>
          </a:prstGeom>
        </p:spPr>
      </p:pic>
      <p:sp>
        <p:nvSpPr>
          <p:cNvPr id="2" name="TextBox 2"/>
          <p:cNvSpPr txBox="1"/>
          <p:nvPr/>
        </p:nvSpPr>
        <p:spPr>
          <a:xfrm>
            <a:off x="2878134" y="419744"/>
            <a:ext cx="12531731" cy="1095375"/>
          </a:xfrm>
          <a:prstGeom prst="rect">
            <a:avLst/>
          </a:prstGeom>
        </p:spPr>
        <p:txBody>
          <a:bodyPr lIns="0" tIns="0" rIns="0" bIns="0" rtlCol="0" anchor="t">
            <a:spAutoFit/>
          </a:bodyPr>
          <a:lstStyle/>
          <a:p>
            <a:pPr algn="ctr">
              <a:lnSpc>
                <a:spcPts val="8699"/>
              </a:lnSpc>
            </a:pPr>
            <a:r>
              <a:rPr lang="en-US" sz="7499" b="1">
                <a:solidFill>
                  <a:srgbClr val="FCCB4F"/>
                </a:solidFill>
                <a:latin typeface="Martel Heavy"/>
                <a:ea typeface="Martel Heavy"/>
                <a:cs typeface="Martel Heavy"/>
                <a:sym typeface="Martel Heavy"/>
              </a:rPr>
              <a:t>Matrix Main Menu</a:t>
            </a:r>
          </a:p>
        </p:txBody>
      </p:sp>
      <p:sp>
        <p:nvSpPr>
          <p:cNvPr id="3" name="Freeform 3"/>
          <p:cNvSpPr/>
          <p:nvPr/>
        </p:nvSpPr>
        <p:spPr>
          <a:xfrm>
            <a:off x="2732996" y="514240"/>
            <a:ext cx="1320584" cy="868284"/>
          </a:xfrm>
          <a:custGeom>
            <a:avLst/>
            <a:gdLst/>
            <a:ahLst/>
            <a:cxnLst/>
            <a:rect l="l" t="t" r="r" b="b"/>
            <a:pathLst>
              <a:path w="1320584" h="868284">
                <a:moveTo>
                  <a:pt x="0" y="0"/>
                </a:moveTo>
                <a:lnTo>
                  <a:pt x="1320584" y="0"/>
                </a:lnTo>
                <a:lnTo>
                  <a:pt x="1320584" y="868284"/>
                </a:lnTo>
                <a:lnTo>
                  <a:pt x="0" y="8682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25062" y="2489296"/>
            <a:ext cx="18366522" cy="12259654"/>
          </a:xfrm>
          <a:custGeom>
            <a:avLst/>
            <a:gdLst/>
            <a:ahLst/>
            <a:cxnLst/>
            <a:rect l="l" t="t" r="r" b="b"/>
            <a:pathLst>
              <a:path w="18366522" h="12259654">
                <a:moveTo>
                  <a:pt x="0" y="0"/>
                </a:moveTo>
                <a:lnTo>
                  <a:pt x="18366522" y="0"/>
                </a:lnTo>
                <a:lnTo>
                  <a:pt x="18366522" y="12259654"/>
                </a:lnTo>
                <a:lnTo>
                  <a:pt x="0" y="12259654"/>
                </a:lnTo>
                <a:lnTo>
                  <a:pt x="0" y="0"/>
                </a:lnTo>
                <a:close/>
              </a:path>
            </a:pathLst>
          </a:custGeom>
          <a:blipFill>
            <a:blip r:embed="rId5"/>
            <a:stretch>
              <a:fillRect/>
            </a:stretch>
          </a:blipFill>
        </p:spPr>
        <p:txBody>
          <a:bodyPr/>
          <a:lstStyle/>
          <a:p>
            <a:endParaRPr lang="en-US"/>
          </a:p>
        </p:txBody>
      </p:sp>
      <p:sp>
        <p:nvSpPr>
          <p:cNvPr id="6" name="Freeform 6"/>
          <p:cNvSpPr/>
          <p:nvPr/>
        </p:nvSpPr>
        <p:spPr>
          <a:xfrm>
            <a:off x="3869345" y="1968434"/>
            <a:ext cx="1110093" cy="270585"/>
          </a:xfrm>
          <a:custGeom>
            <a:avLst/>
            <a:gdLst/>
            <a:ahLst/>
            <a:cxnLst/>
            <a:rect l="l" t="t" r="r" b="b"/>
            <a:pathLst>
              <a:path w="1110093" h="270585">
                <a:moveTo>
                  <a:pt x="0" y="0"/>
                </a:moveTo>
                <a:lnTo>
                  <a:pt x="1110093" y="0"/>
                </a:lnTo>
                <a:lnTo>
                  <a:pt x="1110093" y="270586"/>
                </a:lnTo>
                <a:lnTo>
                  <a:pt x="0" y="2705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p:cNvSpPr/>
          <p:nvPr/>
        </p:nvSpPr>
        <p:spPr>
          <a:xfrm>
            <a:off x="16963794" y="9088065"/>
            <a:ext cx="1045664" cy="1046362"/>
          </a:xfrm>
          <a:custGeom>
            <a:avLst/>
            <a:gdLst/>
            <a:ahLst/>
            <a:cxnLst/>
            <a:rect l="l" t="t" r="r" b="b"/>
            <a:pathLst>
              <a:path w="1045664" h="1046362">
                <a:moveTo>
                  <a:pt x="0" y="0"/>
                </a:moveTo>
                <a:lnTo>
                  <a:pt x="1045664" y="0"/>
                </a:lnTo>
                <a:lnTo>
                  <a:pt x="1045664" y="1046362"/>
                </a:lnTo>
                <a:lnTo>
                  <a:pt x="0" y="1046362"/>
                </a:lnTo>
                <a:lnTo>
                  <a:pt x="0" y="0"/>
                </a:lnTo>
                <a:close/>
              </a:path>
            </a:pathLst>
          </a:custGeom>
          <a:blipFill>
            <a:blip r:embed="rId8"/>
            <a:stretch>
              <a:fillRect/>
            </a:stretch>
          </a:blipFill>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pic>
        <p:nvPicPr>
          <p:cNvPr id="8" name="Picture 7" descr="A blue square with white text&#10;&#10;Description automatically generated">
            <a:extLst>
              <a:ext uri="{FF2B5EF4-FFF2-40B4-BE49-F238E27FC236}">
                <a16:creationId xmlns:a16="http://schemas.microsoft.com/office/drawing/2014/main" id="{D22DD28E-1F46-9D55-E38F-73DBA09173BB}"/>
              </a:ext>
            </a:extLst>
          </p:cNvPr>
          <p:cNvPicPr>
            <a:picLocks noChangeAspect="1"/>
          </p:cNvPicPr>
          <p:nvPr/>
        </p:nvPicPr>
        <p:blipFill>
          <a:blip r:embed="rId2"/>
          <a:stretch>
            <a:fillRect/>
          </a:stretch>
        </p:blipFill>
        <p:spPr>
          <a:xfrm>
            <a:off x="0" y="1362381"/>
            <a:ext cx="47871111" cy="1364479"/>
          </a:xfrm>
          <a:prstGeom prst="rect">
            <a:avLst/>
          </a:prstGeom>
        </p:spPr>
      </p:pic>
      <p:sp>
        <p:nvSpPr>
          <p:cNvPr id="2" name="TextBox 2"/>
          <p:cNvSpPr txBox="1"/>
          <p:nvPr/>
        </p:nvSpPr>
        <p:spPr>
          <a:xfrm>
            <a:off x="3250716" y="160524"/>
            <a:ext cx="12531731" cy="1095375"/>
          </a:xfrm>
          <a:prstGeom prst="rect">
            <a:avLst/>
          </a:prstGeom>
        </p:spPr>
        <p:txBody>
          <a:bodyPr lIns="0" tIns="0" rIns="0" bIns="0" rtlCol="0" anchor="t">
            <a:spAutoFit/>
          </a:bodyPr>
          <a:lstStyle/>
          <a:p>
            <a:pPr algn="ctr">
              <a:lnSpc>
                <a:spcPts val="8699"/>
              </a:lnSpc>
            </a:pPr>
            <a:r>
              <a:rPr lang="en-US" sz="7499" b="1">
                <a:solidFill>
                  <a:srgbClr val="FCCB4F"/>
                </a:solidFill>
                <a:latin typeface="Martel Heavy"/>
                <a:ea typeface="Martel Heavy"/>
                <a:cs typeface="Martel Heavy"/>
                <a:sym typeface="Martel Heavy"/>
              </a:rPr>
              <a:t>Matrix Main Menu</a:t>
            </a:r>
          </a:p>
        </p:txBody>
      </p:sp>
      <p:sp>
        <p:nvSpPr>
          <p:cNvPr id="3" name="Freeform 3"/>
          <p:cNvSpPr/>
          <p:nvPr/>
        </p:nvSpPr>
        <p:spPr>
          <a:xfrm>
            <a:off x="2836684" y="255020"/>
            <a:ext cx="1320584" cy="868284"/>
          </a:xfrm>
          <a:custGeom>
            <a:avLst/>
            <a:gdLst/>
            <a:ahLst/>
            <a:cxnLst/>
            <a:rect l="l" t="t" r="r" b="b"/>
            <a:pathLst>
              <a:path w="1320584" h="868284">
                <a:moveTo>
                  <a:pt x="0" y="0"/>
                </a:moveTo>
                <a:lnTo>
                  <a:pt x="1320584" y="0"/>
                </a:lnTo>
                <a:lnTo>
                  <a:pt x="1320584" y="868283"/>
                </a:lnTo>
                <a:lnTo>
                  <a:pt x="0" y="86828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8301180" y="2722121"/>
            <a:ext cx="5017884" cy="1990779"/>
          </a:xfrm>
          <a:custGeom>
            <a:avLst/>
            <a:gdLst/>
            <a:ahLst/>
            <a:cxnLst/>
            <a:rect l="l" t="t" r="r" b="b"/>
            <a:pathLst>
              <a:path w="6652903" h="3111070">
                <a:moveTo>
                  <a:pt x="0" y="0"/>
                </a:moveTo>
                <a:lnTo>
                  <a:pt x="6652903" y="0"/>
                </a:lnTo>
                <a:lnTo>
                  <a:pt x="6652903" y="3111069"/>
                </a:lnTo>
                <a:lnTo>
                  <a:pt x="0" y="3111069"/>
                </a:lnTo>
                <a:lnTo>
                  <a:pt x="0" y="0"/>
                </a:lnTo>
                <a:close/>
              </a:path>
            </a:pathLst>
          </a:custGeom>
          <a:blipFill>
            <a:blip r:embed="rId5"/>
            <a:stretch>
              <a:fillRect/>
            </a:stretch>
          </a:blipFill>
        </p:spPr>
        <p:txBody>
          <a:bodyPr/>
          <a:lstStyle/>
          <a:p>
            <a:endParaRPr lang="en-US"/>
          </a:p>
        </p:txBody>
      </p:sp>
      <p:sp>
        <p:nvSpPr>
          <p:cNvPr id="6" name="Freeform 6"/>
          <p:cNvSpPr/>
          <p:nvPr/>
        </p:nvSpPr>
        <p:spPr>
          <a:xfrm>
            <a:off x="8076125" y="1891734"/>
            <a:ext cx="1219283" cy="297200"/>
          </a:xfrm>
          <a:custGeom>
            <a:avLst/>
            <a:gdLst/>
            <a:ahLst/>
            <a:cxnLst/>
            <a:rect l="l" t="t" r="r" b="b"/>
            <a:pathLst>
              <a:path w="1219283" h="297200">
                <a:moveTo>
                  <a:pt x="0" y="0"/>
                </a:moveTo>
                <a:lnTo>
                  <a:pt x="1219282" y="0"/>
                </a:lnTo>
                <a:lnTo>
                  <a:pt x="1219282" y="297200"/>
                </a:lnTo>
                <a:lnTo>
                  <a:pt x="0" y="2972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p:cNvSpPr/>
          <p:nvPr/>
        </p:nvSpPr>
        <p:spPr>
          <a:xfrm>
            <a:off x="16986492" y="9019971"/>
            <a:ext cx="1045664" cy="1046362"/>
          </a:xfrm>
          <a:custGeom>
            <a:avLst/>
            <a:gdLst/>
            <a:ahLst/>
            <a:cxnLst/>
            <a:rect l="l" t="t" r="r" b="b"/>
            <a:pathLst>
              <a:path w="1045664" h="1046362">
                <a:moveTo>
                  <a:pt x="0" y="0"/>
                </a:moveTo>
                <a:lnTo>
                  <a:pt x="1045664" y="0"/>
                </a:lnTo>
                <a:lnTo>
                  <a:pt x="1045664" y="1046362"/>
                </a:lnTo>
                <a:lnTo>
                  <a:pt x="0" y="1046362"/>
                </a:lnTo>
                <a:lnTo>
                  <a:pt x="0" y="0"/>
                </a:lnTo>
                <a:close/>
              </a:path>
            </a:pathLst>
          </a:custGeom>
          <a:blipFill>
            <a:blip r:embed="rId8"/>
            <a:stretch>
              <a:fillRect/>
            </a:stretch>
          </a:blipFill>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pic>
        <p:nvPicPr>
          <p:cNvPr id="8" name="Picture 7" descr="A blue square with white text&#10;&#10;Description automatically generated">
            <a:extLst>
              <a:ext uri="{FF2B5EF4-FFF2-40B4-BE49-F238E27FC236}">
                <a16:creationId xmlns:a16="http://schemas.microsoft.com/office/drawing/2014/main" id="{75A3DE5D-4881-EF2B-7851-67B14E551FA5}"/>
              </a:ext>
            </a:extLst>
          </p:cNvPr>
          <p:cNvPicPr>
            <a:picLocks noChangeAspect="1"/>
          </p:cNvPicPr>
          <p:nvPr/>
        </p:nvPicPr>
        <p:blipFill>
          <a:blip r:embed="rId2"/>
          <a:stretch>
            <a:fillRect/>
          </a:stretch>
        </p:blipFill>
        <p:spPr>
          <a:xfrm>
            <a:off x="0" y="1468872"/>
            <a:ext cx="40459360" cy="1101803"/>
          </a:xfrm>
          <a:prstGeom prst="rect">
            <a:avLst/>
          </a:prstGeom>
        </p:spPr>
      </p:pic>
      <p:sp>
        <p:nvSpPr>
          <p:cNvPr id="2" name="TextBox 2"/>
          <p:cNvSpPr txBox="1"/>
          <p:nvPr/>
        </p:nvSpPr>
        <p:spPr>
          <a:xfrm>
            <a:off x="2878134" y="284268"/>
            <a:ext cx="12531731" cy="1095375"/>
          </a:xfrm>
          <a:prstGeom prst="rect">
            <a:avLst/>
          </a:prstGeom>
        </p:spPr>
        <p:txBody>
          <a:bodyPr lIns="0" tIns="0" rIns="0" bIns="0" rtlCol="0" anchor="t">
            <a:spAutoFit/>
          </a:bodyPr>
          <a:lstStyle/>
          <a:p>
            <a:pPr algn="ctr">
              <a:lnSpc>
                <a:spcPts val="8699"/>
              </a:lnSpc>
            </a:pPr>
            <a:r>
              <a:rPr lang="en-US" sz="7499" b="1">
                <a:solidFill>
                  <a:srgbClr val="FCCB4F"/>
                </a:solidFill>
                <a:latin typeface="Martel Heavy"/>
                <a:ea typeface="Martel Heavy"/>
                <a:cs typeface="Martel Heavy"/>
                <a:sym typeface="Martel Heavy"/>
              </a:rPr>
              <a:t>Matrix Main Menu</a:t>
            </a:r>
          </a:p>
        </p:txBody>
      </p:sp>
      <p:sp>
        <p:nvSpPr>
          <p:cNvPr id="3" name="Freeform 3"/>
          <p:cNvSpPr/>
          <p:nvPr/>
        </p:nvSpPr>
        <p:spPr>
          <a:xfrm>
            <a:off x="2603386" y="246168"/>
            <a:ext cx="1320584" cy="868284"/>
          </a:xfrm>
          <a:custGeom>
            <a:avLst/>
            <a:gdLst/>
            <a:ahLst/>
            <a:cxnLst/>
            <a:rect l="l" t="t" r="r" b="b"/>
            <a:pathLst>
              <a:path w="1320584" h="868284">
                <a:moveTo>
                  <a:pt x="0" y="0"/>
                </a:moveTo>
                <a:lnTo>
                  <a:pt x="1320583" y="0"/>
                </a:lnTo>
                <a:lnTo>
                  <a:pt x="1320583" y="868284"/>
                </a:lnTo>
                <a:lnTo>
                  <a:pt x="0" y="8682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6941424" y="2572220"/>
            <a:ext cx="11345907" cy="6277850"/>
          </a:xfrm>
          <a:custGeom>
            <a:avLst/>
            <a:gdLst/>
            <a:ahLst/>
            <a:cxnLst/>
            <a:rect l="l" t="t" r="r" b="b"/>
            <a:pathLst>
              <a:path w="11345907" h="6277850">
                <a:moveTo>
                  <a:pt x="0" y="0"/>
                </a:moveTo>
                <a:lnTo>
                  <a:pt x="11345906" y="0"/>
                </a:lnTo>
                <a:lnTo>
                  <a:pt x="11345906" y="6277851"/>
                </a:lnTo>
                <a:lnTo>
                  <a:pt x="0" y="6277851"/>
                </a:lnTo>
                <a:lnTo>
                  <a:pt x="0" y="0"/>
                </a:lnTo>
                <a:close/>
              </a:path>
            </a:pathLst>
          </a:custGeom>
          <a:blipFill>
            <a:blip r:embed="rId5"/>
            <a:stretch>
              <a:fillRect/>
            </a:stretch>
          </a:blipFill>
        </p:spPr>
        <p:txBody>
          <a:bodyPr/>
          <a:lstStyle/>
          <a:p>
            <a:endParaRPr lang="en-US"/>
          </a:p>
        </p:txBody>
      </p:sp>
      <p:sp>
        <p:nvSpPr>
          <p:cNvPr id="6" name="Freeform 6"/>
          <p:cNvSpPr/>
          <p:nvPr/>
        </p:nvSpPr>
        <p:spPr>
          <a:xfrm>
            <a:off x="7669738" y="1839538"/>
            <a:ext cx="1473121" cy="359073"/>
          </a:xfrm>
          <a:custGeom>
            <a:avLst/>
            <a:gdLst/>
            <a:ahLst/>
            <a:cxnLst/>
            <a:rect l="l" t="t" r="r" b="b"/>
            <a:pathLst>
              <a:path w="1473121" h="359073">
                <a:moveTo>
                  <a:pt x="0" y="0"/>
                </a:moveTo>
                <a:lnTo>
                  <a:pt x="1473122" y="0"/>
                </a:lnTo>
                <a:lnTo>
                  <a:pt x="1473122" y="359073"/>
                </a:lnTo>
                <a:lnTo>
                  <a:pt x="0" y="35907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p:cNvSpPr/>
          <p:nvPr/>
        </p:nvSpPr>
        <p:spPr>
          <a:xfrm>
            <a:off x="16996220" y="8912967"/>
            <a:ext cx="1045664" cy="1046362"/>
          </a:xfrm>
          <a:custGeom>
            <a:avLst/>
            <a:gdLst/>
            <a:ahLst/>
            <a:cxnLst/>
            <a:rect l="l" t="t" r="r" b="b"/>
            <a:pathLst>
              <a:path w="1045664" h="1046362">
                <a:moveTo>
                  <a:pt x="0" y="0"/>
                </a:moveTo>
                <a:lnTo>
                  <a:pt x="1045664" y="0"/>
                </a:lnTo>
                <a:lnTo>
                  <a:pt x="1045664" y="1046362"/>
                </a:lnTo>
                <a:lnTo>
                  <a:pt x="0" y="1046362"/>
                </a:lnTo>
                <a:lnTo>
                  <a:pt x="0" y="0"/>
                </a:lnTo>
                <a:close/>
              </a:path>
            </a:pathLst>
          </a:custGeom>
          <a:blipFill>
            <a:blip r:embed="rId8"/>
            <a:stretch>
              <a:fillRect/>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pic>
        <p:nvPicPr>
          <p:cNvPr id="8" name="Picture 7" descr="A blue square with white text&#10;&#10;Description automatically generated">
            <a:extLst>
              <a:ext uri="{FF2B5EF4-FFF2-40B4-BE49-F238E27FC236}">
                <a16:creationId xmlns:a16="http://schemas.microsoft.com/office/drawing/2014/main" id="{8E3C0AE1-CBE0-F011-52F2-EB6E66CC8AA4}"/>
              </a:ext>
            </a:extLst>
          </p:cNvPr>
          <p:cNvPicPr>
            <a:picLocks noChangeAspect="1"/>
          </p:cNvPicPr>
          <p:nvPr/>
        </p:nvPicPr>
        <p:blipFill>
          <a:blip r:embed="rId2"/>
          <a:stretch>
            <a:fillRect/>
          </a:stretch>
        </p:blipFill>
        <p:spPr>
          <a:xfrm>
            <a:off x="0" y="1461773"/>
            <a:ext cx="37456322" cy="1087604"/>
          </a:xfrm>
          <a:prstGeom prst="rect">
            <a:avLst/>
          </a:prstGeom>
        </p:spPr>
      </p:pic>
      <p:sp>
        <p:nvSpPr>
          <p:cNvPr id="2" name="TextBox 2"/>
          <p:cNvSpPr txBox="1"/>
          <p:nvPr/>
        </p:nvSpPr>
        <p:spPr>
          <a:xfrm>
            <a:off x="2878134" y="284268"/>
            <a:ext cx="12531731" cy="1095375"/>
          </a:xfrm>
          <a:prstGeom prst="rect">
            <a:avLst/>
          </a:prstGeom>
        </p:spPr>
        <p:txBody>
          <a:bodyPr lIns="0" tIns="0" rIns="0" bIns="0" rtlCol="0" anchor="t">
            <a:spAutoFit/>
          </a:bodyPr>
          <a:lstStyle/>
          <a:p>
            <a:pPr algn="ctr">
              <a:lnSpc>
                <a:spcPts val="8699"/>
              </a:lnSpc>
            </a:pPr>
            <a:r>
              <a:rPr lang="en-US" sz="7499" b="1">
                <a:solidFill>
                  <a:srgbClr val="FCCB4F"/>
                </a:solidFill>
                <a:latin typeface="Martel Heavy"/>
                <a:ea typeface="Martel Heavy"/>
                <a:cs typeface="Martel Heavy"/>
                <a:sym typeface="Martel Heavy"/>
              </a:rPr>
              <a:t>Matrix Main Menu</a:t>
            </a:r>
          </a:p>
        </p:txBody>
      </p:sp>
      <p:sp>
        <p:nvSpPr>
          <p:cNvPr id="3" name="Freeform 3"/>
          <p:cNvSpPr/>
          <p:nvPr/>
        </p:nvSpPr>
        <p:spPr>
          <a:xfrm>
            <a:off x="2603386" y="246168"/>
            <a:ext cx="1320584" cy="868284"/>
          </a:xfrm>
          <a:custGeom>
            <a:avLst/>
            <a:gdLst/>
            <a:ahLst/>
            <a:cxnLst/>
            <a:rect l="l" t="t" r="r" b="b"/>
            <a:pathLst>
              <a:path w="1320584" h="868284">
                <a:moveTo>
                  <a:pt x="0" y="0"/>
                </a:moveTo>
                <a:lnTo>
                  <a:pt x="1320583" y="0"/>
                </a:lnTo>
                <a:lnTo>
                  <a:pt x="1320583" y="868284"/>
                </a:lnTo>
                <a:lnTo>
                  <a:pt x="0" y="8682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8200557" y="1825339"/>
            <a:ext cx="1473121" cy="359073"/>
          </a:xfrm>
          <a:custGeom>
            <a:avLst/>
            <a:gdLst/>
            <a:ahLst/>
            <a:cxnLst/>
            <a:rect l="l" t="t" r="r" b="b"/>
            <a:pathLst>
              <a:path w="1473121" h="359073">
                <a:moveTo>
                  <a:pt x="0" y="0"/>
                </a:moveTo>
                <a:lnTo>
                  <a:pt x="1473121" y="0"/>
                </a:lnTo>
                <a:lnTo>
                  <a:pt x="1473121" y="359073"/>
                </a:lnTo>
                <a:lnTo>
                  <a:pt x="0" y="35907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Freeform 6"/>
          <p:cNvSpPr/>
          <p:nvPr/>
        </p:nvSpPr>
        <p:spPr>
          <a:xfrm>
            <a:off x="16996220" y="8912967"/>
            <a:ext cx="1045664" cy="1046362"/>
          </a:xfrm>
          <a:custGeom>
            <a:avLst/>
            <a:gdLst/>
            <a:ahLst/>
            <a:cxnLst/>
            <a:rect l="l" t="t" r="r" b="b"/>
            <a:pathLst>
              <a:path w="1045664" h="1046362">
                <a:moveTo>
                  <a:pt x="0" y="0"/>
                </a:moveTo>
                <a:lnTo>
                  <a:pt x="1045664" y="0"/>
                </a:lnTo>
                <a:lnTo>
                  <a:pt x="1045664" y="1046362"/>
                </a:lnTo>
                <a:lnTo>
                  <a:pt x="0" y="1046362"/>
                </a:lnTo>
                <a:lnTo>
                  <a:pt x="0" y="0"/>
                </a:lnTo>
                <a:close/>
              </a:path>
            </a:pathLst>
          </a:custGeom>
          <a:blipFill>
            <a:blip r:embed="rId7"/>
            <a:stretch>
              <a:fillRect/>
            </a:stretch>
          </a:blipFill>
        </p:spPr>
        <p:txBody>
          <a:bodyPr/>
          <a:lstStyle/>
          <a:p>
            <a:endParaRPr lang="en-US"/>
          </a:p>
        </p:txBody>
      </p:sp>
      <p:pic>
        <p:nvPicPr>
          <p:cNvPr id="9" name="Picture 8" descr="A white background with black text&#10;&#10;Description automatically generated">
            <a:extLst>
              <a:ext uri="{FF2B5EF4-FFF2-40B4-BE49-F238E27FC236}">
                <a16:creationId xmlns:a16="http://schemas.microsoft.com/office/drawing/2014/main" id="{9BBF9579-AA38-5949-B9A7-90D4917A7463}"/>
              </a:ext>
            </a:extLst>
          </p:cNvPr>
          <p:cNvPicPr>
            <a:picLocks noChangeAspect="1"/>
          </p:cNvPicPr>
          <p:nvPr/>
        </p:nvPicPr>
        <p:blipFill>
          <a:blip r:embed="rId8"/>
          <a:stretch>
            <a:fillRect/>
          </a:stretch>
        </p:blipFill>
        <p:spPr>
          <a:xfrm>
            <a:off x="8320087" y="2565978"/>
            <a:ext cx="3585626" cy="190771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3" name="TextBox 3"/>
          <p:cNvSpPr txBox="1"/>
          <p:nvPr/>
        </p:nvSpPr>
        <p:spPr>
          <a:xfrm>
            <a:off x="1529924" y="536189"/>
            <a:ext cx="15281495" cy="710184"/>
          </a:xfrm>
          <a:prstGeom prst="rect">
            <a:avLst/>
          </a:prstGeom>
        </p:spPr>
        <p:txBody>
          <a:bodyPr lIns="0" tIns="0" rIns="0" bIns="0" rtlCol="0" anchor="t">
            <a:spAutoFit/>
          </a:bodyPr>
          <a:lstStyle/>
          <a:p>
            <a:pPr algn="l">
              <a:lnSpc>
                <a:spcPts val="5568"/>
              </a:lnSpc>
            </a:pPr>
            <a:r>
              <a:rPr lang="en-US" sz="4800" b="1">
                <a:solidFill>
                  <a:srgbClr val="FCCB4F"/>
                </a:solidFill>
                <a:latin typeface="Martel Heavy"/>
                <a:ea typeface="Martel Heavy"/>
                <a:cs typeface="Martel Heavy"/>
                <a:sym typeface="Martel Heavy"/>
              </a:rPr>
              <a:t>Corporate.OneKeyMLS.com/Stratus-to-Matrix</a:t>
            </a:r>
          </a:p>
        </p:txBody>
      </p:sp>
      <p:sp>
        <p:nvSpPr>
          <p:cNvPr id="4" name="Freeform 4"/>
          <p:cNvSpPr/>
          <p:nvPr/>
        </p:nvSpPr>
        <p:spPr>
          <a:xfrm>
            <a:off x="16956961" y="8981234"/>
            <a:ext cx="1045664" cy="1046362"/>
          </a:xfrm>
          <a:custGeom>
            <a:avLst/>
            <a:gdLst/>
            <a:ahLst/>
            <a:cxnLst/>
            <a:rect l="l" t="t" r="r" b="b"/>
            <a:pathLst>
              <a:path w="1045664" h="1046362">
                <a:moveTo>
                  <a:pt x="0" y="0"/>
                </a:moveTo>
                <a:lnTo>
                  <a:pt x="1045665" y="0"/>
                </a:lnTo>
                <a:lnTo>
                  <a:pt x="1045665" y="1046362"/>
                </a:lnTo>
                <a:lnTo>
                  <a:pt x="0" y="1046362"/>
                </a:lnTo>
                <a:lnTo>
                  <a:pt x="0" y="0"/>
                </a:lnTo>
                <a:close/>
              </a:path>
            </a:pathLst>
          </a:custGeom>
          <a:blipFill>
            <a:blip r:embed="rId2"/>
            <a:stretch>
              <a:fillRect/>
            </a:stretch>
          </a:blipFill>
        </p:spPr>
        <p:txBody>
          <a:bodyPr/>
          <a:lstStyle/>
          <a:p>
            <a:endParaRPr lang="en-US"/>
          </a:p>
        </p:txBody>
      </p:sp>
      <p:pic>
        <p:nvPicPr>
          <p:cNvPr id="2" name="Picture 1" descr="A screenshot of a website&#10;&#10;Description automatically generated">
            <a:extLst>
              <a:ext uri="{FF2B5EF4-FFF2-40B4-BE49-F238E27FC236}">
                <a16:creationId xmlns:a16="http://schemas.microsoft.com/office/drawing/2014/main" id="{08317E68-ED33-E2D7-4C34-EE5C6FEC389D}"/>
              </a:ext>
            </a:extLst>
          </p:cNvPr>
          <p:cNvPicPr>
            <a:picLocks noChangeAspect="1"/>
          </p:cNvPicPr>
          <p:nvPr/>
        </p:nvPicPr>
        <p:blipFill>
          <a:blip r:embed="rId3"/>
          <a:stretch>
            <a:fillRect/>
          </a:stretch>
        </p:blipFill>
        <p:spPr>
          <a:xfrm>
            <a:off x="0" y="1193028"/>
            <a:ext cx="18288000" cy="909364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pic>
        <p:nvPicPr>
          <p:cNvPr id="8" name="Picture 7" descr="A blue square with white text&#10;&#10;Description automatically generated">
            <a:extLst>
              <a:ext uri="{FF2B5EF4-FFF2-40B4-BE49-F238E27FC236}">
                <a16:creationId xmlns:a16="http://schemas.microsoft.com/office/drawing/2014/main" id="{65035AC2-6F12-9448-B15F-EE7C8D181A49}"/>
              </a:ext>
            </a:extLst>
          </p:cNvPr>
          <p:cNvPicPr>
            <a:picLocks noChangeAspect="1"/>
          </p:cNvPicPr>
          <p:nvPr/>
        </p:nvPicPr>
        <p:blipFill>
          <a:blip r:embed="rId2"/>
          <a:stretch>
            <a:fillRect/>
          </a:stretch>
        </p:blipFill>
        <p:spPr>
          <a:xfrm>
            <a:off x="0" y="1696053"/>
            <a:ext cx="28809279" cy="853324"/>
          </a:xfrm>
          <a:prstGeom prst="rect">
            <a:avLst/>
          </a:prstGeom>
        </p:spPr>
      </p:pic>
      <p:sp>
        <p:nvSpPr>
          <p:cNvPr id="2" name="TextBox 2"/>
          <p:cNvSpPr txBox="1"/>
          <p:nvPr/>
        </p:nvSpPr>
        <p:spPr>
          <a:xfrm>
            <a:off x="2941388" y="383872"/>
            <a:ext cx="12531731" cy="1095375"/>
          </a:xfrm>
          <a:prstGeom prst="rect">
            <a:avLst/>
          </a:prstGeom>
        </p:spPr>
        <p:txBody>
          <a:bodyPr lIns="0" tIns="0" rIns="0" bIns="0" rtlCol="0" anchor="t">
            <a:spAutoFit/>
          </a:bodyPr>
          <a:lstStyle/>
          <a:p>
            <a:pPr algn="ctr">
              <a:lnSpc>
                <a:spcPts val="8699"/>
              </a:lnSpc>
            </a:pPr>
            <a:r>
              <a:rPr lang="en-US" sz="7499" b="1">
                <a:solidFill>
                  <a:srgbClr val="FCCB4F"/>
                </a:solidFill>
                <a:latin typeface="Martel Heavy"/>
                <a:ea typeface="Martel Heavy"/>
                <a:cs typeface="Martel Heavy"/>
                <a:sym typeface="Martel Heavy"/>
              </a:rPr>
              <a:t>Matrix Main Menu</a:t>
            </a:r>
          </a:p>
        </p:txBody>
      </p:sp>
      <p:sp>
        <p:nvSpPr>
          <p:cNvPr id="3" name="Freeform 3"/>
          <p:cNvSpPr/>
          <p:nvPr/>
        </p:nvSpPr>
        <p:spPr>
          <a:xfrm>
            <a:off x="2528392" y="478367"/>
            <a:ext cx="1320584" cy="868284"/>
          </a:xfrm>
          <a:custGeom>
            <a:avLst/>
            <a:gdLst/>
            <a:ahLst/>
            <a:cxnLst/>
            <a:rect l="l" t="t" r="r" b="b"/>
            <a:pathLst>
              <a:path w="1320584" h="868284">
                <a:moveTo>
                  <a:pt x="0" y="0"/>
                </a:moveTo>
                <a:lnTo>
                  <a:pt x="1320584" y="0"/>
                </a:lnTo>
                <a:lnTo>
                  <a:pt x="1320584" y="868284"/>
                </a:lnTo>
                <a:lnTo>
                  <a:pt x="0" y="8682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0" y="2545503"/>
            <a:ext cx="18654209" cy="7741497"/>
          </a:xfrm>
          <a:custGeom>
            <a:avLst/>
            <a:gdLst/>
            <a:ahLst/>
            <a:cxnLst/>
            <a:rect l="l" t="t" r="r" b="b"/>
            <a:pathLst>
              <a:path w="18654209" h="7741497">
                <a:moveTo>
                  <a:pt x="0" y="0"/>
                </a:moveTo>
                <a:lnTo>
                  <a:pt x="18654209" y="0"/>
                </a:lnTo>
                <a:lnTo>
                  <a:pt x="18654209" y="7741497"/>
                </a:lnTo>
                <a:lnTo>
                  <a:pt x="0" y="7741497"/>
                </a:lnTo>
                <a:lnTo>
                  <a:pt x="0" y="0"/>
                </a:lnTo>
                <a:close/>
              </a:path>
            </a:pathLst>
          </a:custGeom>
          <a:blipFill>
            <a:blip r:embed="rId5"/>
            <a:stretch>
              <a:fillRect/>
            </a:stretch>
          </a:blipFill>
        </p:spPr>
        <p:txBody>
          <a:bodyPr/>
          <a:lstStyle/>
          <a:p>
            <a:endParaRPr lang="en-US"/>
          </a:p>
        </p:txBody>
      </p:sp>
      <p:sp>
        <p:nvSpPr>
          <p:cNvPr id="6" name="Freeform 6"/>
          <p:cNvSpPr/>
          <p:nvPr/>
        </p:nvSpPr>
        <p:spPr>
          <a:xfrm>
            <a:off x="6490173" y="1890798"/>
            <a:ext cx="1904395" cy="464196"/>
          </a:xfrm>
          <a:custGeom>
            <a:avLst/>
            <a:gdLst/>
            <a:ahLst/>
            <a:cxnLst/>
            <a:rect l="l" t="t" r="r" b="b"/>
            <a:pathLst>
              <a:path w="1904395" h="464196">
                <a:moveTo>
                  <a:pt x="0" y="0"/>
                </a:moveTo>
                <a:lnTo>
                  <a:pt x="1904395" y="0"/>
                </a:lnTo>
                <a:lnTo>
                  <a:pt x="1904395" y="464196"/>
                </a:lnTo>
                <a:lnTo>
                  <a:pt x="0" y="46419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p:cNvSpPr/>
          <p:nvPr/>
        </p:nvSpPr>
        <p:spPr>
          <a:xfrm>
            <a:off x="16992977" y="8961605"/>
            <a:ext cx="1045664" cy="1046362"/>
          </a:xfrm>
          <a:custGeom>
            <a:avLst/>
            <a:gdLst/>
            <a:ahLst/>
            <a:cxnLst/>
            <a:rect l="l" t="t" r="r" b="b"/>
            <a:pathLst>
              <a:path w="1045664" h="1046362">
                <a:moveTo>
                  <a:pt x="0" y="0"/>
                </a:moveTo>
                <a:lnTo>
                  <a:pt x="1045664" y="0"/>
                </a:lnTo>
                <a:lnTo>
                  <a:pt x="1045664" y="1046362"/>
                </a:lnTo>
                <a:lnTo>
                  <a:pt x="0" y="1046362"/>
                </a:lnTo>
                <a:lnTo>
                  <a:pt x="0" y="0"/>
                </a:lnTo>
                <a:close/>
              </a:path>
            </a:pathLst>
          </a:custGeom>
          <a:blipFill>
            <a:blip r:embed="rId8"/>
            <a:stretch>
              <a:fillRect/>
            </a:stretch>
          </a:blipFill>
        </p:spPr>
        <p:txBody>
          <a:bodyP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pic>
        <p:nvPicPr>
          <p:cNvPr id="8" name="Picture 7" descr="A blue square with white text&#10;&#10;Description automatically generated">
            <a:extLst>
              <a:ext uri="{FF2B5EF4-FFF2-40B4-BE49-F238E27FC236}">
                <a16:creationId xmlns:a16="http://schemas.microsoft.com/office/drawing/2014/main" id="{255F8FC0-43A4-F2C3-A121-90D5FEFE46DD}"/>
              </a:ext>
            </a:extLst>
          </p:cNvPr>
          <p:cNvPicPr>
            <a:picLocks noChangeAspect="1"/>
          </p:cNvPicPr>
          <p:nvPr/>
        </p:nvPicPr>
        <p:blipFill>
          <a:blip r:embed="rId2"/>
          <a:stretch>
            <a:fillRect/>
          </a:stretch>
        </p:blipFill>
        <p:spPr>
          <a:xfrm>
            <a:off x="0" y="1830941"/>
            <a:ext cx="29185546" cy="853324"/>
          </a:xfrm>
          <a:prstGeom prst="rect">
            <a:avLst/>
          </a:prstGeom>
        </p:spPr>
      </p:pic>
      <p:sp>
        <p:nvSpPr>
          <p:cNvPr id="2" name="Freeform 2"/>
          <p:cNvSpPr/>
          <p:nvPr/>
        </p:nvSpPr>
        <p:spPr>
          <a:xfrm>
            <a:off x="639718" y="461963"/>
            <a:ext cx="1320584" cy="868284"/>
          </a:xfrm>
          <a:custGeom>
            <a:avLst/>
            <a:gdLst/>
            <a:ahLst/>
            <a:cxnLst/>
            <a:rect l="l" t="t" r="r" b="b"/>
            <a:pathLst>
              <a:path w="1320584" h="868284">
                <a:moveTo>
                  <a:pt x="0" y="0"/>
                </a:moveTo>
                <a:lnTo>
                  <a:pt x="1320583" y="0"/>
                </a:lnTo>
                <a:lnTo>
                  <a:pt x="1320583" y="868283"/>
                </a:lnTo>
                <a:lnTo>
                  <a:pt x="0" y="86828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a:off x="0" y="2682955"/>
            <a:ext cx="18288000" cy="7886700"/>
          </a:xfrm>
          <a:custGeom>
            <a:avLst/>
            <a:gdLst/>
            <a:ahLst/>
            <a:cxnLst/>
            <a:rect l="l" t="t" r="r" b="b"/>
            <a:pathLst>
              <a:path w="18288000" h="7886700">
                <a:moveTo>
                  <a:pt x="0" y="0"/>
                </a:moveTo>
                <a:lnTo>
                  <a:pt x="18288000" y="0"/>
                </a:lnTo>
                <a:lnTo>
                  <a:pt x="18288000" y="7886700"/>
                </a:lnTo>
                <a:lnTo>
                  <a:pt x="0" y="7886700"/>
                </a:lnTo>
                <a:lnTo>
                  <a:pt x="0" y="0"/>
                </a:lnTo>
                <a:close/>
              </a:path>
            </a:pathLst>
          </a:custGeom>
          <a:blipFill>
            <a:blip r:embed="rId5"/>
            <a:stretch>
              <a:fillRect/>
            </a:stretch>
          </a:blipFill>
        </p:spPr>
        <p:txBody>
          <a:bodyPr/>
          <a:lstStyle/>
          <a:p>
            <a:endParaRPr lang="en-US"/>
          </a:p>
        </p:txBody>
      </p:sp>
      <p:sp>
        <p:nvSpPr>
          <p:cNvPr id="5" name="Freeform 5"/>
          <p:cNvSpPr/>
          <p:nvPr/>
        </p:nvSpPr>
        <p:spPr>
          <a:xfrm>
            <a:off x="7621873" y="1879412"/>
            <a:ext cx="2870649" cy="699721"/>
          </a:xfrm>
          <a:custGeom>
            <a:avLst/>
            <a:gdLst/>
            <a:ahLst/>
            <a:cxnLst/>
            <a:rect l="l" t="t" r="r" b="b"/>
            <a:pathLst>
              <a:path w="2870649" h="699721">
                <a:moveTo>
                  <a:pt x="0" y="0"/>
                </a:moveTo>
                <a:lnTo>
                  <a:pt x="2870649" y="0"/>
                </a:lnTo>
                <a:lnTo>
                  <a:pt x="2870649" y="699721"/>
                </a:lnTo>
                <a:lnTo>
                  <a:pt x="0" y="69972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a:off x="17062024" y="9023214"/>
            <a:ext cx="1045664" cy="1046362"/>
          </a:xfrm>
          <a:custGeom>
            <a:avLst/>
            <a:gdLst/>
            <a:ahLst/>
            <a:cxnLst/>
            <a:rect l="l" t="t" r="r" b="b"/>
            <a:pathLst>
              <a:path w="1045664" h="1046362">
                <a:moveTo>
                  <a:pt x="0" y="0"/>
                </a:moveTo>
                <a:lnTo>
                  <a:pt x="1045665" y="0"/>
                </a:lnTo>
                <a:lnTo>
                  <a:pt x="1045665" y="1046361"/>
                </a:lnTo>
                <a:lnTo>
                  <a:pt x="0" y="1046361"/>
                </a:lnTo>
                <a:lnTo>
                  <a:pt x="0" y="0"/>
                </a:lnTo>
                <a:close/>
              </a:path>
            </a:pathLst>
          </a:custGeom>
          <a:blipFill>
            <a:blip r:embed="rId8"/>
            <a:stretch>
              <a:fillRect/>
            </a:stretch>
          </a:blipFill>
        </p:spPr>
        <p:txBody>
          <a:bodyPr/>
          <a:lstStyle/>
          <a:p>
            <a:endParaRPr lang="en-US"/>
          </a:p>
        </p:txBody>
      </p:sp>
      <p:sp>
        <p:nvSpPr>
          <p:cNvPr id="7" name="TextBox 7"/>
          <p:cNvSpPr txBox="1"/>
          <p:nvPr/>
        </p:nvSpPr>
        <p:spPr>
          <a:xfrm>
            <a:off x="1960301" y="500063"/>
            <a:ext cx="15624555" cy="1095375"/>
          </a:xfrm>
          <a:prstGeom prst="rect">
            <a:avLst/>
          </a:prstGeom>
        </p:spPr>
        <p:txBody>
          <a:bodyPr lIns="0" tIns="0" rIns="0" bIns="0" rtlCol="0" anchor="t">
            <a:spAutoFit/>
          </a:bodyPr>
          <a:lstStyle/>
          <a:p>
            <a:pPr algn="ctr">
              <a:lnSpc>
                <a:spcPts val="8699"/>
              </a:lnSpc>
            </a:pPr>
            <a:r>
              <a:rPr lang="en-US" sz="7499" b="1">
                <a:solidFill>
                  <a:srgbClr val="FCCB4F"/>
                </a:solidFill>
                <a:latin typeface="Martel Heavy"/>
                <a:ea typeface="Martel Heavy"/>
                <a:cs typeface="Martel Heavy"/>
                <a:sym typeface="Martel Heavy"/>
              </a:rPr>
              <a:t>Matrix Main Menu (Agent)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pic>
        <p:nvPicPr>
          <p:cNvPr id="8" name="Picture 7" descr="A blue square with white text&#10;&#10;Description automatically generated">
            <a:extLst>
              <a:ext uri="{FF2B5EF4-FFF2-40B4-BE49-F238E27FC236}">
                <a16:creationId xmlns:a16="http://schemas.microsoft.com/office/drawing/2014/main" id="{5A5B47C5-A2D7-F2E5-D1DC-80E1DA73FD97}"/>
              </a:ext>
            </a:extLst>
          </p:cNvPr>
          <p:cNvPicPr>
            <a:picLocks noChangeAspect="1"/>
          </p:cNvPicPr>
          <p:nvPr/>
        </p:nvPicPr>
        <p:blipFill>
          <a:blip r:embed="rId2"/>
          <a:stretch>
            <a:fillRect/>
          </a:stretch>
        </p:blipFill>
        <p:spPr>
          <a:xfrm>
            <a:off x="0" y="1696052"/>
            <a:ext cx="33317385" cy="888822"/>
          </a:xfrm>
          <a:prstGeom prst="rect">
            <a:avLst/>
          </a:prstGeom>
        </p:spPr>
      </p:pic>
      <p:sp>
        <p:nvSpPr>
          <p:cNvPr id="2" name="TextBox 2"/>
          <p:cNvSpPr txBox="1"/>
          <p:nvPr/>
        </p:nvSpPr>
        <p:spPr>
          <a:xfrm>
            <a:off x="2663445" y="284268"/>
            <a:ext cx="15624555" cy="1095375"/>
          </a:xfrm>
          <a:prstGeom prst="rect">
            <a:avLst/>
          </a:prstGeom>
        </p:spPr>
        <p:txBody>
          <a:bodyPr lIns="0" tIns="0" rIns="0" bIns="0" rtlCol="0" anchor="t">
            <a:spAutoFit/>
          </a:bodyPr>
          <a:lstStyle/>
          <a:p>
            <a:pPr algn="ctr">
              <a:lnSpc>
                <a:spcPts val="8699"/>
              </a:lnSpc>
            </a:pPr>
            <a:r>
              <a:rPr lang="en-US" sz="7499" b="1">
                <a:solidFill>
                  <a:srgbClr val="FCCB4F"/>
                </a:solidFill>
                <a:latin typeface="Martel Heavy"/>
                <a:ea typeface="Martel Heavy"/>
                <a:cs typeface="Martel Heavy"/>
                <a:sym typeface="Martel Heavy"/>
              </a:rPr>
              <a:t>Matrix Main Menu (Broker)</a:t>
            </a:r>
          </a:p>
        </p:txBody>
      </p:sp>
      <p:sp>
        <p:nvSpPr>
          <p:cNvPr id="3" name="Freeform 3"/>
          <p:cNvSpPr/>
          <p:nvPr/>
        </p:nvSpPr>
        <p:spPr>
          <a:xfrm>
            <a:off x="1608627" y="246168"/>
            <a:ext cx="1320584" cy="868284"/>
          </a:xfrm>
          <a:custGeom>
            <a:avLst/>
            <a:gdLst/>
            <a:ahLst/>
            <a:cxnLst/>
            <a:rect l="l" t="t" r="r" b="b"/>
            <a:pathLst>
              <a:path w="1320584" h="868284">
                <a:moveTo>
                  <a:pt x="0" y="0"/>
                </a:moveTo>
                <a:lnTo>
                  <a:pt x="1320584" y="0"/>
                </a:lnTo>
                <a:lnTo>
                  <a:pt x="1320584" y="868284"/>
                </a:lnTo>
                <a:lnTo>
                  <a:pt x="0" y="8682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0" y="2545503"/>
            <a:ext cx="18288000" cy="15339060"/>
          </a:xfrm>
          <a:custGeom>
            <a:avLst/>
            <a:gdLst/>
            <a:ahLst/>
            <a:cxnLst/>
            <a:rect l="l" t="t" r="r" b="b"/>
            <a:pathLst>
              <a:path w="18288000" h="15339060">
                <a:moveTo>
                  <a:pt x="0" y="0"/>
                </a:moveTo>
                <a:lnTo>
                  <a:pt x="18288000" y="0"/>
                </a:lnTo>
                <a:lnTo>
                  <a:pt x="18288000" y="15339060"/>
                </a:lnTo>
                <a:lnTo>
                  <a:pt x="0" y="15339060"/>
                </a:lnTo>
                <a:lnTo>
                  <a:pt x="0" y="0"/>
                </a:lnTo>
                <a:close/>
              </a:path>
            </a:pathLst>
          </a:custGeom>
          <a:blipFill>
            <a:blip r:embed="rId5"/>
            <a:stretch>
              <a:fillRect/>
            </a:stretch>
          </a:blipFill>
        </p:spPr>
        <p:txBody>
          <a:bodyPr/>
          <a:lstStyle/>
          <a:p>
            <a:endParaRPr lang="en-US"/>
          </a:p>
        </p:txBody>
      </p:sp>
      <p:sp>
        <p:nvSpPr>
          <p:cNvPr id="6" name="Freeform 6"/>
          <p:cNvSpPr/>
          <p:nvPr/>
        </p:nvSpPr>
        <p:spPr>
          <a:xfrm>
            <a:off x="9042109" y="1841103"/>
            <a:ext cx="2870649" cy="699721"/>
          </a:xfrm>
          <a:custGeom>
            <a:avLst/>
            <a:gdLst/>
            <a:ahLst/>
            <a:cxnLst/>
            <a:rect l="l" t="t" r="r" b="b"/>
            <a:pathLst>
              <a:path w="2870649" h="699721">
                <a:moveTo>
                  <a:pt x="0" y="0"/>
                </a:moveTo>
                <a:lnTo>
                  <a:pt x="2870649" y="0"/>
                </a:lnTo>
                <a:lnTo>
                  <a:pt x="2870649" y="699721"/>
                </a:lnTo>
                <a:lnTo>
                  <a:pt x="0" y="69972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p:cNvSpPr/>
          <p:nvPr/>
        </p:nvSpPr>
        <p:spPr>
          <a:xfrm>
            <a:off x="16935045" y="8981234"/>
            <a:ext cx="1045664" cy="1046362"/>
          </a:xfrm>
          <a:custGeom>
            <a:avLst/>
            <a:gdLst/>
            <a:ahLst/>
            <a:cxnLst/>
            <a:rect l="l" t="t" r="r" b="b"/>
            <a:pathLst>
              <a:path w="1045664" h="1046362">
                <a:moveTo>
                  <a:pt x="0" y="0"/>
                </a:moveTo>
                <a:lnTo>
                  <a:pt x="1045664" y="0"/>
                </a:lnTo>
                <a:lnTo>
                  <a:pt x="1045664" y="1046362"/>
                </a:lnTo>
                <a:lnTo>
                  <a:pt x="0" y="1046362"/>
                </a:lnTo>
                <a:lnTo>
                  <a:pt x="0" y="0"/>
                </a:lnTo>
                <a:close/>
              </a:path>
            </a:pathLst>
          </a:custGeom>
          <a:blipFill>
            <a:blip r:embed="rId8"/>
            <a:stretch>
              <a:fillRect/>
            </a:stretch>
          </a:blipFill>
        </p:spPr>
        <p:txBody>
          <a:bodyP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2" name="Freeform 2"/>
          <p:cNvSpPr/>
          <p:nvPr/>
        </p:nvSpPr>
        <p:spPr>
          <a:xfrm>
            <a:off x="661104" y="330837"/>
            <a:ext cx="1209047" cy="1395725"/>
          </a:xfrm>
          <a:custGeom>
            <a:avLst/>
            <a:gdLst/>
            <a:ahLst/>
            <a:cxnLst/>
            <a:rect l="l" t="t" r="r" b="b"/>
            <a:pathLst>
              <a:path w="1209047" h="1395725">
                <a:moveTo>
                  <a:pt x="0" y="0"/>
                </a:moveTo>
                <a:lnTo>
                  <a:pt x="1209047" y="0"/>
                </a:lnTo>
                <a:lnTo>
                  <a:pt x="1209047" y="1395726"/>
                </a:lnTo>
                <a:lnTo>
                  <a:pt x="0" y="13957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6435643" y="2523596"/>
            <a:ext cx="8349071" cy="7170096"/>
          </a:xfrm>
          <a:custGeom>
            <a:avLst/>
            <a:gdLst/>
            <a:ahLst/>
            <a:cxnLst/>
            <a:rect l="l" t="t" r="r" b="b"/>
            <a:pathLst>
              <a:path w="8349071" h="7170096">
                <a:moveTo>
                  <a:pt x="0" y="0"/>
                </a:moveTo>
                <a:lnTo>
                  <a:pt x="8349071" y="0"/>
                </a:lnTo>
                <a:lnTo>
                  <a:pt x="8349071" y="7170096"/>
                </a:lnTo>
                <a:lnTo>
                  <a:pt x="0" y="7170096"/>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2339745" y="368937"/>
            <a:ext cx="6804255" cy="1095375"/>
          </a:xfrm>
          <a:prstGeom prst="rect">
            <a:avLst/>
          </a:prstGeom>
        </p:spPr>
        <p:txBody>
          <a:bodyPr lIns="0" tIns="0" rIns="0" bIns="0" rtlCol="0" anchor="t">
            <a:spAutoFit/>
          </a:bodyPr>
          <a:lstStyle/>
          <a:p>
            <a:pPr algn="l">
              <a:lnSpc>
                <a:spcPts val="8699"/>
              </a:lnSpc>
            </a:pPr>
            <a:r>
              <a:rPr lang="en-US" sz="7499" b="1">
                <a:solidFill>
                  <a:srgbClr val="FFFFFF"/>
                </a:solidFill>
                <a:latin typeface="Martel Heavy"/>
                <a:ea typeface="Martel Heavy"/>
                <a:cs typeface="Martel Heavy"/>
                <a:sym typeface="Martel Heavy"/>
              </a:rPr>
              <a:t>Branding</a:t>
            </a:r>
          </a:p>
        </p:txBody>
      </p:sp>
      <p:sp>
        <p:nvSpPr>
          <p:cNvPr id="5" name="TextBox 5"/>
          <p:cNvSpPr txBox="1"/>
          <p:nvPr/>
        </p:nvSpPr>
        <p:spPr>
          <a:xfrm>
            <a:off x="479708" y="3459060"/>
            <a:ext cx="5796144" cy="2462213"/>
          </a:xfrm>
          <a:prstGeom prst="rect">
            <a:avLst/>
          </a:prstGeom>
        </p:spPr>
        <p:txBody>
          <a:bodyPr wrap="square" lIns="0" tIns="0" rIns="0" bIns="0" rtlCol="0" anchor="t">
            <a:spAutoFit/>
          </a:bodyPr>
          <a:lstStyle/>
          <a:p>
            <a:pPr marL="0" lvl="0" indent="0" algn="l">
              <a:spcBef>
                <a:spcPct val="0"/>
              </a:spcBef>
            </a:pPr>
            <a:r>
              <a:rPr lang="en-US" sz="4000" b="1" spc="113">
                <a:solidFill>
                  <a:srgbClr val="FCCB4F"/>
                </a:solidFill>
                <a:latin typeface="Barlow Bold"/>
                <a:ea typeface="Montserrat Bold"/>
                <a:cs typeface="Montserrat Bold"/>
                <a:sym typeface="Montserrat Bold"/>
              </a:rPr>
              <a:t>Agent Photo, Office Logo, and Account Information transfer automatically.</a:t>
            </a:r>
            <a:endParaRPr lang="en-US">
              <a:cs typeface="Calibri"/>
            </a:endParaRPr>
          </a:p>
        </p:txBody>
      </p:sp>
      <p:sp>
        <p:nvSpPr>
          <p:cNvPr id="6" name="Freeform 6"/>
          <p:cNvSpPr/>
          <p:nvPr/>
        </p:nvSpPr>
        <p:spPr>
          <a:xfrm>
            <a:off x="7282564" y="5143500"/>
            <a:ext cx="5746699" cy="1400758"/>
          </a:xfrm>
          <a:custGeom>
            <a:avLst/>
            <a:gdLst/>
            <a:ahLst/>
            <a:cxnLst/>
            <a:rect l="l" t="t" r="r" b="b"/>
            <a:pathLst>
              <a:path w="5746699" h="1400758">
                <a:moveTo>
                  <a:pt x="0" y="0"/>
                </a:moveTo>
                <a:lnTo>
                  <a:pt x="5746699" y="0"/>
                </a:lnTo>
                <a:lnTo>
                  <a:pt x="5746699" y="1400758"/>
                </a:lnTo>
                <a:lnTo>
                  <a:pt x="0" y="140075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Freeform 7"/>
          <p:cNvSpPr/>
          <p:nvPr/>
        </p:nvSpPr>
        <p:spPr>
          <a:xfrm>
            <a:off x="16957743" y="8874230"/>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7"/>
            <a:stretch>
              <a:fillRect/>
            </a:stretch>
          </a:blipFill>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2" name="Freeform 2"/>
          <p:cNvSpPr/>
          <p:nvPr/>
        </p:nvSpPr>
        <p:spPr>
          <a:xfrm>
            <a:off x="661104" y="330837"/>
            <a:ext cx="1209047" cy="1395725"/>
          </a:xfrm>
          <a:custGeom>
            <a:avLst/>
            <a:gdLst/>
            <a:ahLst/>
            <a:cxnLst/>
            <a:rect l="l" t="t" r="r" b="b"/>
            <a:pathLst>
              <a:path w="1209047" h="1395725">
                <a:moveTo>
                  <a:pt x="0" y="0"/>
                </a:moveTo>
                <a:lnTo>
                  <a:pt x="1209047" y="0"/>
                </a:lnTo>
                <a:lnTo>
                  <a:pt x="1209047" y="1395726"/>
                </a:lnTo>
                <a:lnTo>
                  <a:pt x="0" y="13957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0" y="2374370"/>
            <a:ext cx="18288000" cy="6507518"/>
          </a:xfrm>
          <a:custGeom>
            <a:avLst/>
            <a:gdLst/>
            <a:ahLst/>
            <a:cxnLst/>
            <a:rect l="l" t="t" r="r" b="b"/>
            <a:pathLst>
              <a:path w="18288000" h="6507518">
                <a:moveTo>
                  <a:pt x="0" y="0"/>
                </a:moveTo>
                <a:lnTo>
                  <a:pt x="18288000" y="0"/>
                </a:lnTo>
                <a:lnTo>
                  <a:pt x="18288000" y="6507518"/>
                </a:lnTo>
                <a:lnTo>
                  <a:pt x="0" y="6507518"/>
                </a:lnTo>
                <a:lnTo>
                  <a:pt x="0" y="0"/>
                </a:lnTo>
                <a:close/>
              </a:path>
            </a:pathLst>
          </a:custGeom>
          <a:blipFill>
            <a:blip r:embed="rId4"/>
            <a:stretch>
              <a:fillRect b="-2224"/>
            </a:stretch>
          </a:blipFill>
        </p:spPr>
        <p:txBody>
          <a:bodyPr/>
          <a:lstStyle/>
          <a:p>
            <a:endParaRPr lang="en-US"/>
          </a:p>
        </p:txBody>
      </p:sp>
      <p:sp>
        <p:nvSpPr>
          <p:cNvPr id="4" name="Freeform 4"/>
          <p:cNvSpPr/>
          <p:nvPr/>
        </p:nvSpPr>
        <p:spPr>
          <a:xfrm>
            <a:off x="419888" y="3292049"/>
            <a:ext cx="5746699" cy="1400758"/>
          </a:xfrm>
          <a:custGeom>
            <a:avLst/>
            <a:gdLst/>
            <a:ahLst/>
            <a:cxnLst/>
            <a:rect l="l" t="t" r="r" b="b"/>
            <a:pathLst>
              <a:path w="5746699" h="1400758">
                <a:moveTo>
                  <a:pt x="0" y="0"/>
                </a:moveTo>
                <a:lnTo>
                  <a:pt x="5746699" y="0"/>
                </a:lnTo>
                <a:lnTo>
                  <a:pt x="5746699" y="1400758"/>
                </a:lnTo>
                <a:lnTo>
                  <a:pt x="0" y="140075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TextBox 5"/>
          <p:cNvSpPr txBox="1"/>
          <p:nvPr/>
        </p:nvSpPr>
        <p:spPr>
          <a:xfrm>
            <a:off x="2339745" y="368937"/>
            <a:ext cx="6804255" cy="1095375"/>
          </a:xfrm>
          <a:prstGeom prst="rect">
            <a:avLst/>
          </a:prstGeom>
        </p:spPr>
        <p:txBody>
          <a:bodyPr lIns="0" tIns="0" rIns="0" bIns="0" rtlCol="0" anchor="t">
            <a:spAutoFit/>
          </a:bodyPr>
          <a:lstStyle/>
          <a:p>
            <a:pPr algn="l">
              <a:lnSpc>
                <a:spcPts val="8699"/>
              </a:lnSpc>
            </a:pPr>
            <a:r>
              <a:rPr lang="en-US" sz="7499" b="1">
                <a:solidFill>
                  <a:srgbClr val="FFFFFF"/>
                </a:solidFill>
                <a:latin typeface="Martel Heavy"/>
                <a:ea typeface="Martel Heavy"/>
                <a:cs typeface="Martel Heavy"/>
                <a:sym typeface="Martel Heavy"/>
              </a:rPr>
              <a:t>Branding</a:t>
            </a:r>
          </a:p>
        </p:txBody>
      </p:sp>
      <p:sp>
        <p:nvSpPr>
          <p:cNvPr id="6" name="TextBox 6"/>
          <p:cNvSpPr txBox="1"/>
          <p:nvPr/>
        </p:nvSpPr>
        <p:spPr>
          <a:xfrm>
            <a:off x="2339745" y="1435737"/>
            <a:ext cx="6804255" cy="640080"/>
          </a:xfrm>
          <a:prstGeom prst="rect">
            <a:avLst/>
          </a:prstGeom>
        </p:spPr>
        <p:txBody>
          <a:bodyPr lIns="0" tIns="0" rIns="0" bIns="0" rtlCol="0" anchor="t">
            <a:spAutoFit/>
          </a:bodyPr>
          <a:lstStyle/>
          <a:p>
            <a:pPr marL="0" lvl="0" indent="0" algn="l">
              <a:lnSpc>
                <a:spcPts val="2564"/>
              </a:lnSpc>
              <a:spcBef>
                <a:spcPct val="0"/>
              </a:spcBef>
            </a:pPr>
            <a:r>
              <a:rPr lang="en-US" sz="1899" b="1" spc="113">
                <a:solidFill>
                  <a:srgbClr val="FCCB4F"/>
                </a:solidFill>
                <a:latin typeface="Montserrat Bold"/>
                <a:ea typeface="Montserrat Bold"/>
                <a:cs typeface="Montserrat Bold"/>
                <a:sym typeface="Montserrat Bold"/>
              </a:rPr>
              <a:t>Agent Photo, Office Logo, and Account Information transfer automatically.</a:t>
            </a:r>
          </a:p>
        </p:txBody>
      </p:sp>
      <p:sp>
        <p:nvSpPr>
          <p:cNvPr id="7" name="Freeform 7"/>
          <p:cNvSpPr/>
          <p:nvPr/>
        </p:nvSpPr>
        <p:spPr>
          <a:xfrm>
            <a:off x="17110143" y="9026630"/>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7"/>
            <a:stretch>
              <a:fillRect/>
            </a:stretch>
          </a:blipFill>
        </p:spPr>
        <p:txBody>
          <a:bodyPr/>
          <a:lstStyle/>
          <a:p>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2" name="Freeform 2"/>
          <p:cNvSpPr/>
          <p:nvPr/>
        </p:nvSpPr>
        <p:spPr>
          <a:xfrm>
            <a:off x="661104" y="330837"/>
            <a:ext cx="1209047" cy="1395725"/>
          </a:xfrm>
          <a:custGeom>
            <a:avLst/>
            <a:gdLst/>
            <a:ahLst/>
            <a:cxnLst/>
            <a:rect l="l" t="t" r="r" b="b"/>
            <a:pathLst>
              <a:path w="1209047" h="1395725">
                <a:moveTo>
                  <a:pt x="0" y="0"/>
                </a:moveTo>
                <a:lnTo>
                  <a:pt x="1209047" y="0"/>
                </a:lnTo>
                <a:lnTo>
                  <a:pt x="1209047" y="1395726"/>
                </a:lnTo>
                <a:lnTo>
                  <a:pt x="0" y="13957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661104" y="2267643"/>
            <a:ext cx="11583021" cy="9034756"/>
          </a:xfrm>
          <a:custGeom>
            <a:avLst/>
            <a:gdLst/>
            <a:ahLst/>
            <a:cxnLst/>
            <a:rect l="l" t="t" r="r" b="b"/>
            <a:pathLst>
              <a:path w="11583021" h="9034756">
                <a:moveTo>
                  <a:pt x="0" y="0"/>
                </a:moveTo>
                <a:lnTo>
                  <a:pt x="11583020" y="0"/>
                </a:lnTo>
                <a:lnTo>
                  <a:pt x="11583020" y="9034756"/>
                </a:lnTo>
                <a:lnTo>
                  <a:pt x="0" y="9034756"/>
                </a:lnTo>
                <a:lnTo>
                  <a:pt x="0" y="0"/>
                </a:lnTo>
                <a:close/>
              </a:path>
            </a:pathLst>
          </a:custGeom>
          <a:blipFill>
            <a:blip r:embed="rId4"/>
            <a:stretch>
              <a:fillRect/>
            </a:stretch>
          </a:blipFill>
        </p:spPr>
        <p:txBody>
          <a:bodyPr/>
          <a:lstStyle/>
          <a:p>
            <a:endParaRPr lang="en-US"/>
          </a:p>
        </p:txBody>
      </p:sp>
      <p:sp>
        <p:nvSpPr>
          <p:cNvPr id="4" name="Freeform 4"/>
          <p:cNvSpPr/>
          <p:nvPr/>
        </p:nvSpPr>
        <p:spPr>
          <a:xfrm>
            <a:off x="0" y="2267643"/>
            <a:ext cx="2728825" cy="665151"/>
          </a:xfrm>
          <a:custGeom>
            <a:avLst/>
            <a:gdLst/>
            <a:ahLst/>
            <a:cxnLst/>
            <a:rect l="l" t="t" r="r" b="b"/>
            <a:pathLst>
              <a:path w="2728825" h="665151">
                <a:moveTo>
                  <a:pt x="0" y="0"/>
                </a:moveTo>
                <a:lnTo>
                  <a:pt x="2728825" y="0"/>
                </a:lnTo>
                <a:lnTo>
                  <a:pt x="2728825" y="665151"/>
                </a:lnTo>
                <a:lnTo>
                  <a:pt x="0" y="66515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TextBox 5"/>
          <p:cNvSpPr txBox="1"/>
          <p:nvPr/>
        </p:nvSpPr>
        <p:spPr>
          <a:xfrm>
            <a:off x="2339745" y="368937"/>
            <a:ext cx="6804255" cy="1095375"/>
          </a:xfrm>
          <a:prstGeom prst="rect">
            <a:avLst/>
          </a:prstGeom>
        </p:spPr>
        <p:txBody>
          <a:bodyPr lIns="0" tIns="0" rIns="0" bIns="0" rtlCol="0" anchor="t">
            <a:spAutoFit/>
          </a:bodyPr>
          <a:lstStyle/>
          <a:p>
            <a:pPr algn="l">
              <a:lnSpc>
                <a:spcPts val="8699"/>
              </a:lnSpc>
            </a:pPr>
            <a:r>
              <a:rPr lang="en-US" sz="7499" b="1">
                <a:solidFill>
                  <a:srgbClr val="FFFFFF"/>
                </a:solidFill>
                <a:latin typeface="Martel Heavy"/>
                <a:ea typeface="Martel Heavy"/>
                <a:cs typeface="Martel Heavy"/>
                <a:sym typeface="Martel Heavy"/>
              </a:rPr>
              <a:t>Branding</a:t>
            </a:r>
          </a:p>
        </p:txBody>
      </p:sp>
      <p:sp>
        <p:nvSpPr>
          <p:cNvPr id="7" name="Freeform 7"/>
          <p:cNvSpPr/>
          <p:nvPr/>
        </p:nvSpPr>
        <p:spPr>
          <a:xfrm>
            <a:off x="16938287" y="8997447"/>
            <a:ext cx="1045664" cy="1046362"/>
          </a:xfrm>
          <a:custGeom>
            <a:avLst/>
            <a:gdLst/>
            <a:ahLst/>
            <a:cxnLst/>
            <a:rect l="l" t="t" r="r" b="b"/>
            <a:pathLst>
              <a:path w="1045664" h="1046362">
                <a:moveTo>
                  <a:pt x="0" y="0"/>
                </a:moveTo>
                <a:lnTo>
                  <a:pt x="1045665" y="0"/>
                </a:lnTo>
                <a:lnTo>
                  <a:pt x="1045665" y="1046362"/>
                </a:lnTo>
                <a:lnTo>
                  <a:pt x="0" y="1046362"/>
                </a:lnTo>
                <a:lnTo>
                  <a:pt x="0" y="0"/>
                </a:lnTo>
                <a:close/>
              </a:path>
            </a:pathLst>
          </a:custGeom>
          <a:blipFill>
            <a:blip r:embed="rId7"/>
            <a:stretch>
              <a:fillRect/>
            </a:stretch>
          </a:blipFill>
        </p:spPr>
        <p:txBody>
          <a:bodyPr/>
          <a:lstStyle/>
          <a:p>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2" name="Freeform 2"/>
          <p:cNvSpPr/>
          <p:nvPr/>
        </p:nvSpPr>
        <p:spPr>
          <a:xfrm>
            <a:off x="0" y="2560320"/>
            <a:ext cx="18288000" cy="7726680"/>
          </a:xfrm>
          <a:custGeom>
            <a:avLst/>
            <a:gdLst/>
            <a:ahLst/>
            <a:cxnLst/>
            <a:rect l="l" t="t" r="r" b="b"/>
            <a:pathLst>
              <a:path w="18288000" h="7726680">
                <a:moveTo>
                  <a:pt x="0" y="0"/>
                </a:moveTo>
                <a:lnTo>
                  <a:pt x="18288000" y="0"/>
                </a:lnTo>
                <a:lnTo>
                  <a:pt x="18288000" y="7726680"/>
                </a:lnTo>
                <a:lnTo>
                  <a:pt x="0" y="7726680"/>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2729863" y="607284"/>
            <a:ext cx="9041001" cy="1006094"/>
          </a:xfrm>
          <a:prstGeom prst="rect">
            <a:avLst/>
          </a:prstGeom>
        </p:spPr>
        <p:txBody>
          <a:bodyPr lIns="0" tIns="0" rIns="0" bIns="0" rtlCol="0" anchor="t">
            <a:spAutoFit/>
          </a:bodyPr>
          <a:lstStyle/>
          <a:p>
            <a:pPr algn="l">
              <a:lnSpc>
                <a:spcPts val="7888"/>
              </a:lnSpc>
            </a:pPr>
            <a:r>
              <a:rPr lang="en-US" sz="6800" b="1">
                <a:solidFill>
                  <a:srgbClr val="FFFFFF"/>
                </a:solidFill>
                <a:latin typeface="Martel Heavy"/>
                <a:ea typeface="Martel Heavy"/>
                <a:cs typeface="Martel Heavy"/>
                <a:sym typeface="Martel Heavy"/>
              </a:rPr>
              <a:t>Matrix Dashboard</a:t>
            </a:r>
          </a:p>
        </p:txBody>
      </p:sp>
      <p:sp>
        <p:nvSpPr>
          <p:cNvPr id="4" name="Freeform 4"/>
          <p:cNvSpPr/>
          <p:nvPr/>
        </p:nvSpPr>
        <p:spPr>
          <a:xfrm>
            <a:off x="519378" y="578709"/>
            <a:ext cx="1678603" cy="1261050"/>
          </a:xfrm>
          <a:custGeom>
            <a:avLst/>
            <a:gdLst/>
            <a:ahLst/>
            <a:cxnLst/>
            <a:rect l="l" t="t" r="r" b="b"/>
            <a:pathLst>
              <a:path w="1678603" h="1261050">
                <a:moveTo>
                  <a:pt x="0" y="0"/>
                </a:moveTo>
                <a:lnTo>
                  <a:pt x="1678602" y="0"/>
                </a:lnTo>
                <a:lnTo>
                  <a:pt x="1678602" y="1261050"/>
                </a:lnTo>
                <a:lnTo>
                  <a:pt x="0" y="126105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16736468" y="8903413"/>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5"/>
            <a:stretch>
              <a:fillRect/>
            </a:stretch>
          </a:blipFill>
        </p:spPr>
        <p:txBody>
          <a:bodyPr/>
          <a:lstStyle/>
          <a:p>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2" name="Freeform 2"/>
          <p:cNvSpPr/>
          <p:nvPr/>
        </p:nvSpPr>
        <p:spPr>
          <a:xfrm>
            <a:off x="0" y="2560320"/>
            <a:ext cx="18288000" cy="7726680"/>
          </a:xfrm>
          <a:custGeom>
            <a:avLst/>
            <a:gdLst/>
            <a:ahLst/>
            <a:cxnLst/>
            <a:rect l="l" t="t" r="r" b="b"/>
            <a:pathLst>
              <a:path w="18288000" h="7726680">
                <a:moveTo>
                  <a:pt x="0" y="0"/>
                </a:moveTo>
                <a:lnTo>
                  <a:pt x="18288000" y="0"/>
                </a:lnTo>
                <a:lnTo>
                  <a:pt x="18288000" y="7726680"/>
                </a:lnTo>
                <a:lnTo>
                  <a:pt x="0" y="7726680"/>
                </a:lnTo>
                <a:lnTo>
                  <a:pt x="0" y="0"/>
                </a:lnTo>
                <a:close/>
              </a:path>
            </a:pathLst>
          </a:custGeom>
          <a:blipFill>
            <a:blip r:embed="rId2"/>
            <a:stretch>
              <a:fillRect/>
            </a:stretch>
          </a:blipFill>
        </p:spPr>
        <p:txBody>
          <a:bodyPr/>
          <a:lstStyle/>
          <a:p>
            <a:endParaRPr lang="en-US"/>
          </a:p>
        </p:txBody>
      </p:sp>
      <p:sp>
        <p:nvSpPr>
          <p:cNvPr id="3" name="Freeform 3"/>
          <p:cNvSpPr/>
          <p:nvPr/>
        </p:nvSpPr>
        <p:spPr>
          <a:xfrm>
            <a:off x="44561" y="2560320"/>
            <a:ext cx="5208834" cy="7726680"/>
          </a:xfrm>
          <a:custGeom>
            <a:avLst/>
            <a:gdLst/>
            <a:ahLst/>
            <a:cxnLst/>
            <a:rect l="l" t="t" r="r" b="b"/>
            <a:pathLst>
              <a:path w="5208834" h="7726680">
                <a:moveTo>
                  <a:pt x="0" y="0"/>
                </a:moveTo>
                <a:lnTo>
                  <a:pt x="5208834" y="0"/>
                </a:lnTo>
                <a:lnTo>
                  <a:pt x="5208834" y="7726680"/>
                </a:lnTo>
                <a:lnTo>
                  <a:pt x="0" y="7726680"/>
                </a:lnTo>
                <a:lnTo>
                  <a:pt x="0" y="0"/>
                </a:lnTo>
                <a:close/>
              </a:path>
            </a:pathLst>
          </a:custGeom>
          <a:blipFill>
            <a:blip r:embed="rId3"/>
            <a:stretch>
              <a:fillRect l="-249" r="-249"/>
            </a:stretch>
          </a:blipFill>
        </p:spPr>
        <p:txBody>
          <a:bodyPr/>
          <a:lstStyle/>
          <a:p>
            <a:endParaRPr lang="en-US"/>
          </a:p>
        </p:txBody>
      </p:sp>
      <p:sp>
        <p:nvSpPr>
          <p:cNvPr id="4" name="TextBox 4"/>
          <p:cNvSpPr txBox="1"/>
          <p:nvPr/>
        </p:nvSpPr>
        <p:spPr>
          <a:xfrm>
            <a:off x="2729863" y="607284"/>
            <a:ext cx="9041001" cy="1006094"/>
          </a:xfrm>
          <a:prstGeom prst="rect">
            <a:avLst/>
          </a:prstGeom>
        </p:spPr>
        <p:txBody>
          <a:bodyPr lIns="0" tIns="0" rIns="0" bIns="0" rtlCol="0" anchor="t">
            <a:spAutoFit/>
          </a:bodyPr>
          <a:lstStyle/>
          <a:p>
            <a:pPr algn="l">
              <a:lnSpc>
                <a:spcPts val="7888"/>
              </a:lnSpc>
            </a:pPr>
            <a:r>
              <a:rPr lang="en-US" sz="6800" b="1">
                <a:solidFill>
                  <a:srgbClr val="FFFFFF"/>
                </a:solidFill>
                <a:latin typeface="Martel Heavy"/>
                <a:ea typeface="Martel Heavy"/>
                <a:cs typeface="Martel Heavy"/>
                <a:sym typeface="Martel Heavy"/>
              </a:rPr>
              <a:t>Matrix Dashboard</a:t>
            </a:r>
          </a:p>
        </p:txBody>
      </p:sp>
      <p:sp>
        <p:nvSpPr>
          <p:cNvPr id="5" name="Freeform 5"/>
          <p:cNvSpPr/>
          <p:nvPr/>
        </p:nvSpPr>
        <p:spPr>
          <a:xfrm>
            <a:off x="861539" y="596658"/>
            <a:ext cx="1320584" cy="1363183"/>
          </a:xfrm>
          <a:custGeom>
            <a:avLst/>
            <a:gdLst/>
            <a:ahLst/>
            <a:cxnLst/>
            <a:rect l="l" t="t" r="r" b="b"/>
            <a:pathLst>
              <a:path w="1320584" h="1363183">
                <a:moveTo>
                  <a:pt x="0" y="0"/>
                </a:moveTo>
                <a:lnTo>
                  <a:pt x="1320583" y="0"/>
                </a:lnTo>
                <a:lnTo>
                  <a:pt x="1320583" y="1363183"/>
                </a:lnTo>
                <a:lnTo>
                  <a:pt x="0" y="136318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a:off x="16188778" y="2702299"/>
            <a:ext cx="2141045" cy="521880"/>
          </a:xfrm>
          <a:custGeom>
            <a:avLst/>
            <a:gdLst/>
            <a:ahLst/>
            <a:cxnLst/>
            <a:rect l="l" t="t" r="r" b="b"/>
            <a:pathLst>
              <a:path w="2141045" h="521880">
                <a:moveTo>
                  <a:pt x="0" y="0"/>
                </a:moveTo>
                <a:lnTo>
                  <a:pt x="2141044" y="0"/>
                </a:lnTo>
                <a:lnTo>
                  <a:pt x="2141044" y="521880"/>
                </a:lnTo>
                <a:lnTo>
                  <a:pt x="0" y="52188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p:cNvSpPr/>
          <p:nvPr/>
        </p:nvSpPr>
        <p:spPr>
          <a:xfrm>
            <a:off x="16888868" y="9055813"/>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8"/>
            <a:stretch>
              <a:fillRect/>
            </a:stretch>
          </a:blipFill>
        </p:spPr>
        <p:txBody>
          <a:bodyPr/>
          <a:lstStyle/>
          <a:p>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2" name="Freeform 2"/>
          <p:cNvSpPr/>
          <p:nvPr/>
        </p:nvSpPr>
        <p:spPr>
          <a:xfrm>
            <a:off x="0" y="2613503"/>
            <a:ext cx="18288000" cy="7909560"/>
          </a:xfrm>
          <a:custGeom>
            <a:avLst/>
            <a:gdLst/>
            <a:ahLst/>
            <a:cxnLst/>
            <a:rect l="l" t="t" r="r" b="b"/>
            <a:pathLst>
              <a:path w="18288000" h="7909560">
                <a:moveTo>
                  <a:pt x="0" y="0"/>
                </a:moveTo>
                <a:lnTo>
                  <a:pt x="18288000" y="0"/>
                </a:lnTo>
                <a:lnTo>
                  <a:pt x="18288000" y="7909560"/>
                </a:lnTo>
                <a:lnTo>
                  <a:pt x="0" y="7909560"/>
                </a:lnTo>
                <a:lnTo>
                  <a:pt x="0" y="0"/>
                </a:lnTo>
                <a:close/>
              </a:path>
            </a:pathLst>
          </a:custGeom>
          <a:blipFill>
            <a:blip r:embed="rId2"/>
            <a:stretch>
              <a:fillRect/>
            </a:stretch>
          </a:blipFill>
        </p:spPr>
        <p:txBody>
          <a:bodyPr/>
          <a:lstStyle/>
          <a:p>
            <a:endParaRPr lang="en-US"/>
          </a:p>
        </p:txBody>
      </p:sp>
      <p:sp>
        <p:nvSpPr>
          <p:cNvPr id="3" name="Freeform 3"/>
          <p:cNvSpPr/>
          <p:nvPr/>
        </p:nvSpPr>
        <p:spPr>
          <a:xfrm>
            <a:off x="13564528" y="3742765"/>
            <a:ext cx="4723472" cy="1151346"/>
          </a:xfrm>
          <a:custGeom>
            <a:avLst/>
            <a:gdLst/>
            <a:ahLst/>
            <a:cxnLst/>
            <a:rect l="l" t="t" r="r" b="b"/>
            <a:pathLst>
              <a:path w="4723472" h="1151346">
                <a:moveTo>
                  <a:pt x="0" y="0"/>
                </a:moveTo>
                <a:lnTo>
                  <a:pt x="4723472" y="0"/>
                </a:lnTo>
                <a:lnTo>
                  <a:pt x="4723472" y="1151346"/>
                </a:lnTo>
                <a:lnTo>
                  <a:pt x="0" y="115134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p:cNvSpPr txBox="1"/>
          <p:nvPr/>
        </p:nvSpPr>
        <p:spPr>
          <a:xfrm>
            <a:off x="2729863" y="607284"/>
            <a:ext cx="9041001" cy="2006219"/>
          </a:xfrm>
          <a:prstGeom prst="rect">
            <a:avLst/>
          </a:prstGeom>
        </p:spPr>
        <p:txBody>
          <a:bodyPr lIns="0" tIns="0" rIns="0" bIns="0" rtlCol="0" anchor="t">
            <a:spAutoFit/>
          </a:bodyPr>
          <a:lstStyle/>
          <a:p>
            <a:pPr algn="l">
              <a:lnSpc>
                <a:spcPts val="7888"/>
              </a:lnSpc>
            </a:pPr>
            <a:r>
              <a:rPr lang="en-US" sz="6800" b="1">
                <a:solidFill>
                  <a:srgbClr val="FFFFFF"/>
                </a:solidFill>
                <a:latin typeface="Martel Heavy"/>
                <a:ea typeface="Martel Heavy"/>
                <a:cs typeface="Martel Heavy"/>
                <a:sym typeface="Martel Heavy"/>
              </a:rPr>
              <a:t>Market Insights: Market Watch</a:t>
            </a:r>
          </a:p>
        </p:txBody>
      </p:sp>
      <p:sp>
        <p:nvSpPr>
          <p:cNvPr id="5" name="Freeform 5"/>
          <p:cNvSpPr/>
          <p:nvPr/>
        </p:nvSpPr>
        <p:spPr>
          <a:xfrm>
            <a:off x="1152498" y="578709"/>
            <a:ext cx="1320584" cy="1363183"/>
          </a:xfrm>
          <a:custGeom>
            <a:avLst/>
            <a:gdLst/>
            <a:ahLst/>
            <a:cxnLst/>
            <a:rect l="l" t="t" r="r" b="b"/>
            <a:pathLst>
              <a:path w="1320584" h="1363183">
                <a:moveTo>
                  <a:pt x="0" y="0"/>
                </a:moveTo>
                <a:lnTo>
                  <a:pt x="1320584" y="0"/>
                </a:lnTo>
                <a:lnTo>
                  <a:pt x="1320584" y="1363183"/>
                </a:lnTo>
                <a:lnTo>
                  <a:pt x="0" y="136318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Freeform 6"/>
          <p:cNvSpPr/>
          <p:nvPr/>
        </p:nvSpPr>
        <p:spPr>
          <a:xfrm>
            <a:off x="16885625" y="8870987"/>
            <a:ext cx="1045664" cy="1046362"/>
          </a:xfrm>
          <a:custGeom>
            <a:avLst/>
            <a:gdLst/>
            <a:ahLst/>
            <a:cxnLst/>
            <a:rect l="l" t="t" r="r" b="b"/>
            <a:pathLst>
              <a:path w="1045664" h="1046362">
                <a:moveTo>
                  <a:pt x="0" y="0"/>
                </a:moveTo>
                <a:lnTo>
                  <a:pt x="1045665" y="0"/>
                </a:lnTo>
                <a:lnTo>
                  <a:pt x="1045665" y="1046362"/>
                </a:lnTo>
                <a:lnTo>
                  <a:pt x="0" y="1046362"/>
                </a:lnTo>
                <a:lnTo>
                  <a:pt x="0" y="0"/>
                </a:lnTo>
                <a:close/>
              </a:path>
            </a:pathLst>
          </a:custGeom>
          <a:blipFill>
            <a:blip r:embed="rId7"/>
            <a:stretch>
              <a:fillRect/>
            </a:stretch>
          </a:blipFill>
        </p:spPr>
        <p:txBody>
          <a:bodyP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2" name="Freeform 2"/>
          <p:cNvSpPr/>
          <p:nvPr/>
        </p:nvSpPr>
        <p:spPr>
          <a:xfrm>
            <a:off x="0" y="2560320"/>
            <a:ext cx="18288000" cy="7726680"/>
          </a:xfrm>
          <a:custGeom>
            <a:avLst/>
            <a:gdLst/>
            <a:ahLst/>
            <a:cxnLst/>
            <a:rect l="l" t="t" r="r" b="b"/>
            <a:pathLst>
              <a:path w="18288000" h="7726680">
                <a:moveTo>
                  <a:pt x="0" y="0"/>
                </a:moveTo>
                <a:lnTo>
                  <a:pt x="18288000" y="0"/>
                </a:lnTo>
                <a:lnTo>
                  <a:pt x="18288000" y="7726680"/>
                </a:lnTo>
                <a:lnTo>
                  <a:pt x="0" y="7726680"/>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2729863" y="607284"/>
            <a:ext cx="9041001" cy="2006219"/>
          </a:xfrm>
          <a:prstGeom prst="rect">
            <a:avLst/>
          </a:prstGeom>
        </p:spPr>
        <p:txBody>
          <a:bodyPr lIns="0" tIns="0" rIns="0" bIns="0" rtlCol="0" anchor="t">
            <a:spAutoFit/>
          </a:bodyPr>
          <a:lstStyle/>
          <a:p>
            <a:pPr algn="l">
              <a:lnSpc>
                <a:spcPts val="7888"/>
              </a:lnSpc>
            </a:pPr>
            <a:r>
              <a:rPr lang="en-US" sz="6800" b="1">
                <a:solidFill>
                  <a:srgbClr val="FFFFFF"/>
                </a:solidFill>
                <a:latin typeface="Martel Heavy"/>
                <a:ea typeface="Martel Heavy"/>
                <a:cs typeface="Martel Heavy"/>
                <a:sym typeface="Martel Heavy"/>
              </a:rPr>
              <a:t>Market Insights: Hot Sheets</a:t>
            </a:r>
          </a:p>
        </p:txBody>
      </p:sp>
      <p:sp>
        <p:nvSpPr>
          <p:cNvPr id="4" name="Freeform 4"/>
          <p:cNvSpPr/>
          <p:nvPr/>
        </p:nvSpPr>
        <p:spPr>
          <a:xfrm>
            <a:off x="15559175" y="3428572"/>
            <a:ext cx="2728825" cy="665151"/>
          </a:xfrm>
          <a:custGeom>
            <a:avLst/>
            <a:gdLst/>
            <a:ahLst/>
            <a:cxnLst/>
            <a:rect l="l" t="t" r="r" b="b"/>
            <a:pathLst>
              <a:path w="2728825" h="665151">
                <a:moveTo>
                  <a:pt x="0" y="0"/>
                </a:moveTo>
                <a:lnTo>
                  <a:pt x="2728825" y="0"/>
                </a:lnTo>
                <a:lnTo>
                  <a:pt x="2728825" y="665151"/>
                </a:lnTo>
                <a:lnTo>
                  <a:pt x="0" y="66515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1028700" y="718202"/>
            <a:ext cx="1320584" cy="1363183"/>
          </a:xfrm>
          <a:custGeom>
            <a:avLst/>
            <a:gdLst/>
            <a:ahLst/>
            <a:cxnLst/>
            <a:rect l="l" t="t" r="r" b="b"/>
            <a:pathLst>
              <a:path w="1320584" h="1363183">
                <a:moveTo>
                  <a:pt x="0" y="0"/>
                </a:moveTo>
                <a:lnTo>
                  <a:pt x="1320584" y="0"/>
                </a:lnTo>
                <a:lnTo>
                  <a:pt x="1320584" y="1363183"/>
                </a:lnTo>
                <a:lnTo>
                  <a:pt x="0" y="136318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Freeform 6"/>
          <p:cNvSpPr/>
          <p:nvPr/>
        </p:nvSpPr>
        <p:spPr>
          <a:xfrm>
            <a:off x="17038025" y="9023387"/>
            <a:ext cx="1045664" cy="1046362"/>
          </a:xfrm>
          <a:custGeom>
            <a:avLst/>
            <a:gdLst/>
            <a:ahLst/>
            <a:cxnLst/>
            <a:rect l="l" t="t" r="r" b="b"/>
            <a:pathLst>
              <a:path w="1045664" h="1046362">
                <a:moveTo>
                  <a:pt x="0" y="0"/>
                </a:moveTo>
                <a:lnTo>
                  <a:pt x="1045665" y="0"/>
                </a:lnTo>
                <a:lnTo>
                  <a:pt x="1045665" y="1046362"/>
                </a:lnTo>
                <a:lnTo>
                  <a:pt x="0" y="1046362"/>
                </a:lnTo>
                <a:lnTo>
                  <a:pt x="0" y="0"/>
                </a:lnTo>
                <a:close/>
              </a:path>
            </a:pathLst>
          </a:custGeom>
          <a:blipFill>
            <a:blip r:embed="rId7"/>
            <a:stretch>
              <a:fillRect/>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grpSp>
        <p:nvGrpSpPr>
          <p:cNvPr id="2" name="Group 2"/>
          <p:cNvGrpSpPr/>
          <p:nvPr/>
        </p:nvGrpSpPr>
        <p:grpSpPr>
          <a:xfrm>
            <a:off x="681399" y="698452"/>
            <a:ext cx="16925201" cy="8890096"/>
            <a:chOff x="0" y="0"/>
            <a:chExt cx="1506451" cy="791275"/>
          </a:xfrm>
        </p:grpSpPr>
        <p:sp>
          <p:nvSpPr>
            <p:cNvPr id="3" name="Freeform 3"/>
            <p:cNvSpPr/>
            <p:nvPr/>
          </p:nvSpPr>
          <p:spPr>
            <a:xfrm>
              <a:off x="0" y="0"/>
              <a:ext cx="1506451" cy="791275"/>
            </a:xfrm>
            <a:custGeom>
              <a:avLst/>
              <a:gdLst/>
              <a:ahLst/>
              <a:cxnLst/>
              <a:rect l="l" t="t" r="r" b="b"/>
              <a:pathLst>
                <a:path w="1506451" h="791275">
                  <a:moveTo>
                    <a:pt x="0" y="0"/>
                  </a:moveTo>
                  <a:lnTo>
                    <a:pt x="1506451" y="0"/>
                  </a:lnTo>
                  <a:lnTo>
                    <a:pt x="1506451" y="791275"/>
                  </a:lnTo>
                  <a:lnTo>
                    <a:pt x="0" y="791275"/>
                  </a:lnTo>
                  <a:close/>
                </a:path>
              </a:pathLst>
            </a:custGeom>
            <a:solidFill>
              <a:srgbClr val="FFFFFF"/>
            </a:solidFill>
          </p:spPr>
          <p:txBody>
            <a:bodyPr/>
            <a:lstStyle/>
            <a:p>
              <a:endParaRPr lang="en-US"/>
            </a:p>
          </p:txBody>
        </p:sp>
        <p:sp>
          <p:nvSpPr>
            <p:cNvPr id="4" name="TextBox 4"/>
            <p:cNvSpPr txBox="1"/>
            <p:nvPr/>
          </p:nvSpPr>
          <p:spPr>
            <a:xfrm>
              <a:off x="0" y="-38100"/>
              <a:ext cx="1506451" cy="829375"/>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1545488" y="269321"/>
            <a:ext cx="1760378" cy="3448904"/>
          </a:xfrm>
          <a:custGeom>
            <a:avLst/>
            <a:gdLst/>
            <a:ahLst/>
            <a:cxnLst/>
            <a:rect l="l" t="t" r="r" b="b"/>
            <a:pathLst>
              <a:path w="1760378" h="3448904">
                <a:moveTo>
                  <a:pt x="0" y="0"/>
                </a:moveTo>
                <a:lnTo>
                  <a:pt x="1760378" y="0"/>
                </a:lnTo>
                <a:lnTo>
                  <a:pt x="1760378" y="3448904"/>
                </a:lnTo>
                <a:lnTo>
                  <a:pt x="0" y="344890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294348" y="6924634"/>
            <a:ext cx="2466340" cy="2663913"/>
          </a:xfrm>
          <a:custGeom>
            <a:avLst/>
            <a:gdLst/>
            <a:ahLst/>
            <a:cxnLst/>
            <a:rect l="l" t="t" r="r" b="b"/>
            <a:pathLst>
              <a:path w="2466340" h="2663913">
                <a:moveTo>
                  <a:pt x="0" y="0"/>
                </a:moveTo>
                <a:lnTo>
                  <a:pt x="2466340" y="0"/>
                </a:lnTo>
                <a:lnTo>
                  <a:pt x="2466340" y="2663914"/>
                </a:lnTo>
                <a:lnTo>
                  <a:pt x="0" y="26639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6551513" y="4624920"/>
            <a:ext cx="4993976" cy="4758843"/>
          </a:xfrm>
          <a:custGeom>
            <a:avLst/>
            <a:gdLst/>
            <a:ahLst/>
            <a:cxnLst/>
            <a:rect l="l" t="t" r="r" b="b"/>
            <a:pathLst>
              <a:path w="4993976" h="4758843">
                <a:moveTo>
                  <a:pt x="0" y="0"/>
                </a:moveTo>
                <a:lnTo>
                  <a:pt x="4993975" y="0"/>
                </a:lnTo>
                <a:lnTo>
                  <a:pt x="4993975" y="4758843"/>
                </a:lnTo>
                <a:lnTo>
                  <a:pt x="0" y="475884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Freeform 8"/>
          <p:cNvSpPr/>
          <p:nvPr/>
        </p:nvSpPr>
        <p:spPr>
          <a:xfrm>
            <a:off x="13912539" y="6646481"/>
            <a:ext cx="2287873" cy="2480080"/>
          </a:xfrm>
          <a:custGeom>
            <a:avLst/>
            <a:gdLst/>
            <a:ahLst/>
            <a:cxnLst/>
            <a:rect l="l" t="t" r="r" b="b"/>
            <a:pathLst>
              <a:path w="2287873" h="2480080">
                <a:moveTo>
                  <a:pt x="0" y="0"/>
                </a:moveTo>
                <a:lnTo>
                  <a:pt x="2287873" y="0"/>
                </a:lnTo>
                <a:lnTo>
                  <a:pt x="2287873" y="2480080"/>
                </a:lnTo>
                <a:lnTo>
                  <a:pt x="0" y="248008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9" name="TextBox 9"/>
          <p:cNvSpPr txBox="1"/>
          <p:nvPr/>
        </p:nvSpPr>
        <p:spPr>
          <a:xfrm>
            <a:off x="4884239" y="3737275"/>
            <a:ext cx="9159959" cy="739775"/>
          </a:xfrm>
          <a:prstGeom prst="rect">
            <a:avLst/>
          </a:prstGeom>
        </p:spPr>
        <p:txBody>
          <a:bodyPr lIns="0" tIns="0" rIns="0" bIns="0" rtlCol="0" anchor="t">
            <a:spAutoFit/>
          </a:bodyPr>
          <a:lstStyle/>
          <a:p>
            <a:pPr algn="ctr">
              <a:lnSpc>
                <a:spcPts val="5800"/>
              </a:lnSpc>
            </a:pPr>
            <a:r>
              <a:rPr lang="en-US" sz="5000" b="1">
                <a:solidFill>
                  <a:srgbClr val="A2A7BA"/>
                </a:solidFill>
                <a:latin typeface="Martel Heavy"/>
                <a:ea typeface="Martel Heavy"/>
                <a:cs typeface="Martel Heavy"/>
                <a:sym typeface="Martel Heavy"/>
              </a:rPr>
              <a:t>to make way for a new way!</a:t>
            </a:r>
          </a:p>
        </p:txBody>
      </p:sp>
      <p:sp>
        <p:nvSpPr>
          <p:cNvPr id="10" name="TextBox 10"/>
          <p:cNvSpPr txBox="1"/>
          <p:nvPr/>
        </p:nvSpPr>
        <p:spPr>
          <a:xfrm>
            <a:off x="1294348" y="979308"/>
            <a:ext cx="10904765" cy="2738917"/>
          </a:xfrm>
          <a:prstGeom prst="rect">
            <a:avLst/>
          </a:prstGeom>
        </p:spPr>
        <p:txBody>
          <a:bodyPr lIns="0" tIns="0" rIns="0" bIns="0" rtlCol="0" anchor="t">
            <a:spAutoFit/>
          </a:bodyPr>
          <a:lstStyle/>
          <a:p>
            <a:pPr algn="ctr">
              <a:lnSpc>
                <a:spcPts val="21983"/>
              </a:lnSpc>
            </a:pPr>
            <a:r>
              <a:rPr lang="en-US" sz="17041" b="1" spc="-1022">
                <a:solidFill>
                  <a:srgbClr val="E65100"/>
                </a:solidFill>
                <a:latin typeface="Martel Heavy"/>
                <a:ea typeface="Martel Heavy"/>
                <a:cs typeface="Martel Heavy"/>
                <a:sym typeface="Martel Heavy"/>
              </a:rPr>
              <a:t>3 Phases</a:t>
            </a:r>
          </a:p>
        </p:txBody>
      </p:sp>
      <p:sp>
        <p:nvSpPr>
          <p:cNvPr id="11" name="TextBox 11"/>
          <p:cNvSpPr txBox="1"/>
          <p:nvPr/>
        </p:nvSpPr>
        <p:spPr>
          <a:xfrm>
            <a:off x="4023925" y="7133972"/>
            <a:ext cx="2264351" cy="522638"/>
          </a:xfrm>
          <a:prstGeom prst="rect">
            <a:avLst/>
          </a:prstGeom>
        </p:spPr>
        <p:txBody>
          <a:bodyPr lIns="0" tIns="0" rIns="0" bIns="0" rtlCol="0" anchor="t">
            <a:spAutoFit/>
          </a:bodyPr>
          <a:lstStyle/>
          <a:p>
            <a:pPr algn="l">
              <a:lnSpc>
                <a:spcPts val="4067"/>
              </a:lnSpc>
            </a:pPr>
            <a:r>
              <a:rPr lang="en-US" sz="3506" b="1">
                <a:solidFill>
                  <a:srgbClr val="1495AE"/>
                </a:solidFill>
                <a:latin typeface="Martel Heavy"/>
                <a:ea typeface="Martel Heavy"/>
                <a:cs typeface="Martel Heavy"/>
                <a:sym typeface="Martel Heavy"/>
              </a:rPr>
              <a:t>Discover</a:t>
            </a:r>
          </a:p>
        </p:txBody>
      </p:sp>
      <p:sp>
        <p:nvSpPr>
          <p:cNvPr id="12" name="TextBox 12"/>
          <p:cNvSpPr txBox="1"/>
          <p:nvPr/>
        </p:nvSpPr>
        <p:spPr>
          <a:xfrm>
            <a:off x="14336724" y="5794384"/>
            <a:ext cx="2264351" cy="522638"/>
          </a:xfrm>
          <a:prstGeom prst="rect">
            <a:avLst/>
          </a:prstGeom>
        </p:spPr>
        <p:txBody>
          <a:bodyPr lIns="0" tIns="0" rIns="0" bIns="0" rtlCol="0" anchor="t">
            <a:spAutoFit/>
          </a:bodyPr>
          <a:lstStyle/>
          <a:p>
            <a:pPr algn="l">
              <a:lnSpc>
                <a:spcPts val="4067"/>
              </a:lnSpc>
            </a:pPr>
            <a:r>
              <a:rPr lang="en-US" sz="3506" b="1">
                <a:solidFill>
                  <a:srgbClr val="3E65A5"/>
                </a:solidFill>
                <a:latin typeface="Martel Heavy"/>
                <a:ea typeface="Martel Heavy"/>
                <a:cs typeface="Martel Heavy"/>
                <a:sym typeface="Martel Heavy"/>
              </a:rPr>
              <a:t>Launch</a:t>
            </a:r>
          </a:p>
        </p:txBody>
      </p:sp>
      <p:sp>
        <p:nvSpPr>
          <p:cNvPr id="13" name="TextBox 13"/>
          <p:cNvSpPr txBox="1"/>
          <p:nvPr/>
        </p:nvSpPr>
        <p:spPr>
          <a:xfrm>
            <a:off x="4023925" y="7666136"/>
            <a:ext cx="2264351" cy="443899"/>
          </a:xfrm>
          <a:prstGeom prst="rect">
            <a:avLst/>
          </a:prstGeom>
        </p:spPr>
        <p:txBody>
          <a:bodyPr lIns="0" tIns="0" rIns="0" bIns="0" rtlCol="0" anchor="t">
            <a:spAutoFit/>
          </a:bodyPr>
          <a:lstStyle/>
          <a:p>
            <a:pPr algn="l">
              <a:lnSpc>
                <a:spcPts val="3487"/>
              </a:lnSpc>
            </a:pPr>
            <a:r>
              <a:rPr lang="en-US" sz="3006" b="1">
                <a:solidFill>
                  <a:srgbClr val="39375B"/>
                </a:solidFill>
                <a:latin typeface="Martel Heavy"/>
                <a:ea typeface="Martel Heavy"/>
                <a:cs typeface="Martel Heavy"/>
                <a:sym typeface="Martel Heavy"/>
              </a:rPr>
              <a:t>Now</a:t>
            </a:r>
          </a:p>
        </p:txBody>
      </p:sp>
      <p:grpSp>
        <p:nvGrpSpPr>
          <p:cNvPr id="14" name="Group 14"/>
          <p:cNvGrpSpPr/>
          <p:nvPr/>
        </p:nvGrpSpPr>
        <p:grpSpPr>
          <a:xfrm>
            <a:off x="11041516" y="4884562"/>
            <a:ext cx="2289771" cy="1433051"/>
            <a:chOff x="0" y="9525"/>
            <a:chExt cx="3053029" cy="1910735"/>
          </a:xfrm>
        </p:grpSpPr>
        <p:sp>
          <p:nvSpPr>
            <p:cNvPr id="15" name="TextBox 15"/>
            <p:cNvSpPr txBox="1"/>
            <p:nvPr/>
          </p:nvSpPr>
          <p:spPr>
            <a:xfrm>
              <a:off x="0" y="9525"/>
              <a:ext cx="3019134" cy="700026"/>
            </a:xfrm>
            <a:prstGeom prst="rect">
              <a:avLst/>
            </a:prstGeom>
          </p:spPr>
          <p:txBody>
            <a:bodyPr lIns="0" tIns="0" rIns="0" bIns="0" rtlCol="0" anchor="t">
              <a:spAutoFit/>
            </a:bodyPr>
            <a:lstStyle/>
            <a:p>
              <a:pPr algn="l">
                <a:lnSpc>
                  <a:spcPts val="4067"/>
                </a:lnSpc>
              </a:pPr>
              <a:r>
                <a:rPr lang="en-US" sz="3506" b="1">
                  <a:solidFill>
                    <a:srgbClr val="287DA9"/>
                  </a:solidFill>
                  <a:latin typeface="Martel Heavy"/>
                  <a:ea typeface="Martel Heavy"/>
                  <a:cs typeface="Martel Heavy"/>
                  <a:sym typeface="Martel Heavy"/>
                </a:rPr>
                <a:t>Prepare</a:t>
              </a:r>
            </a:p>
          </p:txBody>
        </p:sp>
        <p:sp>
          <p:nvSpPr>
            <p:cNvPr id="16" name="TextBox 16"/>
            <p:cNvSpPr txBox="1"/>
            <p:nvPr/>
          </p:nvSpPr>
          <p:spPr>
            <a:xfrm>
              <a:off x="33895" y="719076"/>
              <a:ext cx="3019134" cy="1201184"/>
            </a:xfrm>
            <a:prstGeom prst="rect">
              <a:avLst/>
            </a:prstGeom>
          </p:spPr>
          <p:txBody>
            <a:bodyPr lIns="0" tIns="0" rIns="0" bIns="0" rtlCol="0" anchor="t">
              <a:spAutoFit/>
            </a:bodyPr>
            <a:lstStyle/>
            <a:p>
              <a:pPr>
                <a:lnSpc>
                  <a:spcPts val="3487"/>
                </a:lnSpc>
              </a:pPr>
              <a:r>
                <a:rPr lang="en-US" sz="3000" b="1" dirty="0">
                  <a:solidFill>
                    <a:srgbClr val="39375B"/>
                  </a:solidFill>
                  <a:latin typeface="Martel Heavy"/>
                  <a:ea typeface="Martel Heavy"/>
                  <a:cs typeface="Martel Heavy"/>
                  <a:sym typeface="Martel Heavy"/>
                </a:rPr>
                <a:t>Nov 18-Dec 2</a:t>
              </a:r>
            </a:p>
          </p:txBody>
        </p:sp>
      </p:grpSp>
      <p:sp>
        <p:nvSpPr>
          <p:cNvPr id="17" name="TextBox 17"/>
          <p:cNvSpPr txBox="1"/>
          <p:nvPr/>
        </p:nvSpPr>
        <p:spPr>
          <a:xfrm>
            <a:off x="14664622" y="6326548"/>
            <a:ext cx="2264351" cy="452047"/>
          </a:xfrm>
          <a:prstGeom prst="rect">
            <a:avLst/>
          </a:prstGeom>
        </p:spPr>
        <p:txBody>
          <a:bodyPr lIns="0" tIns="0" rIns="0" bIns="0" rtlCol="0" anchor="t">
            <a:spAutoFit/>
          </a:bodyPr>
          <a:lstStyle/>
          <a:p>
            <a:pPr>
              <a:lnSpc>
                <a:spcPts val="3487"/>
              </a:lnSpc>
            </a:pPr>
            <a:r>
              <a:rPr lang="en-US" sz="3000" b="1" dirty="0">
                <a:solidFill>
                  <a:srgbClr val="39375B"/>
                </a:solidFill>
                <a:latin typeface="Martel Heavy"/>
                <a:ea typeface="Martel Heavy"/>
                <a:cs typeface="Martel Heavy"/>
                <a:sym typeface="Martel Heavy"/>
              </a:rPr>
              <a:t>Dec 3</a:t>
            </a:r>
            <a:endParaRPr lang="en-US" sz="3006" b="1" dirty="0">
              <a:solidFill>
                <a:srgbClr val="39375B"/>
              </a:solidFill>
              <a:latin typeface="Martel Heavy"/>
              <a:ea typeface="Martel Heavy"/>
              <a:cs typeface="Martel Heavy"/>
              <a:sym typeface="Martel Heavy"/>
            </a:endParaRPr>
          </a:p>
        </p:txBody>
      </p:sp>
      <p:sp>
        <p:nvSpPr>
          <p:cNvPr id="18" name="Freeform 18"/>
          <p:cNvSpPr/>
          <p:nvPr/>
        </p:nvSpPr>
        <p:spPr>
          <a:xfrm>
            <a:off x="17041268" y="914153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10"/>
            <a:stretch>
              <a:fillRect/>
            </a:stretch>
          </a:blipFill>
        </p:spPr>
        <p:txBody>
          <a:bodyPr/>
          <a:lstStyle/>
          <a:p>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3" name="TextBox 3"/>
          <p:cNvSpPr txBox="1"/>
          <p:nvPr/>
        </p:nvSpPr>
        <p:spPr>
          <a:xfrm>
            <a:off x="1529924" y="536189"/>
            <a:ext cx="15281495" cy="723275"/>
          </a:xfrm>
          <a:prstGeom prst="rect">
            <a:avLst/>
          </a:prstGeom>
        </p:spPr>
        <p:txBody>
          <a:bodyPr lIns="0" tIns="0" rIns="0" bIns="0" rtlCol="0" anchor="t">
            <a:spAutoFit/>
          </a:bodyPr>
          <a:lstStyle/>
          <a:p>
            <a:pPr algn="ctr">
              <a:lnSpc>
                <a:spcPts val="5568"/>
              </a:lnSpc>
            </a:pPr>
            <a:r>
              <a:rPr lang="en-US" sz="4800" b="1">
                <a:solidFill>
                  <a:srgbClr val="FCCB4F"/>
                </a:solidFill>
                <a:latin typeface="Martel Heavy"/>
                <a:cs typeface="Martel Heavy"/>
                <a:sym typeface="Martel Heavy"/>
              </a:rPr>
              <a:t>Support.OneKeyMLS.com</a:t>
            </a:r>
            <a:endParaRPr lang="en-US">
              <a:cs typeface="Calibri"/>
            </a:endParaRPr>
          </a:p>
        </p:txBody>
      </p:sp>
      <p:sp>
        <p:nvSpPr>
          <p:cNvPr id="4" name="Freeform 4"/>
          <p:cNvSpPr/>
          <p:nvPr/>
        </p:nvSpPr>
        <p:spPr>
          <a:xfrm>
            <a:off x="16956961" y="8981234"/>
            <a:ext cx="1045664" cy="1046362"/>
          </a:xfrm>
          <a:custGeom>
            <a:avLst/>
            <a:gdLst/>
            <a:ahLst/>
            <a:cxnLst/>
            <a:rect l="l" t="t" r="r" b="b"/>
            <a:pathLst>
              <a:path w="1045664" h="1046362">
                <a:moveTo>
                  <a:pt x="0" y="0"/>
                </a:moveTo>
                <a:lnTo>
                  <a:pt x="1045665" y="0"/>
                </a:lnTo>
                <a:lnTo>
                  <a:pt x="1045665" y="1046362"/>
                </a:lnTo>
                <a:lnTo>
                  <a:pt x="0" y="1046362"/>
                </a:lnTo>
                <a:lnTo>
                  <a:pt x="0" y="0"/>
                </a:lnTo>
                <a:close/>
              </a:path>
            </a:pathLst>
          </a:custGeom>
          <a:blipFill>
            <a:blip r:embed="rId2"/>
            <a:stretch>
              <a:fillRect/>
            </a:stretch>
          </a:blipFill>
        </p:spPr>
        <p:txBody>
          <a:bodyPr/>
          <a:lstStyle/>
          <a:p>
            <a:endParaRPr lang="en-US"/>
          </a:p>
        </p:txBody>
      </p:sp>
      <p:pic>
        <p:nvPicPr>
          <p:cNvPr id="2" name="Picture 1" descr="A screenshot of a website&#10;&#10;Description automatically generated">
            <a:extLst>
              <a:ext uri="{FF2B5EF4-FFF2-40B4-BE49-F238E27FC236}">
                <a16:creationId xmlns:a16="http://schemas.microsoft.com/office/drawing/2014/main" id="{23EC58DB-4F68-B3AF-CB8C-D1F90B818C5F}"/>
              </a:ext>
            </a:extLst>
          </p:cNvPr>
          <p:cNvPicPr>
            <a:picLocks noChangeAspect="1"/>
          </p:cNvPicPr>
          <p:nvPr/>
        </p:nvPicPr>
        <p:blipFill>
          <a:blip r:embed="rId3"/>
          <a:stretch>
            <a:fillRect/>
          </a:stretch>
        </p:blipFill>
        <p:spPr>
          <a:xfrm>
            <a:off x="2164434" y="1256590"/>
            <a:ext cx="14243109" cy="10287000"/>
          </a:xfrm>
          <a:prstGeom prst="rect">
            <a:avLst/>
          </a:prstGeom>
        </p:spPr>
      </p:pic>
    </p:spTree>
    <p:extLst>
      <p:ext uri="{BB962C8B-B14F-4D97-AF65-F5344CB8AC3E}">
        <p14:creationId xmlns:p14="http://schemas.microsoft.com/office/powerpoint/2010/main" val="4585867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00150" y="2237015"/>
            <a:ext cx="5000624" cy="5248655"/>
          </a:xfrm>
          <a:prstGeom prst="downArrow">
            <a:avLst>
              <a:gd name="adj1" fmla="val 100000"/>
              <a:gd name="adj2" fmla="val 15788"/>
            </a:avLst>
          </a:prstGeom>
          <a:solidFill>
            <a:srgbClr val="287DA9"/>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3"/>
          <p:cNvSpPr txBox="1"/>
          <p:nvPr/>
        </p:nvSpPr>
        <p:spPr>
          <a:xfrm>
            <a:off x="1543050" y="2950899"/>
            <a:ext cx="3943350" cy="3820885"/>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en-US" sz="5400" b="1" kern="1200">
                <a:solidFill>
                  <a:srgbClr val="FFFFFF"/>
                </a:solidFill>
                <a:latin typeface="Barlow Bold"/>
                <a:ea typeface="+mj-ea"/>
                <a:cs typeface="+mj-cs"/>
              </a:rPr>
              <a:t>Til Next Time</a:t>
            </a:r>
          </a:p>
        </p:txBody>
      </p:sp>
      <p:pic>
        <p:nvPicPr>
          <p:cNvPr id="5" name="Picture 4" descr="A screenshot of a computer&#10;&#10;Description automatically generated">
            <a:extLst>
              <a:ext uri="{FF2B5EF4-FFF2-40B4-BE49-F238E27FC236}">
                <a16:creationId xmlns:a16="http://schemas.microsoft.com/office/drawing/2014/main" id="{C25263AD-4D0C-329E-9508-7C14A8BE9B9F}"/>
              </a:ext>
            </a:extLst>
          </p:cNvPr>
          <p:cNvPicPr>
            <a:picLocks noChangeAspect="1"/>
          </p:cNvPicPr>
          <p:nvPr/>
        </p:nvPicPr>
        <p:blipFill>
          <a:blip r:embed="rId2"/>
          <a:srcRect t="836" r="109" b="-93"/>
          <a:stretch/>
        </p:blipFill>
        <p:spPr>
          <a:xfrm>
            <a:off x="8692377" y="965199"/>
            <a:ext cx="7118243" cy="8353108"/>
          </a:xfrm>
          <a:prstGeom prst="rect">
            <a:avLst/>
          </a:prstGeom>
        </p:spPr>
      </p:pic>
      <p:sp>
        <p:nvSpPr>
          <p:cNvPr id="4" name="Freeform 4"/>
          <p:cNvSpPr/>
          <p:nvPr/>
        </p:nvSpPr>
        <p:spPr>
          <a:xfrm>
            <a:off x="16956961" y="8981234"/>
            <a:ext cx="1045664" cy="1046362"/>
          </a:xfrm>
          <a:custGeom>
            <a:avLst/>
            <a:gdLst/>
            <a:ahLst/>
            <a:cxnLst/>
            <a:rect l="l" t="t" r="r" b="b"/>
            <a:pathLst>
              <a:path w="1045664" h="1046362">
                <a:moveTo>
                  <a:pt x="0" y="0"/>
                </a:moveTo>
                <a:lnTo>
                  <a:pt x="1045665" y="0"/>
                </a:lnTo>
                <a:lnTo>
                  <a:pt x="1045665" y="1046362"/>
                </a:lnTo>
                <a:lnTo>
                  <a:pt x="0" y="1046362"/>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6086773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grpSp>
        <p:nvGrpSpPr>
          <p:cNvPr id="2" name="Group 2"/>
          <p:cNvGrpSpPr/>
          <p:nvPr/>
        </p:nvGrpSpPr>
        <p:grpSpPr>
          <a:xfrm>
            <a:off x="9430939" y="368204"/>
            <a:ext cx="8522962" cy="9550592"/>
            <a:chOff x="0" y="0"/>
            <a:chExt cx="758598" cy="850064"/>
          </a:xfrm>
        </p:grpSpPr>
        <p:sp>
          <p:nvSpPr>
            <p:cNvPr id="3" name="Freeform 3"/>
            <p:cNvSpPr/>
            <p:nvPr/>
          </p:nvSpPr>
          <p:spPr>
            <a:xfrm>
              <a:off x="0" y="0"/>
              <a:ext cx="758598" cy="850064"/>
            </a:xfrm>
            <a:custGeom>
              <a:avLst/>
              <a:gdLst/>
              <a:ahLst/>
              <a:cxnLst/>
              <a:rect l="l" t="t" r="r" b="b"/>
              <a:pathLst>
                <a:path w="758598" h="850064">
                  <a:moveTo>
                    <a:pt x="0" y="0"/>
                  </a:moveTo>
                  <a:lnTo>
                    <a:pt x="758598" y="0"/>
                  </a:lnTo>
                  <a:lnTo>
                    <a:pt x="758598" y="850064"/>
                  </a:lnTo>
                  <a:lnTo>
                    <a:pt x="0" y="850064"/>
                  </a:lnTo>
                  <a:close/>
                </a:path>
              </a:pathLst>
            </a:custGeom>
            <a:solidFill>
              <a:srgbClr val="E65100"/>
            </a:solidFill>
          </p:spPr>
          <p:txBody>
            <a:bodyPr/>
            <a:lstStyle/>
            <a:p>
              <a:endParaRPr lang="en-US"/>
            </a:p>
          </p:txBody>
        </p:sp>
        <p:sp>
          <p:nvSpPr>
            <p:cNvPr id="4" name="TextBox 4"/>
            <p:cNvSpPr txBox="1"/>
            <p:nvPr/>
          </p:nvSpPr>
          <p:spPr>
            <a:xfrm>
              <a:off x="0" y="-38100"/>
              <a:ext cx="758598" cy="888164"/>
            </a:xfrm>
            <a:prstGeom prst="rect">
              <a:avLst/>
            </a:prstGeom>
          </p:spPr>
          <p:txBody>
            <a:bodyPr lIns="50800" tIns="50800" rIns="50800" bIns="50800" rtlCol="0" anchor="ctr"/>
            <a:lstStyle/>
            <a:p>
              <a:pPr algn="ctr">
                <a:lnSpc>
                  <a:spcPts val="2659"/>
                </a:lnSpc>
                <a:spcBef>
                  <a:spcPct val="0"/>
                </a:spcBef>
              </a:pPr>
              <a:endParaRPr/>
            </a:p>
          </p:txBody>
        </p:sp>
      </p:grpSp>
      <p:sp>
        <p:nvSpPr>
          <p:cNvPr id="5" name="TextBox 5"/>
          <p:cNvSpPr txBox="1"/>
          <p:nvPr/>
        </p:nvSpPr>
        <p:spPr>
          <a:xfrm>
            <a:off x="1028700" y="4142433"/>
            <a:ext cx="7578213" cy="1408307"/>
          </a:xfrm>
          <a:prstGeom prst="rect">
            <a:avLst/>
          </a:prstGeom>
        </p:spPr>
        <p:txBody>
          <a:bodyPr lIns="0" tIns="0" rIns="0" bIns="0" rtlCol="0" anchor="t">
            <a:spAutoFit/>
          </a:bodyPr>
          <a:lstStyle/>
          <a:p>
            <a:pPr algn="l">
              <a:lnSpc>
                <a:spcPts val="10706"/>
              </a:lnSpc>
            </a:pPr>
            <a:r>
              <a:rPr lang="en-US" sz="10100" b="1">
                <a:solidFill>
                  <a:srgbClr val="FCCB4F"/>
                </a:solidFill>
                <a:latin typeface="Martel Heavy"/>
                <a:ea typeface="Martel Heavy"/>
                <a:cs typeface="Martel Heavy"/>
                <a:sym typeface="Martel Heavy"/>
              </a:rPr>
              <a:t>Questions?</a:t>
            </a:r>
          </a:p>
        </p:txBody>
      </p:sp>
      <p:grpSp>
        <p:nvGrpSpPr>
          <p:cNvPr id="6" name="Group 6"/>
          <p:cNvGrpSpPr/>
          <p:nvPr/>
        </p:nvGrpSpPr>
        <p:grpSpPr>
          <a:xfrm>
            <a:off x="8606913" y="2634019"/>
            <a:ext cx="7620864" cy="7043884"/>
            <a:chOff x="0" y="0"/>
            <a:chExt cx="10161152" cy="9391845"/>
          </a:xfrm>
        </p:grpSpPr>
        <p:sp>
          <p:nvSpPr>
            <p:cNvPr id="7" name="Freeform 7"/>
            <p:cNvSpPr/>
            <p:nvPr/>
          </p:nvSpPr>
          <p:spPr>
            <a:xfrm>
              <a:off x="0" y="0"/>
              <a:ext cx="8518691" cy="8518691"/>
            </a:xfrm>
            <a:custGeom>
              <a:avLst/>
              <a:gdLst/>
              <a:ahLst/>
              <a:cxnLst/>
              <a:rect l="l" t="t" r="r" b="b"/>
              <a:pathLst>
                <a:path w="8518691" h="8518691">
                  <a:moveTo>
                    <a:pt x="0" y="0"/>
                  </a:moveTo>
                  <a:lnTo>
                    <a:pt x="8518691" y="0"/>
                  </a:lnTo>
                  <a:lnTo>
                    <a:pt x="8518691" y="8518691"/>
                  </a:lnTo>
                  <a:lnTo>
                    <a:pt x="0" y="85186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1122093" y="778375"/>
              <a:ext cx="9039059" cy="8613470"/>
            </a:xfrm>
            <a:custGeom>
              <a:avLst/>
              <a:gdLst/>
              <a:ahLst/>
              <a:cxnLst/>
              <a:rect l="l" t="t" r="r" b="b"/>
              <a:pathLst>
                <a:path w="9039059" h="8613470">
                  <a:moveTo>
                    <a:pt x="0" y="0"/>
                  </a:moveTo>
                  <a:lnTo>
                    <a:pt x="9039059" y="0"/>
                  </a:lnTo>
                  <a:lnTo>
                    <a:pt x="9039059" y="8613470"/>
                  </a:lnTo>
                  <a:lnTo>
                    <a:pt x="0" y="86134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grpSp>
        <p:nvGrpSpPr>
          <p:cNvPr id="9" name="Group 9"/>
          <p:cNvGrpSpPr/>
          <p:nvPr/>
        </p:nvGrpSpPr>
        <p:grpSpPr>
          <a:xfrm>
            <a:off x="14969528" y="1028700"/>
            <a:ext cx="2289772" cy="985587"/>
            <a:chOff x="0" y="0"/>
            <a:chExt cx="3053030" cy="1314116"/>
          </a:xfrm>
        </p:grpSpPr>
        <p:sp>
          <p:nvSpPr>
            <p:cNvPr id="10" name="TextBox 10"/>
            <p:cNvSpPr txBox="1"/>
            <p:nvPr/>
          </p:nvSpPr>
          <p:spPr>
            <a:xfrm>
              <a:off x="0" y="9525"/>
              <a:ext cx="3019134" cy="700026"/>
            </a:xfrm>
            <a:prstGeom prst="rect">
              <a:avLst/>
            </a:prstGeom>
          </p:spPr>
          <p:txBody>
            <a:bodyPr lIns="0" tIns="0" rIns="0" bIns="0" rtlCol="0" anchor="t">
              <a:spAutoFit/>
            </a:bodyPr>
            <a:lstStyle/>
            <a:p>
              <a:pPr algn="l">
                <a:lnSpc>
                  <a:spcPts val="4067"/>
                </a:lnSpc>
              </a:pPr>
              <a:r>
                <a:rPr lang="en-US" sz="3506" b="1">
                  <a:solidFill>
                    <a:srgbClr val="FFFFFF"/>
                  </a:solidFill>
                  <a:latin typeface="Martel Heavy"/>
                  <a:ea typeface="Martel Heavy"/>
                  <a:cs typeface="Martel Heavy"/>
                  <a:sym typeface="Martel Heavy"/>
                </a:rPr>
                <a:t>Prepare</a:t>
              </a:r>
            </a:p>
          </p:txBody>
        </p:sp>
        <p:sp>
          <p:nvSpPr>
            <p:cNvPr id="11" name="TextBox 11"/>
            <p:cNvSpPr txBox="1"/>
            <p:nvPr/>
          </p:nvSpPr>
          <p:spPr>
            <a:xfrm>
              <a:off x="33895" y="719076"/>
              <a:ext cx="3019134" cy="595040"/>
            </a:xfrm>
            <a:prstGeom prst="rect">
              <a:avLst/>
            </a:prstGeom>
          </p:spPr>
          <p:txBody>
            <a:bodyPr lIns="0" tIns="0" rIns="0" bIns="0" rtlCol="0" anchor="t">
              <a:spAutoFit/>
            </a:bodyPr>
            <a:lstStyle/>
            <a:p>
              <a:pPr algn="l">
                <a:lnSpc>
                  <a:spcPts val="3487"/>
                </a:lnSpc>
              </a:pPr>
              <a:r>
                <a:rPr lang="en-US" sz="3006" b="1">
                  <a:solidFill>
                    <a:srgbClr val="A2A7BA"/>
                  </a:solidFill>
                  <a:latin typeface="Martel Heavy"/>
                  <a:ea typeface="Martel Heavy"/>
                  <a:cs typeface="Martel Heavy"/>
                  <a:sym typeface="Martel Heavy"/>
                </a:rPr>
                <a:t>Nov 5-18</a:t>
              </a:r>
            </a:p>
          </p:txBody>
        </p:sp>
      </p:grpSp>
      <p:sp>
        <p:nvSpPr>
          <p:cNvPr id="12" name="Freeform 12"/>
          <p:cNvSpPr/>
          <p:nvPr/>
        </p:nvSpPr>
        <p:spPr>
          <a:xfrm>
            <a:off x="17083421" y="9055813"/>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grpSp>
        <p:nvGrpSpPr>
          <p:cNvPr id="2" name="Group 2"/>
          <p:cNvGrpSpPr/>
          <p:nvPr/>
        </p:nvGrpSpPr>
        <p:grpSpPr>
          <a:xfrm>
            <a:off x="681399" y="698452"/>
            <a:ext cx="16925201" cy="8890096"/>
            <a:chOff x="0" y="0"/>
            <a:chExt cx="1506451" cy="791275"/>
          </a:xfrm>
        </p:grpSpPr>
        <p:sp>
          <p:nvSpPr>
            <p:cNvPr id="3" name="Freeform 3"/>
            <p:cNvSpPr/>
            <p:nvPr/>
          </p:nvSpPr>
          <p:spPr>
            <a:xfrm>
              <a:off x="0" y="0"/>
              <a:ext cx="1506451" cy="791275"/>
            </a:xfrm>
            <a:custGeom>
              <a:avLst/>
              <a:gdLst/>
              <a:ahLst/>
              <a:cxnLst/>
              <a:rect l="l" t="t" r="r" b="b"/>
              <a:pathLst>
                <a:path w="1506451" h="791275">
                  <a:moveTo>
                    <a:pt x="0" y="0"/>
                  </a:moveTo>
                  <a:lnTo>
                    <a:pt x="1506451" y="0"/>
                  </a:lnTo>
                  <a:lnTo>
                    <a:pt x="1506451" y="791275"/>
                  </a:lnTo>
                  <a:lnTo>
                    <a:pt x="0" y="791275"/>
                  </a:lnTo>
                  <a:close/>
                </a:path>
              </a:pathLst>
            </a:custGeom>
            <a:solidFill>
              <a:srgbClr val="FFFFFF"/>
            </a:solidFill>
          </p:spPr>
          <p:txBody>
            <a:bodyPr/>
            <a:lstStyle/>
            <a:p>
              <a:endParaRPr lang="en-US"/>
            </a:p>
          </p:txBody>
        </p:sp>
        <p:sp>
          <p:nvSpPr>
            <p:cNvPr id="4" name="TextBox 4"/>
            <p:cNvSpPr txBox="1"/>
            <p:nvPr/>
          </p:nvSpPr>
          <p:spPr>
            <a:xfrm>
              <a:off x="0" y="-38100"/>
              <a:ext cx="1506451" cy="829375"/>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476438" y="7651399"/>
            <a:ext cx="365388" cy="343208"/>
            <a:chOff x="0" y="0"/>
            <a:chExt cx="96234" cy="90392"/>
          </a:xfrm>
        </p:grpSpPr>
        <p:sp>
          <p:nvSpPr>
            <p:cNvPr id="6" name="Freeform 6"/>
            <p:cNvSpPr/>
            <p:nvPr/>
          </p:nvSpPr>
          <p:spPr>
            <a:xfrm>
              <a:off x="0" y="0"/>
              <a:ext cx="96234" cy="90392"/>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7" name="TextBox 7"/>
            <p:cNvSpPr txBox="1"/>
            <p:nvPr/>
          </p:nvSpPr>
          <p:spPr>
            <a:xfrm>
              <a:off x="0" y="-38100"/>
              <a:ext cx="96234" cy="128492"/>
            </a:xfrm>
            <a:prstGeom prst="rect">
              <a:avLst/>
            </a:prstGeom>
          </p:spPr>
          <p:txBody>
            <a:bodyPr lIns="67235" tIns="67235" rIns="67235" bIns="67235" rtlCol="0" anchor="ctr"/>
            <a:lstStyle/>
            <a:p>
              <a:pPr algn="ctr">
                <a:lnSpc>
                  <a:spcPts val="2024"/>
                </a:lnSpc>
              </a:pPr>
              <a:endParaRPr/>
            </a:p>
          </p:txBody>
        </p:sp>
      </p:grpSp>
      <p:grpSp>
        <p:nvGrpSpPr>
          <p:cNvPr id="8" name="Group 8"/>
          <p:cNvGrpSpPr/>
          <p:nvPr/>
        </p:nvGrpSpPr>
        <p:grpSpPr>
          <a:xfrm>
            <a:off x="1473583" y="3089982"/>
            <a:ext cx="365388" cy="343208"/>
            <a:chOff x="0" y="0"/>
            <a:chExt cx="96234" cy="90392"/>
          </a:xfrm>
        </p:grpSpPr>
        <p:sp>
          <p:nvSpPr>
            <p:cNvPr id="9" name="Freeform 9"/>
            <p:cNvSpPr/>
            <p:nvPr/>
          </p:nvSpPr>
          <p:spPr>
            <a:xfrm>
              <a:off x="0" y="0"/>
              <a:ext cx="96234" cy="90392"/>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10" name="TextBox 10"/>
            <p:cNvSpPr txBox="1"/>
            <p:nvPr/>
          </p:nvSpPr>
          <p:spPr>
            <a:xfrm>
              <a:off x="0" y="-38100"/>
              <a:ext cx="96234" cy="128492"/>
            </a:xfrm>
            <a:prstGeom prst="rect">
              <a:avLst/>
            </a:prstGeom>
          </p:spPr>
          <p:txBody>
            <a:bodyPr lIns="67235" tIns="67235" rIns="67235" bIns="67235" rtlCol="0" anchor="ctr"/>
            <a:lstStyle/>
            <a:p>
              <a:pPr algn="ctr">
                <a:lnSpc>
                  <a:spcPts val="2024"/>
                </a:lnSpc>
              </a:pPr>
              <a:endParaRPr/>
            </a:p>
          </p:txBody>
        </p:sp>
      </p:grpSp>
      <p:grpSp>
        <p:nvGrpSpPr>
          <p:cNvPr id="11" name="Group 11"/>
          <p:cNvGrpSpPr/>
          <p:nvPr/>
        </p:nvGrpSpPr>
        <p:grpSpPr>
          <a:xfrm>
            <a:off x="1473583" y="4040704"/>
            <a:ext cx="365388" cy="343208"/>
            <a:chOff x="0" y="0"/>
            <a:chExt cx="96234" cy="90392"/>
          </a:xfrm>
        </p:grpSpPr>
        <p:sp>
          <p:nvSpPr>
            <p:cNvPr id="12" name="Freeform 12"/>
            <p:cNvSpPr/>
            <p:nvPr/>
          </p:nvSpPr>
          <p:spPr>
            <a:xfrm>
              <a:off x="0" y="0"/>
              <a:ext cx="96234" cy="90392"/>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13" name="TextBox 13"/>
            <p:cNvSpPr txBox="1"/>
            <p:nvPr/>
          </p:nvSpPr>
          <p:spPr>
            <a:xfrm>
              <a:off x="0" y="-38100"/>
              <a:ext cx="96234" cy="128492"/>
            </a:xfrm>
            <a:prstGeom prst="rect">
              <a:avLst/>
            </a:prstGeom>
          </p:spPr>
          <p:txBody>
            <a:bodyPr lIns="67235" tIns="67235" rIns="67235" bIns="67235" rtlCol="0" anchor="ctr"/>
            <a:lstStyle/>
            <a:p>
              <a:pPr algn="ctr">
                <a:lnSpc>
                  <a:spcPts val="2024"/>
                </a:lnSpc>
              </a:pPr>
              <a:endParaRPr/>
            </a:p>
          </p:txBody>
        </p:sp>
      </p:grpSp>
      <p:grpSp>
        <p:nvGrpSpPr>
          <p:cNvPr id="14" name="Group 14"/>
          <p:cNvGrpSpPr/>
          <p:nvPr/>
        </p:nvGrpSpPr>
        <p:grpSpPr>
          <a:xfrm>
            <a:off x="1473583" y="4888738"/>
            <a:ext cx="365388" cy="343208"/>
            <a:chOff x="0" y="0"/>
            <a:chExt cx="96234" cy="90392"/>
          </a:xfrm>
        </p:grpSpPr>
        <p:sp>
          <p:nvSpPr>
            <p:cNvPr id="15" name="Freeform 15"/>
            <p:cNvSpPr/>
            <p:nvPr/>
          </p:nvSpPr>
          <p:spPr>
            <a:xfrm>
              <a:off x="0" y="0"/>
              <a:ext cx="96234" cy="90392"/>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16" name="TextBox 16"/>
            <p:cNvSpPr txBox="1"/>
            <p:nvPr/>
          </p:nvSpPr>
          <p:spPr>
            <a:xfrm>
              <a:off x="0" y="-38100"/>
              <a:ext cx="96234" cy="128492"/>
            </a:xfrm>
            <a:prstGeom prst="rect">
              <a:avLst/>
            </a:prstGeom>
          </p:spPr>
          <p:txBody>
            <a:bodyPr lIns="67235" tIns="67235" rIns="67235" bIns="67235" rtlCol="0" anchor="ctr"/>
            <a:lstStyle/>
            <a:p>
              <a:pPr algn="ctr">
                <a:lnSpc>
                  <a:spcPts val="2024"/>
                </a:lnSpc>
              </a:pPr>
              <a:endParaRPr/>
            </a:p>
          </p:txBody>
        </p:sp>
      </p:grpSp>
      <p:grpSp>
        <p:nvGrpSpPr>
          <p:cNvPr id="17" name="Group 17"/>
          <p:cNvGrpSpPr/>
          <p:nvPr/>
        </p:nvGrpSpPr>
        <p:grpSpPr>
          <a:xfrm>
            <a:off x="1458395" y="5841546"/>
            <a:ext cx="365388" cy="343208"/>
            <a:chOff x="0" y="0"/>
            <a:chExt cx="96234" cy="90392"/>
          </a:xfrm>
        </p:grpSpPr>
        <p:sp>
          <p:nvSpPr>
            <p:cNvPr id="18" name="Freeform 18"/>
            <p:cNvSpPr/>
            <p:nvPr/>
          </p:nvSpPr>
          <p:spPr>
            <a:xfrm>
              <a:off x="0" y="0"/>
              <a:ext cx="96234" cy="90392"/>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19" name="TextBox 19"/>
            <p:cNvSpPr txBox="1"/>
            <p:nvPr/>
          </p:nvSpPr>
          <p:spPr>
            <a:xfrm>
              <a:off x="0" y="-38100"/>
              <a:ext cx="96234" cy="128492"/>
            </a:xfrm>
            <a:prstGeom prst="rect">
              <a:avLst/>
            </a:prstGeom>
          </p:spPr>
          <p:txBody>
            <a:bodyPr lIns="67235" tIns="67235" rIns="67235" bIns="67235" rtlCol="0" anchor="ctr"/>
            <a:lstStyle/>
            <a:p>
              <a:pPr algn="ctr">
                <a:lnSpc>
                  <a:spcPts val="2024"/>
                </a:lnSpc>
              </a:pPr>
              <a:endParaRPr/>
            </a:p>
          </p:txBody>
        </p:sp>
      </p:grpSp>
      <p:grpSp>
        <p:nvGrpSpPr>
          <p:cNvPr id="20" name="Group 20"/>
          <p:cNvGrpSpPr/>
          <p:nvPr/>
        </p:nvGrpSpPr>
        <p:grpSpPr>
          <a:xfrm>
            <a:off x="1473583" y="6746473"/>
            <a:ext cx="365388" cy="343208"/>
            <a:chOff x="0" y="0"/>
            <a:chExt cx="96234" cy="90392"/>
          </a:xfrm>
        </p:grpSpPr>
        <p:sp>
          <p:nvSpPr>
            <p:cNvPr id="21" name="Freeform 21"/>
            <p:cNvSpPr/>
            <p:nvPr/>
          </p:nvSpPr>
          <p:spPr>
            <a:xfrm>
              <a:off x="0" y="0"/>
              <a:ext cx="96234" cy="90392"/>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22" name="TextBox 22"/>
            <p:cNvSpPr txBox="1"/>
            <p:nvPr/>
          </p:nvSpPr>
          <p:spPr>
            <a:xfrm>
              <a:off x="0" y="-38100"/>
              <a:ext cx="96234" cy="128492"/>
            </a:xfrm>
            <a:prstGeom prst="rect">
              <a:avLst/>
            </a:prstGeom>
          </p:spPr>
          <p:txBody>
            <a:bodyPr lIns="67235" tIns="67235" rIns="67235" bIns="67235" rtlCol="0" anchor="ctr"/>
            <a:lstStyle/>
            <a:p>
              <a:pPr algn="ctr">
                <a:lnSpc>
                  <a:spcPts val="2024"/>
                </a:lnSpc>
              </a:pPr>
              <a:endParaRPr/>
            </a:p>
          </p:txBody>
        </p:sp>
      </p:grpSp>
      <p:sp>
        <p:nvSpPr>
          <p:cNvPr id="23" name="Freeform 23"/>
          <p:cNvSpPr/>
          <p:nvPr/>
        </p:nvSpPr>
        <p:spPr>
          <a:xfrm>
            <a:off x="1140054" y="964852"/>
            <a:ext cx="1936943" cy="1774724"/>
          </a:xfrm>
          <a:custGeom>
            <a:avLst/>
            <a:gdLst/>
            <a:ahLst/>
            <a:cxnLst/>
            <a:rect l="l" t="t" r="r" b="b"/>
            <a:pathLst>
              <a:path w="1936943" h="1774724">
                <a:moveTo>
                  <a:pt x="0" y="0"/>
                </a:moveTo>
                <a:lnTo>
                  <a:pt x="1936943" y="0"/>
                </a:lnTo>
                <a:lnTo>
                  <a:pt x="1936943" y="1774724"/>
                </a:lnTo>
                <a:lnTo>
                  <a:pt x="0" y="177472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4" name="TextBox 24"/>
          <p:cNvSpPr txBox="1"/>
          <p:nvPr/>
        </p:nvSpPr>
        <p:spPr>
          <a:xfrm>
            <a:off x="12005845" y="1595657"/>
            <a:ext cx="2264351" cy="522638"/>
          </a:xfrm>
          <a:prstGeom prst="rect">
            <a:avLst/>
          </a:prstGeom>
        </p:spPr>
        <p:txBody>
          <a:bodyPr lIns="0" tIns="0" rIns="0" bIns="0" rtlCol="0" anchor="t">
            <a:spAutoFit/>
          </a:bodyPr>
          <a:lstStyle/>
          <a:p>
            <a:pPr algn="l">
              <a:lnSpc>
                <a:spcPts val="4067"/>
              </a:lnSpc>
            </a:pPr>
            <a:r>
              <a:rPr lang="en-US" sz="3506" b="1">
                <a:solidFill>
                  <a:srgbClr val="1495AE"/>
                </a:solidFill>
                <a:latin typeface="Martel Heavy"/>
                <a:ea typeface="Martel Heavy"/>
                <a:cs typeface="Martel Heavy"/>
                <a:sym typeface="Martel Heavy"/>
              </a:rPr>
              <a:t>Discover</a:t>
            </a:r>
          </a:p>
        </p:txBody>
      </p:sp>
      <p:sp>
        <p:nvSpPr>
          <p:cNvPr id="25" name="TextBox 25"/>
          <p:cNvSpPr txBox="1"/>
          <p:nvPr/>
        </p:nvSpPr>
        <p:spPr>
          <a:xfrm>
            <a:off x="12005845" y="2344829"/>
            <a:ext cx="2264351" cy="443899"/>
          </a:xfrm>
          <a:prstGeom prst="rect">
            <a:avLst/>
          </a:prstGeom>
        </p:spPr>
        <p:txBody>
          <a:bodyPr lIns="0" tIns="0" rIns="0" bIns="0" rtlCol="0" anchor="t">
            <a:spAutoFit/>
          </a:bodyPr>
          <a:lstStyle/>
          <a:p>
            <a:pPr algn="l">
              <a:lnSpc>
                <a:spcPts val="3487"/>
              </a:lnSpc>
            </a:pPr>
            <a:r>
              <a:rPr lang="en-US" sz="3006" b="1">
                <a:solidFill>
                  <a:srgbClr val="39375B"/>
                </a:solidFill>
                <a:latin typeface="Martel Heavy"/>
                <a:ea typeface="Martel Heavy"/>
                <a:cs typeface="Martel Heavy"/>
                <a:sym typeface="Martel Heavy"/>
              </a:rPr>
              <a:t>Now</a:t>
            </a:r>
          </a:p>
        </p:txBody>
      </p:sp>
      <p:sp>
        <p:nvSpPr>
          <p:cNvPr id="26" name="TextBox 26"/>
          <p:cNvSpPr txBox="1"/>
          <p:nvPr/>
        </p:nvSpPr>
        <p:spPr>
          <a:xfrm>
            <a:off x="2108526" y="3099507"/>
            <a:ext cx="8903010" cy="6445547"/>
          </a:xfrm>
          <a:prstGeom prst="rect">
            <a:avLst/>
          </a:prstGeom>
        </p:spPr>
        <p:txBody>
          <a:bodyPr lIns="0" tIns="0" rIns="0" bIns="0" rtlCol="0" anchor="t">
            <a:spAutoFit/>
          </a:bodyPr>
          <a:lstStyle/>
          <a:p>
            <a:pPr>
              <a:lnSpc>
                <a:spcPts val="3597"/>
              </a:lnSpc>
            </a:pPr>
            <a:r>
              <a:rPr lang="en-US" sz="2950" b="1" spc="-8" dirty="0">
                <a:solidFill>
                  <a:srgbClr val="1495AE"/>
                </a:solidFill>
                <a:latin typeface="Open Sans Bold"/>
                <a:ea typeface="Open Sans Bold"/>
                <a:cs typeface="Open Sans Bold"/>
                <a:sym typeface="Open Sans Bold"/>
              </a:rPr>
              <a:t>Confirm your contact info is correct with your association</a:t>
            </a:r>
          </a:p>
          <a:p>
            <a:pPr algn="l">
              <a:lnSpc>
                <a:spcPts val="3597"/>
              </a:lnSpc>
            </a:pPr>
            <a:r>
              <a:rPr lang="en-US" sz="2950" b="1" spc="-8" dirty="0">
                <a:solidFill>
                  <a:srgbClr val="0B0134"/>
                </a:solidFill>
                <a:latin typeface="Open Sans Bold"/>
                <a:ea typeface="Open Sans Bold"/>
                <a:cs typeface="Open Sans Bold"/>
                <a:sym typeface="Open Sans Bold"/>
              </a:rPr>
              <a:t>Do a little housekeeping</a:t>
            </a:r>
            <a:endParaRPr lang="en-US" sz="2950" b="1" spc="-8" dirty="0">
              <a:solidFill>
                <a:srgbClr val="0B0134"/>
              </a:solidFill>
              <a:latin typeface="Open Sans Bold"/>
              <a:ea typeface="Open Sans Bold"/>
              <a:cs typeface="Open Sans Bold"/>
            </a:endParaRPr>
          </a:p>
          <a:p>
            <a:pPr algn="l">
              <a:lnSpc>
                <a:spcPts val="3597"/>
              </a:lnSpc>
            </a:pPr>
            <a:endParaRPr lang="en-US" sz="2998" b="1" spc="-8">
              <a:solidFill>
                <a:srgbClr val="0B0134"/>
              </a:solidFill>
              <a:latin typeface="Open Sans Bold"/>
              <a:ea typeface="Open Sans Bold"/>
              <a:cs typeface="Open Sans Bold"/>
              <a:sym typeface="Open Sans Bold"/>
            </a:endParaRPr>
          </a:p>
          <a:p>
            <a:pPr algn="l">
              <a:lnSpc>
                <a:spcPts val="3597"/>
              </a:lnSpc>
            </a:pPr>
            <a:r>
              <a:rPr lang="en-US" sz="2950" b="1" spc="-8" dirty="0">
                <a:solidFill>
                  <a:srgbClr val="0B0134"/>
                </a:solidFill>
                <a:latin typeface="Open Sans Bold"/>
                <a:ea typeface="Open Sans Bold"/>
                <a:cs typeface="Open Sans Bold"/>
                <a:sym typeface="Open Sans Bold"/>
              </a:rPr>
              <a:t>Backup your records</a:t>
            </a:r>
            <a:endParaRPr lang="en-US" sz="2950" b="1" spc="-8" dirty="0">
              <a:solidFill>
                <a:srgbClr val="0B0134"/>
              </a:solidFill>
              <a:latin typeface="Open Sans Bold"/>
              <a:ea typeface="Open Sans Bold"/>
              <a:cs typeface="Open Sans Bold"/>
            </a:endParaRPr>
          </a:p>
          <a:p>
            <a:pPr algn="l">
              <a:lnSpc>
                <a:spcPts val="3597"/>
              </a:lnSpc>
            </a:pPr>
            <a:endParaRPr lang="en-US" sz="2998" b="1" spc="-8">
              <a:solidFill>
                <a:srgbClr val="0B0134"/>
              </a:solidFill>
              <a:latin typeface="Open Sans Bold"/>
              <a:ea typeface="Open Sans Bold"/>
              <a:cs typeface="Open Sans Bold"/>
              <a:sym typeface="Open Sans Bold"/>
            </a:endParaRPr>
          </a:p>
          <a:p>
            <a:pPr>
              <a:lnSpc>
                <a:spcPts val="3597"/>
              </a:lnSpc>
            </a:pPr>
            <a:r>
              <a:rPr lang="en-US" sz="2950" b="1" spc="-8" dirty="0">
                <a:solidFill>
                  <a:srgbClr val="0B0134"/>
                </a:solidFill>
                <a:latin typeface="Open Sans Bold"/>
                <a:ea typeface="Open Sans Bold"/>
                <a:cs typeface="Open Sans Bold"/>
                <a:sym typeface="Open Sans Bold"/>
              </a:rPr>
              <a:t>Mark your calendar: </a:t>
            </a:r>
            <a:r>
              <a:rPr lang="en-US" sz="2950" b="1" spc="-8" dirty="0">
                <a:solidFill>
                  <a:srgbClr val="287DA9"/>
                </a:solidFill>
                <a:latin typeface="Open Sans Bold"/>
                <a:ea typeface="Open Sans Bold"/>
                <a:cs typeface="Open Sans Bold"/>
                <a:sym typeface="Open Sans Bold"/>
              </a:rPr>
              <a:t>Nov 18 - Dec 2</a:t>
            </a:r>
            <a:r>
              <a:rPr lang="en-US" sz="2950" b="1" spc="-8" dirty="0">
                <a:solidFill>
                  <a:srgbClr val="0B0134"/>
                </a:solidFill>
                <a:latin typeface="Open Sans Bold"/>
                <a:ea typeface="Open Sans Bold"/>
                <a:cs typeface="Open Sans Bold"/>
                <a:sym typeface="Open Sans Bold"/>
              </a:rPr>
              <a:t>, </a:t>
            </a:r>
            <a:r>
              <a:rPr lang="en-US" sz="2950" b="1" spc="-8">
                <a:solidFill>
                  <a:srgbClr val="3E65A5"/>
                </a:solidFill>
                <a:latin typeface="Open Sans Bold"/>
                <a:ea typeface="Open Sans Bold"/>
                <a:cs typeface="Open Sans Bold"/>
                <a:sym typeface="Open Sans Bold"/>
              </a:rPr>
              <a:t>Dec 2 - 3</a:t>
            </a:r>
            <a:endParaRPr lang="en-US" sz="2950" b="1" spc="-8" dirty="0">
              <a:solidFill>
                <a:srgbClr val="3E65A5"/>
              </a:solidFill>
              <a:latin typeface="Open Sans Bold"/>
              <a:ea typeface="Open Sans Bold"/>
              <a:cs typeface="Open Sans Bold"/>
            </a:endParaRPr>
          </a:p>
          <a:p>
            <a:pPr algn="l">
              <a:lnSpc>
                <a:spcPts val="3597"/>
              </a:lnSpc>
            </a:pPr>
            <a:endParaRPr lang="en-US" sz="2998" b="1" spc="-8">
              <a:solidFill>
                <a:srgbClr val="3E65A5"/>
              </a:solidFill>
              <a:latin typeface="Open Sans Bold"/>
              <a:ea typeface="Open Sans Bold"/>
              <a:cs typeface="Open Sans Bold"/>
              <a:sym typeface="Open Sans Bold"/>
            </a:endParaRPr>
          </a:p>
          <a:p>
            <a:pPr algn="l">
              <a:lnSpc>
                <a:spcPts val="3597"/>
              </a:lnSpc>
            </a:pPr>
            <a:r>
              <a:rPr lang="en-US" sz="2950" b="1" spc="-8" dirty="0">
                <a:solidFill>
                  <a:srgbClr val="0B0134"/>
                </a:solidFill>
                <a:latin typeface="Open Sans Bold"/>
                <a:ea typeface="Open Sans Bold"/>
                <a:cs typeface="Open Sans Bold"/>
                <a:sym typeface="Open Sans Bold"/>
              </a:rPr>
              <a:t>Keep an eye on your email</a:t>
            </a:r>
            <a:endParaRPr lang="en-US" sz="2950" b="1" spc="-8" dirty="0">
              <a:solidFill>
                <a:srgbClr val="0B0134"/>
              </a:solidFill>
              <a:latin typeface="Open Sans Bold"/>
              <a:ea typeface="Open Sans Bold"/>
              <a:cs typeface="Open Sans Bold"/>
            </a:endParaRPr>
          </a:p>
          <a:p>
            <a:pPr algn="l">
              <a:lnSpc>
                <a:spcPts val="3597"/>
              </a:lnSpc>
            </a:pPr>
            <a:endParaRPr lang="en-US" sz="2998" b="1" spc="-8">
              <a:solidFill>
                <a:srgbClr val="0B0134"/>
              </a:solidFill>
              <a:latin typeface="Open Sans Bold"/>
              <a:ea typeface="Open Sans Bold"/>
              <a:cs typeface="Open Sans Bold"/>
              <a:sym typeface="Open Sans Bold"/>
            </a:endParaRPr>
          </a:p>
          <a:p>
            <a:pPr algn="l">
              <a:lnSpc>
                <a:spcPts val="3597"/>
              </a:lnSpc>
            </a:pPr>
            <a:r>
              <a:rPr lang="en-US" sz="2950" b="1" spc="-8" dirty="0">
                <a:solidFill>
                  <a:srgbClr val="0B0134"/>
                </a:solidFill>
                <a:latin typeface="Open Sans Bold"/>
                <a:ea typeface="Open Sans Bold"/>
                <a:cs typeface="Open Sans Bold"/>
                <a:sym typeface="Open Sans Bold"/>
              </a:rPr>
              <a:t>Prep your clients</a:t>
            </a:r>
            <a:endParaRPr lang="en-US" sz="2950" b="1" spc="-8" dirty="0">
              <a:solidFill>
                <a:srgbClr val="0B0134"/>
              </a:solidFill>
              <a:latin typeface="Open Sans Bold"/>
              <a:ea typeface="Open Sans Bold"/>
              <a:cs typeface="Open Sans Bold"/>
            </a:endParaRPr>
          </a:p>
          <a:p>
            <a:pPr algn="l">
              <a:lnSpc>
                <a:spcPts val="3597"/>
              </a:lnSpc>
            </a:pPr>
            <a:endParaRPr lang="en-US" sz="2998" b="1" spc="-8">
              <a:solidFill>
                <a:srgbClr val="0B0134"/>
              </a:solidFill>
              <a:latin typeface="Open Sans Bold"/>
              <a:ea typeface="Open Sans Bold"/>
              <a:cs typeface="Open Sans Bold"/>
              <a:sym typeface="Open Sans Bold"/>
            </a:endParaRPr>
          </a:p>
          <a:p>
            <a:pPr algn="l">
              <a:lnSpc>
                <a:spcPts val="3597"/>
              </a:lnSpc>
            </a:pPr>
            <a:r>
              <a:rPr lang="en-US" sz="2950" b="1" spc="-8" dirty="0">
                <a:solidFill>
                  <a:srgbClr val="0B0134"/>
                </a:solidFill>
                <a:latin typeface="Open Sans Bold"/>
                <a:ea typeface="Open Sans Bold"/>
                <a:cs typeface="Open Sans Bold"/>
                <a:sym typeface="Open Sans Bold"/>
              </a:rPr>
              <a:t>Bookmark the resource page:</a:t>
            </a:r>
            <a:endParaRPr lang="en-US" sz="2950" b="1" spc="-8" dirty="0">
              <a:solidFill>
                <a:srgbClr val="0B0134"/>
              </a:solidFill>
              <a:latin typeface="Open Sans Bold"/>
              <a:ea typeface="Open Sans Bold"/>
              <a:cs typeface="Open Sans Bold"/>
            </a:endParaRPr>
          </a:p>
          <a:p>
            <a:pPr algn="l">
              <a:lnSpc>
                <a:spcPts val="3597"/>
              </a:lnSpc>
            </a:pPr>
            <a:r>
              <a:rPr lang="en-US" sz="2950" b="1" spc="-8" dirty="0">
                <a:solidFill>
                  <a:srgbClr val="1495AE"/>
                </a:solidFill>
                <a:latin typeface="Open Sans Bold"/>
                <a:ea typeface="Open Sans Bold"/>
                <a:cs typeface="Open Sans Bold"/>
                <a:sym typeface="Open Sans Bold"/>
              </a:rPr>
              <a:t>Corporate.OneKeyMLS.com/Stratus-to-Matrix</a:t>
            </a:r>
            <a:endParaRPr lang="en-US" sz="2950" b="1" spc="-8" dirty="0">
              <a:solidFill>
                <a:srgbClr val="1495AE"/>
              </a:solidFill>
              <a:latin typeface="Open Sans Bold"/>
              <a:ea typeface="Open Sans Bold"/>
              <a:cs typeface="Open Sans Bold"/>
            </a:endParaRPr>
          </a:p>
        </p:txBody>
      </p:sp>
      <p:sp>
        <p:nvSpPr>
          <p:cNvPr id="27" name="TextBox 27"/>
          <p:cNvSpPr txBox="1"/>
          <p:nvPr/>
        </p:nvSpPr>
        <p:spPr>
          <a:xfrm>
            <a:off x="2392174" y="1429812"/>
            <a:ext cx="5356375" cy="1405542"/>
          </a:xfrm>
          <a:prstGeom prst="rect">
            <a:avLst/>
          </a:prstGeom>
        </p:spPr>
        <p:txBody>
          <a:bodyPr lIns="0" tIns="0" rIns="0" bIns="0" rtlCol="0" anchor="t">
            <a:spAutoFit/>
          </a:bodyPr>
          <a:lstStyle/>
          <a:p>
            <a:pPr algn="l">
              <a:lnSpc>
                <a:spcPts val="5575"/>
              </a:lnSpc>
            </a:pPr>
            <a:r>
              <a:rPr lang="en-US" sz="4806" b="1">
                <a:solidFill>
                  <a:srgbClr val="E65100"/>
                </a:solidFill>
                <a:latin typeface="Martel Heavy"/>
                <a:ea typeface="Martel Heavy"/>
                <a:cs typeface="Martel Heavy"/>
                <a:sym typeface="Martel Heavy"/>
              </a:rPr>
              <a:t>Phase 1 Checklist</a:t>
            </a:r>
          </a:p>
        </p:txBody>
      </p:sp>
      <p:sp>
        <p:nvSpPr>
          <p:cNvPr id="28" name="Freeform 28"/>
          <p:cNvSpPr/>
          <p:nvPr/>
        </p:nvSpPr>
        <p:spPr>
          <a:xfrm>
            <a:off x="10639810" y="3433191"/>
            <a:ext cx="6087340" cy="5696735"/>
          </a:xfrm>
          <a:custGeom>
            <a:avLst/>
            <a:gdLst/>
            <a:ahLst/>
            <a:cxnLst/>
            <a:rect l="l" t="t" r="r" b="b"/>
            <a:pathLst>
              <a:path w="6087340" h="5696735">
                <a:moveTo>
                  <a:pt x="0" y="0"/>
                </a:moveTo>
                <a:lnTo>
                  <a:pt x="6087340" y="0"/>
                </a:lnTo>
                <a:lnTo>
                  <a:pt x="6087340" y="5696735"/>
                </a:lnTo>
                <a:lnTo>
                  <a:pt x="0" y="569673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9" name="Freeform 29"/>
          <p:cNvSpPr/>
          <p:nvPr/>
        </p:nvSpPr>
        <p:spPr>
          <a:xfrm>
            <a:off x="5528882" y="1389666"/>
            <a:ext cx="1574210" cy="1700317"/>
          </a:xfrm>
          <a:custGeom>
            <a:avLst/>
            <a:gdLst/>
            <a:ahLst/>
            <a:cxnLst/>
            <a:rect l="l" t="t" r="r" b="b"/>
            <a:pathLst>
              <a:path w="1574210" h="1700317">
                <a:moveTo>
                  <a:pt x="0" y="0"/>
                </a:moveTo>
                <a:lnTo>
                  <a:pt x="1574210" y="0"/>
                </a:lnTo>
                <a:lnTo>
                  <a:pt x="1574210" y="1700316"/>
                </a:lnTo>
                <a:lnTo>
                  <a:pt x="0" y="170031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30" name="Group 30"/>
          <p:cNvGrpSpPr/>
          <p:nvPr/>
        </p:nvGrpSpPr>
        <p:grpSpPr>
          <a:xfrm>
            <a:off x="1458395" y="8556583"/>
            <a:ext cx="365388" cy="343208"/>
            <a:chOff x="0" y="0"/>
            <a:chExt cx="96234" cy="90392"/>
          </a:xfrm>
        </p:grpSpPr>
        <p:sp>
          <p:nvSpPr>
            <p:cNvPr id="31" name="Freeform 31"/>
            <p:cNvSpPr/>
            <p:nvPr/>
          </p:nvSpPr>
          <p:spPr>
            <a:xfrm>
              <a:off x="0" y="0"/>
              <a:ext cx="96234" cy="90392"/>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32" name="TextBox 32"/>
            <p:cNvSpPr txBox="1"/>
            <p:nvPr/>
          </p:nvSpPr>
          <p:spPr>
            <a:xfrm>
              <a:off x="0" y="-38100"/>
              <a:ext cx="96234" cy="128492"/>
            </a:xfrm>
            <a:prstGeom prst="rect">
              <a:avLst/>
            </a:prstGeom>
          </p:spPr>
          <p:txBody>
            <a:bodyPr lIns="67235" tIns="67235" rIns="67235" bIns="67235" rtlCol="0" anchor="ctr"/>
            <a:lstStyle/>
            <a:p>
              <a:pPr algn="ctr">
                <a:lnSpc>
                  <a:spcPts val="2024"/>
                </a:lnSpc>
              </a:pPr>
              <a:endParaRPr/>
            </a:p>
          </p:txBody>
        </p:sp>
      </p:grpSp>
      <p:sp>
        <p:nvSpPr>
          <p:cNvPr id="33" name="Freeform 33"/>
          <p:cNvSpPr/>
          <p:nvPr/>
        </p:nvSpPr>
        <p:spPr>
          <a:xfrm>
            <a:off x="17083769" y="8982653"/>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8"/>
            <a:stretch>
              <a:fillRect/>
            </a:stretch>
          </a:blipFill>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grpSp>
        <p:nvGrpSpPr>
          <p:cNvPr id="2" name="Group 2"/>
          <p:cNvGrpSpPr/>
          <p:nvPr/>
        </p:nvGrpSpPr>
        <p:grpSpPr>
          <a:xfrm>
            <a:off x="681399" y="698452"/>
            <a:ext cx="16925201" cy="8890096"/>
            <a:chOff x="0" y="0"/>
            <a:chExt cx="1506451" cy="791275"/>
          </a:xfrm>
        </p:grpSpPr>
        <p:sp>
          <p:nvSpPr>
            <p:cNvPr id="3" name="Freeform 3"/>
            <p:cNvSpPr/>
            <p:nvPr/>
          </p:nvSpPr>
          <p:spPr>
            <a:xfrm>
              <a:off x="0" y="0"/>
              <a:ext cx="1506451" cy="791275"/>
            </a:xfrm>
            <a:custGeom>
              <a:avLst/>
              <a:gdLst/>
              <a:ahLst/>
              <a:cxnLst/>
              <a:rect l="l" t="t" r="r" b="b"/>
              <a:pathLst>
                <a:path w="1506451" h="791275">
                  <a:moveTo>
                    <a:pt x="0" y="0"/>
                  </a:moveTo>
                  <a:lnTo>
                    <a:pt x="1506451" y="0"/>
                  </a:lnTo>
                  <a:lnTo>
                    <a:pt x="1506451" y="791275"/>
                  </a:lnTo>
                  <a:lnTo>
                    <a:pt x="0" y="791275"/>
                  </a:lnTo>
                  <a:close/>
                </a:path>
              </a:pathLst>
            </a:custGeom>
            <a:solidFill>
              <a:srgbClr val="FFFFFF"/>
            </a:solidFill>
          </p:spPr>
          <p:txBody>
            <a:bodyPr/>
            <a:lstStyle/>
            <a:p>
              <a:endParaRPr lang="en-US"/>
            </a:p>
          </p:txBody>
        </p:sp>
        <p:sp>
          <p:nvSpPr>
            <p:cNvPr id="4" name="TextBox 4"/>
            <p:cNvSpPr txBox="1"/>
            <p:nvPr/>
          </p:nvSpPr>
          <p:spPr>
            <a:xfrm>
              <a:off x="0" y="-38100"/>
              <a:ext cx="1506451" cy="829375"/>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489353" y="6334043"/>
            <a:ext cx="365388" cy="343208"/>
            <a:chOff x="0" y="0"/>
            <a:chExt cx="96234" cy="90392"/>
          </a:xfrm>
        </p:grpSpPr>
        <p:sp>
          <p:nvSpPr>
            <p:cNvPr id="6" name="Freeform 6"/>
            <p:cNvSpPr/>
            <p:nvPr/>
          </p:nvSpPr>
          <p:spPr>
            <a:xfrm>
              <a:off x="0" y="0"/>
              <a:ext cx="96234" cy="90392"/>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7" name="TextBox 7"/>
            <p:cNvSpPr txBox="1"/>
            <p:nvPr/>
          </p:nvSpPr>
          <p:spPr>
            <a:xfrm>
              <a:off x="0" y="-38100"/>
              <a:ext cx="96234" cy="128492"/>
            </a:xfrm>
            <a:prstGeom prst="rect">
              <a:avLst/>
            </a:prstGeom>
          </p:spPr>
          <p:txBody>
            <a:bodyPr lIns="67235" tIns="67235" rIns="67235" bIns="67235" rtlCol="0" anchor="ctr"/>
            <a:lstStyle/>
            <a:p>
              <a:pPr algn="ctr">
                <a:lnSpc>
                  <a:spcPts val="2024"/>
                </a:lnSpc>
              </a:pPr>
              <a:endParaRPr/>
            </a:p>
          </p:txBody>
        </p:sp>
      </p:grpSp>
      <p:grpSp>
        <p:nvGrpSpPr>
          <p:cNvPr id="8" name="Group 8"/>
          <p:cNvGrpSpPr/>
          <p:nvPr/>
        </p:nvGrpSpPr>
        <p:grpSpPr>
          <a:xfrm>
            <a:off x="1486498" y="6861265"/>
            <a:ext cx="365388" cy="343208"/>
            <a:chOff x="0" y="0"/>
            <a:chExt cx="96234" cy="90392"/>
          </a:xfrm>
        </p:grpSpPr>
        <p:sp>
          <p:nvSpPr>
            <p:cNvPr id="9" name="Freeform 9"/>
            <p:cNvSpPr/>
            <p:nvPr/>
          </p:nvSpPr>
          <p:spPr>
            <a:xfrm>
              <a:off x="0" y="0"/>
              <a:ext cx="96234" cy="90392"/>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10" name="TextBox 10"/>
            <p:cNvSpPr txBox="1"/>
            <p:nvPr/>
          </p:nvSpPr>
          <p:spPr>
            <a:xfrm>
              <a:off x="0" y="-38100"/>
              <a:ext cx="96234" cy="128492"/>
            </a:xfrm>
            <a:prstGeom prst="rect">
              <a:avLst/>
            </a:prstGeom>
          </p:spPr>
          <p:txBody>
            <a:bodyPr lIns="67235" tIns="67235" rIns="67235" bIns="67235" rtlCol="0" anchor="ctr"/>
            <a:lstStyle/>
            <a:p>
              <a:pPr algn="ctr">
                <a:lnSpc>
                  <a:spcPts val="2024"/>
                </a:lnSpc>
              </a:pPr>
              <a:endParaRPr/>
            </a:p>
          </p:txBody>
        </p:sp>
      </p:grpSp>
      <p:grpSp>
        <p:nvGrpSpPr>
          <p:cNvPr id="11" name="Group 11"/>
          <p:cNvGrpSpPr/>
          <p:nvPr/>
        </p:nvGrpSpPr>
        <p:grpSpPr>
          <a:xfrm>
            <a:off x="1473583" y="3089982"/>
            <a:ext cx="365388" cy="343208"/>
            <a:chOff x="0" y="0"/>
            <a:chExt cx="96234" cy="90392"/>
          </a:xfrm>
        </p:grpSpPr>
        <p:sp>
          <p:nvSpPr>
            <p:cNvPr id="12" name="Freeform 12"/>
            <p:cNvSpPr/>
            <p:nvPr/>
          </p:nvSpPr>
          <p:spPr>
            <a:xfrm>
              <a:off x="0" y="0"/>
              <a:ext cx="96234" cy="90392"/>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13" name="TextBox 13"/>
            <p:cNvSpPr txBox="1"/>
            <p:nvPr/>
          </p:nvSpPr>
          <p:spPr>
            <a:xfrm>
              <a:off x="0" y="-38100"/>
              <a:ext cx="96234" cy="128492"/>
            </a:xfrm>
            <a:prstGeom prst="rect">
              <a:avLst/>
            </a:prstGeom>
          </p:spPr>
          <p:txBody>
            <a:bodyPr lIns="67235" tIns="67235" rIns="67235" bIns="67235" rtlCol="0" anchor="ctr"/>
            <a:lstStyle/>
            <a:p>
              <a:pPr algn="ctr">
                <a:lnSpc>
                  <a:spcPts val="2024"/>
                </a:lnSpc>
              </a:pPr>
              <a:endParaRPr/>
            </a:p>
          </p:txBody>
        </p:sp>
      </p:grpSp>
      <p:grpSp>
        <p:nvGrpSpPr>
          <p:cNvPr id="14" name="Group 14"/>
          <p:cNvGrpSpPr/>
          <p:nvPr/>
        </p:nvGrpSpPr>
        <p:grpSpPr>
          <a:xfrm>
            <a:off x="1473583" y="4040704"/>
            <a:ext cx="365388" cy="343208"/>
            <a:chOff x="0" y="0"/>
            <a:chExt cx="96234" cy="90392"/>
          </a:xfrm>
        </p:grpSpPr>
        <p:sp>
          <p:nvSpPr>
            <p:cNvPr id="15" name="Freeform 15"/>
            <p:cNvSpPr/>
            <p:nvPr/>
          </p:nvSpPr>
          <p:spPr>
            <a:xfrm>
              <a:off x="0" y="0"/>
              <a:ext cx="96234" cy="90392"/>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16" name="TextBox 16"/>
            <p:cNvSpPr txBox="1"/>
            <p:nvPr/>
          </p:nvSpPr>
          <p:spPr>
            <a:xfrm>
              <a:off x="0" y="-38100"/>
              <a:ext cx="96234" cy="128492"/>
            </a:xfrm>
            <a:prstGeom prst="rect">
              <a:avLst/>
            </a:prstGeom>
          </p:spPr>
          <p:txBody>
            <a:bodyPr lIns="67235" tIns="67235" rIns="67235" bIns="67235" rtlCol="0" anchor="ctr"/>
            <a:lstStyle/>
            <a:p>
              <a:pPr algn="ctr">
                <a:lnSpc>
                  <a:spcPts val="2024"/>
                </a:lnSpc>
              </a:pPr>
              <a:endParaRPr/>
            </a:p>
          </p:txBody>
        </p:sp>
      </p:grpSp>
      <p:grpSp>
        <p:nvGrpSpPr>
          <p:cNvPr id="17" name="Group 17"/>
          <p:cNvGrpSpPr/>
          <p:nvPr/>
        </p:nvGrpSpPr>
        <p:grpSpPr>
          <a:xfrm>
            <a:off x="1480041" y="4514196"/>
            <a:ext cx="365388" cy="343208"/>
            <a:chOff x="0" y="0"/>
            <a:chExt cx="96234" cy="90392"/>
          </a:xfrm>
        </p:grpSpPr>
        <p:sp>
          <p:nvSpPr>
            <p:cNvPr id="18" name="Freeform 18"/>
            <p:cNvSpPr/>
            <p:nvPr/>
          </p:nvSpPr>
          <p:spPr>
            <a:xfrm>
              <a:off x="0" y="0"/>
              <a:ext cx="96234" cy="90392"/>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19" name="TextBox 19"/>
            <p:cNvSpPr txBox="1"/>
            <p:nvPr/>
          </p:nvSpPr>
          <p:spPr>
            <a:xfrm>
              <a:off x="0" y="-38100"/>
              <a:ext cx="96234" cy="128492"/>
            </a:xfrm>
            <a:prstGeom prst="rect">
              <a:avLst/>
            </a:prstGeom>
          </p:spPr>
          <p:txBody>
            <a:bodyPr lIns="67235" tIns="67235" rIns="67235" bIns="67235" rtlCol="0" anchor="ctr"/>
            <a:lstStyle/>
            <a:p>
              <a:pPr algn="ctr">
                <a:lnSpc>
                  <a:spcPts val="2024"/>
                </a:lnSpc>
              </a:pPr>
              <a:endParaRPr/>
            </a:p>
          </p:txBody>
        </p:sp>
      </p:grpSp>
      <p:grpSp>
        <p:nvGrpSpPr>
          <p:cNvPr id="20" name="Group 20"/>
          <p:cNvGrpSpPr/>
          <p:nvPr/>
        </p:nvGrpSpPr>
        <p:grpSpPr>
          <a:xfrm>
            <a:off x="1484226" y="4976224"/>
            <a:ext cx="365388" cy="343208"/>
            <a:chOff x="0" y="0"/>
            <a:chExt cx="96234" cy="90392"/>
          </a:xfrm>
        </p:grpSpPr>
        <p:sp>
          <p:nvSpPr>
            <p:cNvPr id="21" name="Freeform 21"/>
            <p:cNvSpPr/>
            <p:nvPr/>
          </p:nvSpPr>
          <p:spPr>
            <a:xfrm>
              <a:off x="0" y="0"/>
              <a:ext cx="96234" cy="90392"/>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22" name="TextBox 22"/>
            <p:cNvSpPr txBox="1"/>
            <p:nvPr/>
          </p:nvSpPr>
          <p:spPr>
            <a:xfrm>
              <a:off x="0" y="-38100"/>
              <a:ext cx="96234" cy="128492"/>
            </a:xfrm>
            <a:prstGeom prst="rect">
              <a:avLst/>
            </a:prstGeom>
          </p:spPr>
          <p:txBody>
            <a:bodyPr lIns="67235" tIns="67235" rIns="67235" bIns="67235" rtlCol="0" anchor="ctr"/>
            <a:lstStyle/>
            <a:p>
              <a:pPr algn="ctr">
                <a:lnSpc>
                  <a:spcPts val="2024"/>
                </a:lnSpc>
              </a:pPr>
              <a:endParaRPr/>
            </a:p>
          </p:txBody>
        </p:sp>
      </p:grpSp>
      <p:sp>
        <p:nvSpPr>
          <p:cNvPr id="23" name="Freeform 23"/>
          <p:cNvSpPr/>
          <p:nvPr/>
        </p:nvSpPr>
        <p:spPr>
          <a:xfrm>
            <a:off x="11281091" y="3561565"/>
            <a:ext cx="5978209" cy="5696735"/>
          </a:xfrm>
          <a:custGeom>
            <a:avLst/>
            <a:gdLst/>
            <a:ahLst/>
            <a:cxnLst/>
            <a:rect l="l" t="t" r="r" b="b"/>
            <a:pathLst>
              <a:path w="5978209" h="5696735">
                <a:moveTo>
                  <a:pt x="0" y="0"/>
                </a:moveTo>
                <a:lnTo>
                  <a:pt x="5978209" y="0"/>
                </a:lnTo>
                <a:lnTo>
                  <a:pt x="5978209" y="5696735"/>
                </a:lnTo>
                <a:lnTo>
                  <a:pt x="0" y="569673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24" name="Group 24"/>
          <p:cNvGrpSpPr/>
          <p:nvPr/>
        </p:nvGrpSpPr>
        <p:grpSpPr>
          <a:xfrm>
            <a:off x="1473583" y="5467863"/>
            <a:ext cx="365388" cy="343208"/>
            <a:chOff x="0" y="0"/>
            <a:chExt cx="96234" cy="90392"/>
          </a:xfrm>
        </p:grpSpPr>
        <p:sp>
          <p:nvSpPr>
            <p:cNvPr id="25" name="Freeform 25"/>
            <p:cNvSpPr/>
            <p:nvPr/>
          </p:nvSpPr>
          <p:spPr>
            <a:xfrm>
              <a:off x="0" y="0"/>
              <a:ext cx="96234" cy="90392"/>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26" name="TextBox 26"/>
            <p:cNvSpPr txBox="1"/>
            <p:nvPr/>
          </p:nvSpPr>
          <p:spPr>
            <a:xfrm>
              <a:off x="0" y="-38100"/>
              <a:ext cx="96234" cy="128492"/>
            </a:xfrm>
            <a:prstGeom prst="rect">
              <a:avLst/>
            </a:prstGeom>
          </p:spPr>
          <p:txBody>
            <a:bodyPr lIns="67235" tIns="67235" rIns="67235" bIns="67235" rtlCol="0" anchor="ctr"/>
            <a:lstStyle/>
            <a:p>
              <a:pPr algn="ctr">
                <a:lnSpc>
                  <a:spcPts val="2024"/>
                </a:lnSpc>
              </a:pPr>
              <a:endParaRPr/>
            </a:p>
          </p:txBody>
        </p:sp>
      </p:grpSp>
      <p:sp>
        <p:nvSpPr>
          <p:cNvPr id="27" name="Freeform 27"/>
          <p:cNvSpPr/>
          <p:nvPr/>
        </p:nvSpPr>
        <p:spPr>
          <a:xfrm>
            <a:off x="1140054" y="964852"/>
            <a:ext cx="1936943" cy="1774724"/>
          </a:xfrm>
          <a:custGeom>
            <a:avLst/>
            <a:gdLst/>
            <a:ahLst/>
            <a:cxnLst/>
            <a:rect l="l" t="t" r="r" b="b"/>
            <a:pathLst>
              <a:path w="1936943" h="1774724">
                <a:moveTo>
                  <a:pt x="0" y="0"/>
                </a:moveTo>
                <a:lnTo>
                  <a:pt x="1936943" y="0"/>
                </a:lnTo>
                <a:lnTo>
                  <a:pt x="1936943" y="1774724"/>
                </a:lnTo>
                <a:lnTo>
                  <a:pt x="0" y="177472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8" name="TextBox 28"/>
          <p:cNvSpPr txBox="1"/>
          <p:nvPr/>
        </p:nvSpPr>
        <p:spPr>
          <a:xfrm>
            <a:off x="12005845" y="1595657"/>
            <a:ext cx="2264351" cy="522638"/>
          </a:xfrm>
          <a:prstGeom prst="rect">
            <a:avLst/>
          </a:prstGeom>
        </p:spPr>
        <p:txBody>
          <a:bodyPr lIns="0" tIns="0" rIns="0" bIns="0" rtlCol="0" anchor="t">
            <a:spAutoFit/>
          </a:bodyPr>
          <a:lstStyle/>
          <a:p>
            <a:pPr algn="l">
              <a:lnSpc>
                <a:spcPts val="4067"/>
              </a:lnSpc>
            </a:pPr>
            <a:r>
              <a:rPr lang="en-US" sz="3506" b="1">
                <a:solidFill>
                  <a:srgbClr val="287DA9"/>
                </a:solidFill>
                <a:latin typeface="Martel Heavy"/>
                <a:ea typeface="Martel Heavy"/>
                <a:cs typeface="Martel Heavy"/>
                <a:sym typeface="Martel Heavy"/>
              </a:rPr>
              <a:t>Prepare</a:t>
            </a:r>
          </a:p>
        </p:txBody>
      </p:sp>
      <p:sp>
        <p:nvSpPr>
          <p:cNvPr id="29" name="TextBox 29"/>
          <p:cNvSpPr txBox="1"/>
          <p:nvPr/>
        </p:nvSpPr>
        <p:spPr>
          <a:xfrm>
            <a:off x="12005845" y="2344829"/>
            <a:ext cx="3393151" cy="452047"/>
          </a:xfrm>
          <a:prstGeom prst="rect">
            <a:avLst/>
          </a:prstGeom>
        </p:spPr>
        <p:txBody>
          <a:bodyPr wrap="square" lIns="0" tIns="0" rIns="0" bIns="0" rtlCol="0" anchor="t">
            <a:spAutoFit/>
          </a:bodyPr>
          <a:lstStyle/>
          <a:p>
            <a:pPr>
              <a:lnSpc>
                <a:spcPts val="3487"/>
              </a:lnSpc>
            </a:pPr>
            <a:r>
              <a:rPr lang="en-US" sz="3000" b="1" dirty="0">
                <a:solidFill>
                  <a:srgbClr val="39375B"/>
                </a:solidFill>
                <a:latin typeface="Martel Heavy"/>
                <a:ea typeface="Martel Heavy"/>
                <a:cs typeface="Martel Heavy"/>
                <a:sym typeface="Martel Heavy"/>
              </a:rPr>
              <a:t>Nov 18 – Dec 2</a:t>
            </a:r>
          </a:p>
        </p:txBody>
      </p:sp>
      <p:sp>
        <p:nvSpPr>
          <p:cNvPr id="30" name="TextBox 30"/>
          <p:cNvSpPr txBox="1"/>
          <p:nvPr/>
        </p:nvSpPr>
        <p:spPr>
          <a:xfrm>
            <a:off x="2108525" y="3086591"/>
            <a:ext cx="7579199" cy="4119013"/>
          </a:xfrm>
          <a:prstGeom prst="rect">
            <a:avLst/>
          </a:prstGeom>
        </p:spPr>
        <p:txBody>
          <a:bodyPr wrap="square" lIns="0" tIns="0" rIns="0" bIns="0" rtlCol="0" anchor="t">
            <a:spAutoFit/>
          </a:bodyPr>
          <a:lstStyle/>
          <a:p>
            <a:pPr>
              <a:lnSpc>
                <a:spcPts val="3597"/>
              </a:lnSpc>
            </a:pPr>
            <a:r>
              <a:rPr lang="en-US" sz="2400" b="1" spc="-8">
                <a:solidFill>
                  <a:srgbClr val="287DA9"/>
                </a:solidFill>
                <a:latin typeface="Open Sans Bold"/>
                <a:ea typeface="Open Sans Bold"/>
                <a:cs typeface="Open Sans Bold"/>
                <a:sym typeface="Open Sans Bold"/>
              </a:rPr>
              <a:t>Set up multi-factor authentication and log in</a:t>
            </a:r>
            <a:endParaRPr lang="en-US" sz="2400" b="1" spc="-8">
              <a:solidFill>
                <a:srgbClr val="287DA9"/>
              </a:solidFill>
              <a:latin typeface="Open Sans Bold"/>
              <a:ea typeface="Open Sans Bold"/>
              <a:cs typeface="Open Sans Bold"/>
            </a:endParaRPr>
          </a:p>
          <a:p>
            <a:pPr algn="l">
              <a:lnSpc>
                <a:spcPts val="3597"/>
              </a:lnSpc>
            </a:pPr>
            <a:r>
              <a:rPr lang="en-US" sz="2400" b="1" spc="-8">
                <a:solidFill>
                  <a:srgbClr val="0B0134"/>
                </a:solidFill>
                <a:latin typeface="Open Sans Bold"/>
                <a:ea typeface="Open Sans Bold"/>
                <a:cs typeface="Open Sans Bold"/>
                <a:sym typeface="Open Sans Bold"/>
              </a:rPr>
              <a:t>Set up your branding &amp; preferences</a:t>
            </a:r>
            <a:endParaRPr lang="en-US" sz="2400" b="1" spc="-8">
              <a:solidFill>
                <a:srgbClr val="0B0134"/>
              </a:solidFill>
              <a:latin typeface="Open Sans Bold"/>
              <a:ea typeface="Open Sans Bold"/>
              <a:cs typeface="Open Sans Bold"/>
            </a:endParaRPr>
          </a:p>
          <a:p>
            <a:pPr>
              <a:lnSpc>
                <a:spcPts val="3597"/>
              </a:lnSpc>
            </a:pPr>
            <a:r>
              <a:rPr lang="en-US" sz="2400" b="1" spc="-8">
                <a:solidFill>
                  <a:srgbClr val="0B0134"/>
                </a:solidFill>
                <a:latin typeface="Open Sans Bold"/>
                <a:ea typeface="Open Sans Bold"/>
                <a:cs typeface="Open Sans Bold"/>
                <a:sym typeface="Open Sans Bold"/>
              </a:rPr>
              <a:t>View your listings</a:t>
            </a:r>
            <a:endParaRPr lang="en-US" sz="2400" b="1" spc="-8">
              <a:solidFill>
                <a:srgbClr val="0B0134"/>
              </a:solidFill>
              <a:latin typeface="Open Sans Bold"/>
              <a:ea typeface="Open Sans Bold"/>
              <a:cs typeface="Open Sans Bold"/>
            </a:endParaRPr>
          </a:p>
          <a:p>
            <a:pPr>
              <a:lnSpc>
                <a:spcPts val="3597"/>
              </a:lnSpc>
            </a:pPr>
            <a:r>
              <a:rPr lang="en-US" sz="2400" b="1" spc="-8">
                <a:solidFill>
                  <a:srgbClr val="0B0134"/>
                </a:solidFill>
                <a:latin typeface="Open Sans Bold"/>
                <a:ea typeface="Open Sans Bold"/>
                <a:cs typeface="Open Sans Bold"/>
                <a:sym typeface="Open Sans Bold"/>
              </a:rPr>
              <a:t>Compare your contacts, add yourself as a contact</a:t>
            </a:r>
            <a:endParaRPr lang="en-US" sz="2400" b="1" spc="-8">
              <a:solidFill>
                <a:srgbClr val="0B0134"/>
              </a:solidFill>
              <a:latin typeface="Open Sans Bold"/>
              <a:ea typeface="Open Sans Bold"/>
              <a:cs typeface="Open Sans Bold"/>
            </a:endParaRPr>
          </a:p>
          <a:p>
            <a:pPr>
              <a:lnSpc>
                <a:spcPts val="3597"/>
              </a:lnSpc>
            </a:pPr>
            <a:r>
              <a:rPr lang="en-US" sz="2400" b="1" spc="-8">
                <a:solidFill>
                  <a:srgbClr val="0B0134"/>
                </a:solidFill>
                <a:latin typeface="Open Sans Bold"/>
                <a:ea typeface="Open Sans Bold"/>
                <a:cs typeface="Open Sans Bold"/>
              </a:rPr>
              <a:t>Search for listings</a:t>
            </a:r>
            <a:endParaRPr lang="en-US" sz="2400" b="1" spc="-8">
              <a:solidFill>
                <a:srgbClr val="0B0134"/>
              </a:solidFill>
              <a:latin typeface="Open Sans Bold"/>
              <a:ea typeface="Open Sans Bold"/>
              <a:cs typeface="Open Sans Bold"/>
              <a:sym typeface="Open Sans Bold"/>
            </a:endParaRPr>
          </a:p>
          <a:p>
            <a:pPr>
              <a:lnSpc>
                <a:spcPts val="3597"/>
              </a:lnSpc>
            </a:pPr>
            <a:r>
              <a:rPr lang="en-US" sz="2400" b="1" spc="-8">
                <a:solidFill>
                  <a:srgbClr val="0B0134"/>
                </a:solidFill>
                <a:latin typeface="Open Sans Bold"/>
                <a:ea typeface="Open Sans Bold"/>
                <a:cs typeface="Open Sans Bold"/>
                <a:sym typeface="Open Sans Bold"/>
              </a:rPr>
              <a:t>Create an auto email with yourself as the recipient. Explore </a:t>
            </a:r>
            <a:r>
              <a:rPr lang="en-US" sz="2400" b="1" spc="-8" err="1">
                <a:solidFill>
                  <a:srgbClr val="0B0134"/>
                </a:solidFill>
                <a:latin typeface="Open Sans Bold"/>
                <a:ea typeface="Open Sans Bold"/>
                <a:cs typeface="Open Sans Bold"/>
                <a:sym typeface="Open Sans Bold"/>
              </a:rPr>
              <a:t>OneHome</a:t>
            </a:r>
            <a:r>
              <a:rPr lang="en-US" sz="2400" b="1" spc="-8">
                <a:solidFill>
                  <a:srgbClr val="0B0134"/>
                </a:solidFill>
                <a:latin typeface="Open Sans Bold"/>
                <a:ea typeface="Open Sans Bold"/>
                <a:cs typeface="Open Sans Bold"/>
                <a:sym typeface="Open Sans Bold"/>
              </a:rPr>
              <a:t>.</a:t>
            </a:r>
            <a:endParaRPr lang="en-US" sz="2400" b="1" spc="-8">
              <a:solidFill>
                <a:srgbClr val="0B0134"/>
              </a:solidFill>
              <a:latin typeface="Open Sans Bold"/>
              <a:ea typeface="Open Sans Bold"/>
              <a:cs typeface="Open Sans Bold"/>
            </a:endParaRPr>
          </a:p>
          <a:p>
            <a:pPr>
              <a:lnSpc>
                <a:spcPts val="3597"/>
              </a:lnSpc>
            </a:pPr>
            <a:r>
              <a:rPr lang="en-US" sz="2400" b="1" spc="-8">
                <a:solidFill>
                  <a:srgbClr val="0B0134"/>
                </a:solidFill>
                <a:latin typeface="Open Sans Bold"/>
                <a:ea typeface="Open Sans Bold"/>
                <a:cs typeface="Open Sans Bold"/>
              </a:rPr>
              <a:t>Convert your Saved Searches into Auto Email</a:t>
            </a:r>
          </a:p>
          <a:p>
            <a:pPr algn="l">
              <a:lnSpc>
                <a:spcPts val="3597"/>
              </a:lnSpc>
            </a:pPr>
            <a:r>
              <a:rPr lang="en-US" sz="2400" b="1" spc="-8">
                <a:solidFill>
                  <a:srgbClr val="0B0134"/>
                </a:solidFill>
                <a:latin typeface="Open Sans Bold"/>
                <a:ea typeface="Open Sans Bold"/>
                <a:cs typeface="Open Sans Bold"/>
                <a:sym typeface="Open Sans Bold"/>
              </a:rPr>
              <a:t>Take advantage of learning &amp; development</a:t>
            </a:r>
            <a:endParaRPr lang="en-US" sz="2400" b="1" spc="-8">
              <a:solidFill>
                <a:srgbClr val="0B0134"/>
              </a:solidFill>
              <a:latin typeface="Open Sans Bold"/>
              <a:ea typeface="Open Sans Bold"/>
              <a:cs typeface="Open Sans Bold"/>
            </a:endParaRPr>
          </a:p>
        </p:txBody>
      </p:sp>
      <p:sp>
        <p:nvSpPr>
          <p:cNvPr id="31" name="TextBox 31"/>
          <p:cNvSpPr txBox="1"/>
          <p:nvPr/>
        </p:nvSpPr>
        <p:spPr>
          <a:xfrm>
            <a:off x="2392174" y="1429812"/>
            <a:ext cx="5356375" cy="1405542"/>
          </a:xfrm>
          <a:prstGeom prst="rect">
            <a:avLst/>
          </a:prstGeom>
        </p:spPr>
        <p:txBody>
          <a:bodyPr lIns="0" tIns="0" rIns="0" bIns="0" rtlCol="0" anchor="t">
            <a:spAutoFit/>
          </a:bodyPr>
          <a:lstStyle/>
          <a:p>
            <a:pPr algn="l">
              <a:lnSpc>
                <a:spcPts val="5575"/>
              </a:lnSpc>
            </a:pPr>
            <a:r>
              <a:rPr lang="en-US" sz="4806" b="1">
                <a:solidFill>
                  <a:srgbClr val="E65100"/>
                </a:solidFill>
                <a:latin typeface="Martel Heavy"/>
                <a:ea typeface="Martel Heavy"/>
                <a:cs typeface="Martel Heavy"/>
                <a:sym typeface="Martel Heavy"/>
              </a:rPr>
              <a:t>Phase 2 Checklist</a:t>
            </a:r>
          </a:p>
        </p:txBody>
      </p:sp>
      <p:sp>
        <p:nvSpPr>
          <p:cNvPr id="32" name="Freeform 32"/>
          <p:cNvSpPr/>
          <p:nvPr/>
        </p:nvSpPr>
        <p:spPr>
          <a:xfrm>
            <a:off x="17083769" y="9065367"/>
            <a:ext cx="1045664" cy="1046362"/>
          </a:xfrm>
          <a:custGeom>
            <a:avLst/>
            <a:gdLst/>
            <a:ahLst/>
            <a:cxnLst/>
            <a:rect l="l" t="t" r="r" b="b"/>
            <a:pathLst>
              <a:path w="1045664" h="1046362">
                <a:moveTo>
                  <a:pt x="0" y="0"/>
                </a:moveTo>
                <a:lnTo>
                  <a:pt x="1045664" y="0"/>
                </a:lnTo>
                <a:lnTo>
                  <a:pt x="1045664" y="1046362"/>
                </a:lnTo>
                <a:lnTo>
                  <a:pt x="0" y="1046362"/>
                </a:lnTo>
                <a:lnTo>
                  <a:pt x="0" y="0"/>
                </a:lnTo>
                <a:close/>
              </a:path>
            </a:pathLst>
          </a:custGeom>
          <a:blipFill>
            <a:blip r:embed="rId6"/>
            <a:stretch>
              <a:fillRect/>
            </a:stretch>
          </a:blipFill>
        </p:spPr>
        <p:txBody>
          <a:bodyPr/>
          <a:lstStyle/>
          <a:p>
            <a:endParaRPr lang="en-US"/>
          </a:p>
        </p:txBody>
      </p:sp>
      <p:sp>
        <p:nvSpPr>
          <p:cNvPr id="34" name="Freeform 15">
            <a:extLst>
              <a:ext uri="{FF2B5EF4-FFF2-40B4-BE49-F238E27FC236}">
                <a16:creationId xmlns:a16="http://schemas.microsoft.com/office/drawing/2014/main" id="{B9E12BFE-CDE3-8903-3A85-6B42897ECF81}"/>
              </a:ext>
            </a:extLst>
          </p:cNvPr>
          <p:cNvSpPr/>
          <p:nvPr/>
        </p:nvSpPr>
        <p:spPr>
          <a:xfrm>
            <a:off x="1477458" y="3560257"/>
            <a:ext cx="365388" cy="343208"/>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36" name="Freeform 9">
            <a:extLst>
              <a:ext uri="{FF2B5EF4-FFF2-40B4-BE49-F238E27FC236}">
                <a16:creationId xmlns:a16="http://schemas.microsoft.com/office/drawing/2014/main" id="{5FA5739C-5623-0F92-CD7C-FD127739BF63}"/>
              </a:ext>
            </a:extLst>
          </p:cNvPr>
          <p:cNvSpPr/>
          <p:nvPr/>
        </p:nvSpPr>
        <p:spPr>
          <a:xfrm>
            <a:off x="1471000" y="7665885"/>
            <a:ext cx="365388" cy="343208"/>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38" name="Freeform 9">
            <a:extLst>
              <a:ext uri="{FF2B5EF4-FFF2-40B4-BE49-F238E27FC236}">
                <a16:creationId xmlns:a16="http://schemas.microsoft.com/office/drawing/2014/main" id="{F25893FF-7A29-85DA-BBAB-7FDED0C5104E}"/>
              </a:ext>
            </a:extLst>
          </p:cNvPr>
          <p:cNvSpPr/>
          <p:nvPr/>
        </p:nvSpPr>
        <p:spPr>
          <a:xfrm>
            <a:off x="1471000" y="8259987"/>
            <a:ext cx="365388" cy="343208"/>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39" name="TextBox 38">
            <a:extLst>
              <a:ext uri="{FF2B5EF4-FFF2-40B4-BE49-F238E27FC236}">
                <a16:creationId xmlns:a16="http://schemas.microsoft.com/office/drawing/2014/main" id="{CD90537E-1836-EA04-872C-4F1A28889B92}"/>
              </a:ext>
            </a:extLst>
          </p:cNvPr>
          <p:cNvSpPr txBox="1"/>
          <p:nvPr/>
        </p:nvSpPr>
        <p:spPr>
          <a:xfrm>
            <a:off x="2054871" y="7633899"/>
            <a:ext cx="764454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287DA9"/>
                </a:solidFill>
                <a:latin typeface="Open Sans Bold"/>
                <a:ea typeface="Open Sans Bold"/>
                <a:cs typeface="Calibri"/>
              </a:rPr>
              <a:t>Brokers</a:t>
            </a:r>
            <a:r>
              <a:rPr lang="en-US" b="1">
                <a:latin typeface="Open Sans Bold"/>
                <a:ea typeface="Open Sans Bold"/>
                <a:cs typeface="Calibri"/>
              </a:rPr>
              <a:t>: Check your roster</a:t>
            </a:r>
          </a:p>
          <a:p>
            <a:endParaRPr lang="en-US" b="1">
              <a:latin typeface="Open Sans Bold"/>
              <a:ea typeface="Open Sans Bold"/>
              <a:cs typeface="Calibri"/>
            </a:endParaRPr>
          </a:p>
          <a:p>
            <a:r>
              <a:rPr lang="en-US" b="1">
                <a:solidFill>
                  <a:srgbClr val="287DA9"/>
                </a:solidFill>
                <a:latin typeface="Open Sans Bold"/>
                <a:ea typeface="Open Sans Bold"/>
                <a:cs typeface="Calibri"/>
              </a:rPr>
              <a:t>Brokers</a:t>
            </a:r>
            <a:r>
              <a:rPr lang="en-US" b="1">
                <a:latin typeface="Open Sans Bold"/>
                <a:ea typeface="Open Sans Bold"/>
                <a:cs typeface="Calibri"/>
              </a:rPr>
              <a:t>: Check your office logo and contact information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grpSp>
        <p:nvGrpSpPr>
          <p:cNvPr id="2" name="Group 2"/>
          <p:cNvGrpSpPr/>
          <p:nvPr/>
        </p:nvGrpSpPr>
        <p:grpSpPr>
          <a:xfrm>
            <a:off x="681399" y="698452"/>
            <a:ext cx="16925201" cy="8890096"/>
            <a:chOff x="0" y="0"/>
            <a:chExt cx="1506451" cy="791275"/>
          </a:xfrm>
        </p:grpSpPr>
        <p:sp>
          <p:nvSpPr>
            <p:cNvPr id="3" name="Freeform 3"/>
            <p:cNvSpPr/>
            <p:nvPr/>
          </p:nvSpPr>
          <p:spPr>
            <a:xfrm>
              <a:off x="0" y="0"/>
              <a:ext cx="1506451" cy="791275"/>
            </a:xfrm>
            <a:custGeom>
              <a:avLst/>
              <a:gdLst/>
              <a:ahLst/>
              <a:cxnLst/>
              <a:rect l="l" t="t" r="r" b="b"/>
              <a:pathLst>
                <a:path w="1506451" h="791275">
                  <a:moveTo>
                    <a:pt x="0" y="0"/>
                  </a:moveTo>
                  <a:lnTo>
                    <a:pt x="1506451" y="0"/>
                  </a:lnTo>
                  <a:lnTo>
                    <a:pt x="1506451" y="791275"/>
                  </a:lnTo>
                  <a:lnTo>
                    <a:pt x="0" y="791275"/>
                  </a:lnTo>
                  <a:close/>
                </a:path>
              </a:pathLst>
            </a:custGeom>
            <a:solidFill>
              <a:srgbClr val="FFFFFF"/>
            </a:solidFill>
          </p:spPr>
          <p:txBody>
            <a:bodyPr/>
            <a:lstStyle/>
            <a:p>
              <a:endParaRPr lang="en-US"/>
            </a:p>
          </p:txBody>
        </p:sp>
        <p:sp>
          <p:nvSpPr>
            <p:cNvPr id="4" name="TextBox 4"/>
            <p:cNvSpPr txBox="1"/>
            <p:nvPr/>
          </p:nvSpPr>
          <p:spPr>
            <a:xfrm>
              <a:off x="0" y="-38100"/>
              <a:ext cx="1506451" cy="829375"/>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473583" y="2945321"/>
            <a:ext cx="365388" cy="597649"/>
            <a:chOff x="0" y="-38100"/>
            <a:chExt cx="96234" cy="157405"/>
          </a:xfrm>
        </p:grpSpPr>
        <p:sp>
          <p:nvSpPr>
            <p:cNvPr id="6" name="Freeform 6"/>
            <p:cNvSpPr/>
            <p:nvPr/>
          </p:nvSpPr>
          <p:spPr>
            <a:xfrm>
              <a:off x="0" y="28913"/>
              <a:ext cx="96234" cy="90392"/>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7" name="TextBox 7"/>
            <p:cNvSpPr txBox="1"/>
            <p:nvPr/>
          </p:nvSpPr>
          <p:spPr>
            <a:xfrm>
              <a:off x="0" y="-38100"/>
              <a:ext cx="96234" cy="128492"/>
            </a:xfrm>
            <a:prstGeom prst="rect">
              <a:avLst/>
            </a:prstGeom>
          </p:spPr>
          <p:txBody>
            <a:bodyPr lIns="67235" tIns="67235" rIns="67235" bIns="67235" rtlCol="0" anchor="ctr"/>
            <a:lstStyle/>
            <a:p>
              <a:pPr algn="ctr">
                <a:lnSpc>
                  <a:spcPts val="2024"/>
                </a:lnSpc>
              </a:pPr>
              <a:endParaRPr/>
            </a:p>
          </p:txBody>
        </p:sp>
      </p:grpSp>
      <p:grpSp>
        <p:nvGrpSpPr>
          <p:cNvPr id="8" name="Group 8"/>
          <p:cNvGrpSpPr/>
          <p:nvPr/>
        </p:nvGrpSpPr>
        <p:grpSpPr>
          <a:xfrm>
            <a:off x="1473585" y="3715230"/>
            <a:ext cx="378301" cy="1146546"/>
            <a:chOff x="-3401" y="-38100"/>
            <a:chExt cx="99635" cy="267955"/>
          </a:xfrm>
        </p:grpSpPr>
        <p:sp>
          <p:nvSpPr>
            <p:cNvPr id="9" name="Freeform 9"/>
            <p:cNvSpPr/>
            <p:nvPr/>
          </p:nvSpPr>
          <p:spPr>
            <a:xfrm>
              <a:off x="-3401" y="139463"/>
              <a:ext cx="96234" cy="90392"/>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10" name="TextBox 10"/>
            <p:cNvSpPr txBox="1"/>
            <p:nvPr/>
          </p:nvSpPr>
          <p:spPr>
            <a:xfrm>
              <a:off x="0" y="-38100"/>
              <a:ext cx="96234" cy="128492"/>
            </a:xfrm>
            <a:prstGeom prst="rect">
              <a:avLst/>
            </a:prstGeom>
          </p:spPr>
          <p:txBody>
            <a:bodyPr lIns="67235" tIns="67235" rIns="67235" bIns="67235" rtlCol="0" anchor="ctr"/>
            <a:lstStyle/>
            <a:p>
              <a:pPr algn="ctr">
                <a:lnSpc>
                  <a:spcPts val="2024"/>
                </a:lnSpc>
              </a:pPr>
              <a:endParaRPr/>
            </a:p>
          </p:txBody>
        </p:sp>
      </p:grpSp>
      <p:grpSp>
        <p:nvGrpSpPr>
          <p:cNvPr id="14" name="Group 14"/>
          <p:cNvGrpSpPr/>
          <p:nvPr/>
        </p:nvGrpSpPr>
        <p:grpSpPr>
          <a:xfrm>
            <a:off x="1445480" y="6213495"/>
            <a:ext cx="378302" cy="1437143"/>
            <a:chOff x="0" y="-38100"/>
            <a:chExt cx="99635" cy="378506"/>
          </a:xfrm>
        </p:grpSpPr>
        <p:sp>
          <p:nvSpPr>
            <p:cNvPr id="15" name="Freeform 15"/>
            <p:cNvSpPr/>
            <p:nvPr/>
          </p:nvSpPr>
          <p:spPr>
            <a:xfrm>
              <a:off x="3401" y="250014"/>
              <a:ext cx="96234" cy="90392"/>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16" name="TextBox 16"/>
            <p:cNvSpPr txBox="1"/>
            <p:nvPr/>
          </p:nvSpPr>
          <p:spPr>
            <a:xfrm>
              <a:off x="0" y="-38100"/>
              <a:ext cx="96234" cy="128492"/>
            </a:xfrm>
            <a:prstGeom prst="rect">
              <a:avLst/>
            </a:prstGeom>
          </p:spPr>
          <p:txBody>
            <a:bodyPr lIns="67235" tIns="67235" rIns="67235" bIns="67235" rtlCol="0" anchor="ctr"/>
            <a:lstStyle/>
            <a:p>
              <a:pPr algn="ctr">
                <a:lnSpc>
                  <a:spcPts val="2024"/>
                </a:lnSpc>
              </a:pPr>
              <a:endParaRPr/>
            </a:p>
          </p:txBody>
        </p:sp>
      </p:grpSp>
      <p:grpSp>
        <p:nvGrpSpPr>
          <p:cNvPr id="17" name="Group 17"/>
          <p:cNvGrpSpPr/>
          <p:nvPr/>
        </p:nvGrpSpPr>
        <p:grpSpPr>
          <a:xfrm>
            <a:off x="1458395" y="6960400"/>
            <a:ext cx="371847" cy="2011871"/>
            <a:chOff x="0" y="-38100"/>
            <a:chExt cx="97935" cy="529874"/>
          </a:xfrm>
        </p:grpSpPr>
        <p:sp>
          <p:nvSpPr>
            <p:cNvPr id="18" name="Freeform 18"/>
            <p:cNvSpPr/>
            <p:nvPr/>
          </p:nvSpPr>
          <p:spPr>
            <a:xfrm>
              <a:off x="1701" y="401382"/>
              <a:ext cx="96234" cy="90392"/>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19" name="TextBox 19"/>
            <p:cNvSpPr txBox="1"/>
            <p:nvPr/>
          </p:nvSpPr>
          <p:spPr>
            <a:xfrm>
              <a:off x="0" y="-38100"/>
              <a:ext cx="96234" cy="128492"/>
            </a:xfrm>
            <a:prstGeom prst="rect">
              <a:avLst/>
            </a:prstGeom>
          </p:spPr>
          <p:txBody>
            <a:bodyPr lIns="67235" tIns="67235" rIns="67235" bIns="67235" rtlCol="0" anchor="ctr"/>
            <a:lstStyle/>
            <a:p>
              <a:pPr algn="ctr">
                <a:lnSpc>
                  <a:spcPts val="2024"/>
                </a:lnSpc>
              </a:pPr>
              <a:endParaRPr/>
            </a:p>
          </p:txBody>
        </p:sp>
      </p:grpSp>
      <p:sp>
        <p:nvSpPr>
          <p:cNvPr id="20" name="Freeform 20"/>
          <p:cNvSpPr/>
          <p:nvPr/>
        </p:nvSpPr>
        <p:spPr>
          <a:xfrm>
            <a:off x="955470" y="964852"/>
            <a:ext cx="1936943" cy="1774724"/>
          </a:xfrm>
          <a:custGeom>
            <a:avLst/>
            <a:gdLst/>
            <a:ahLst/>
            <a:cxnLst/>
            <a:rect l="l" t="t" r="r" b="b"/>
            <a:pathLst>
              <a:path w="1936943" h="1774724">
                <a:moveTo>
                  <a:pt x="0" y="0"/>
                </a:moveTo>
                <a:lnTo>
                  <a:pt x="1936943" y="0"/>
                </a:lnTo>
                <a:lnTo>
                  <a:pt x="1936943" y="1774724"/>
                </a:lnTo>
                <a:lnTo>
                  <a:pt x="0" y="177472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1" name="TextBox 21"/>
          <p:cNvSpPr txBox="1"/>
          <p:nvPr/>
        </p:nvSpPr>
        <p:spPr>
          <a:xfrm>
            <a:off x="2108526" y="3099507"/>
            <a:ext cx="8903010" cy="5965672"/>
          </a:xfrm>
          <a:prstGeom prst="rect">
            <a:avLst/>
          </a:prstGeom>
        </p:spPr>
        <p:txBody>
          <a:bodyPr lIns="0" tIns="0" rIns="0" bIns="0" rtlCol="0" anchor="t">
            <a:spAutoFit/>
          </a:bodyPr>
          <a:lstStyle/>
          <a:p>
            <a:pPr>
              <a:lnSpc>
                <a:spcPts val="3597"/>
              </a:lnSpc>
            </a:pPr>
            <a:r>
              <a:rPr lang="en-US" sz="2400" b="1" spc="-8" dirty="0">
                <a:solidFill>
                  <a:srgbClr val="0B0134"/>
                </a:solidFill>
                <a:latin typeface="Open Sans Bold"/>
                <a:ea typeface="Open Sans Bold"/>
                <a:cs typeface="Open Sans Bold"/>
                <a:sym typeface="Open Sans Bold"/>
              </a:rPr>
              <a:t>Update Saved Searches to Auto Email (if not done so already)</a:t>
            </a:r>
            <a:endParaRPr lang="en-US" sz="2400" b="1" spc="-8" dirty="0">
              <a:solidFill>
                <a:srgbClr val="0B0134"/>
              </a:solidFill>
              <a:latin typeface="Open Sans Bold"/>
              <a:ea typeface="Open Sans Bold"/>
              <a:cs typeface="Open Sans Bold"/>
            </a:endParaRPr>
          </a:p>
          <a:p>
            <a:pPr algn="l">
              <a:lnSpc>
                <a:spcPts val="3597"/>
              </a:lnSpc>
            </a:pPr>
            <a:endParaRPr lang="en-US" sz="2400" b="1" spc="-8" dirty="0">
              <a:solidFill>
                <a:srgbClr val="0B0134"/>
              </a:solidFill>
              <a:latin typeface="Open Sans Bold"/>
              <a:ea typeface="Open Sans Bold"/>
              <a:cs typeface="Open Sans Bold"/>
            </a:endParaRPr>
          </a:p>
          <a:p>
            <a:pPr>
              <a:lnSpc>
                <a:spcPts val="3597"/>
              </a:lnSpc>
            </a:pPr>
            <a:r>
              <a:rPr lang="en-US" sz="2400" b="1" spc="-8" dirty="0">
                <a:solidFill>
                  <a:srgbClr val="0B0134"/>
                </a:solidFill>
                <a:latin typeface="Open Sans Bold"/>
                <a:ea typeface="Open Sans Bold"/>
                <a:cs typeface="Open Sans Bold"/>
                <a:sym typeface="Open Sans Bold"/>
              </a:rPr>
              <a:t>Finish any unfinished checklists</a:t>
            </a:r>
            <a:endParaRPr lang="en-US" sz="2400" b="1" spc="-8" dirty="0">
              <a:solidFill>
                <a:srgbClr val="0B0134"/>
              </a:solidFill>
              <a:latin typeface="Open Sans Bold"/>
              <a:ea typeface="Open Sans Bold"/>
              <a:cs typeface="Open Sans Bold"/>
            </a:endParaRPr>
          </a:p>
          <a:p>
            <a:pPr algn="l">
              <a:lnSpc>
                <a:spcPts val="3597"/>
              </a:lnSpc>
            </a:pPr>
            <a:endParaRPr lang="en-US" sz="2400" b="1" spc="-8" dirty="0">
              <a:solidFill>
                <a:srgbClr val="0B0134"/>
              </a:solidFill>
              <a:latin typeface="Open Sans Bold"/>
              <a:ea typeface="Open Sans Bold"/>
              <a:cs typeface="Open Sans Bold"/>
            </a:endParaRPr>
          </a:p>
          <a:p>
            <a:pPr>
              <a:lnSpc>
                <a:spcPts val="3597"/>
              </a:lnSpc>
            </a:pPr>
            <a:r>
              <a:rPr lang="en-US" sz="2400" b="1" spc="-8" dirty="0">
                <a:solidFill>
                  <a:srgbClr val="0B0134"/>
                </a:solidFill>
                <a:latin typeface="Open Sans Bold"/>
                <a:ea typeface="Open Sans Bold"/>
                <a:cs typeface="Open Sans Bold"/>
                <a:sym typeface="Open Sans Bold"/>
              </a:rPr>
              <a:t>Create an incomplete listing.</a:t>
            </a:r>
            <a:endParaRPr lang="en-US" sz="2400" b="1" spc="-8" dirty="0">
              <a:solidFill>
                <a:srgbClr val="0B0134"/>
              </a:solidFill>
              <a:latin typeface="Open Sans Bold"/>
              <a:ea typeface="Open Sans Bold"/>
              <a:cs typeface="Open Sans Bold"/>
            </a:endParaRPr>
          </a:p>
          <a:p>
            <a:pPr algn="l">
              <a:lnSpc>
                <a:spcPts val="3597"/>
              </a:lnSpc>
            </a:pPr>
            <a:endParaRPr lang="en-US" sz="2400" b="1" spc="-8" dirty="0">
              <a:solidFill>
                <a:srgbClr val="0B0134"/>
              </a:solidFill>
              <a:latin typeface="Open Sans Bold"/>
              <a:ea typeface="Open Sans Bold"/>
              <a:cs typeface="Open Sans Bold"/>
            </a:endParaRPr>
          </a:p>
          <a:p>
            <a:pPr>
              <a:lnSpc>
                <a:spcPts val="3597"/>
              </a:lnSpc>
            </a:pPr>
            <a:r>
              <a:rPr lang="en-US" sz="2400" b="1" spc="-8" dirty="0">
                <a:solidFill>
                  <a:srgbClr val="0B0134"/>
                </a:solidFill>
                <a:latin typeface="Open Sans Bold"/>
                <a:ea typeface="Open Sans Bold"/>
                <a:cs typeface="Open Sans Bold"/>
              </a:rPr>
              <a:t>Uninstall Collab and install MLS-Touch</a:t>
            </a:r>
          </a:p>
          <a:p>
            <a:pPr>
              <a:lnSpc>
                <a:spcPts val="3597"/>
              </a:lnSpc>
            </a:pPr>
            <a:endParaRPr lang="en-US" sz="2400" b="1" spc="-8" dirty="0">
              <a:solidFill>
                <a:srgbClr val="0B0134"/>
              </a:solidFill>
              <a:latin typeface="Open Sans Bold"/>
              <a:ea typeface="Open Sans Bold"/>
              <a:cs typeface="Open Sans Bold"/>
            </a:endParaRPr>
          </a:p>
          <a:p>
            <a:pPr>
              <a:lnSpc>
                <a:spcPts val="3597"/>
              </a:lnSpc>
            </a:pPr>
            <a:r>
              <a:rPr lang="en-US" sz="2400" b="1" spc="-8" dirty="0">
                <a:solidFill>
                  <a:srgbClr val="0B0134"/>
                </a:solidFill>
                <a:latin typeface="Open Sans Bold"/>
                <a:ea typeface="Open Sans Bold"/>
                <a:cs typeface="Open Sans Bold"/>
                <a:sym typeface="Open Sans Bold"/>
              </a:rPr>
              <a:t>Take advantage of advanced learning &amp; development (Advanced searching, CMAs, Realist public records, </a:t>
            </a:r>
            <a:r>
              <a:rPr lang="en-US" sz="2400" b="1" spc="-8" dirty="0" err="1">
                <a:solidFill>
                  <a:srgbClr val="0B0134"/>
                </a:solidFill>
                <a:latin typeface="Open Sans Bold"/>
                <a:ea typeface="Open Sans Bold"/>
                <a:cs typeface="Open Sans Bold"/>
                <a:sym typeface="Open Sans Bold"/>
              </a:rPr>
              <a:t>etc</a:t>
            </a:r>
            <a:r>
              <a:rPr lang="en-US" sz="2400" b="1" spc="-8" dirty="0">
                <a:solidFill>
                  <a:srgbClr val="0B0134"/>
                </a:solidFill>
                <a:latin typeface="Open Sans Bold"/>
                <a:ea typeface="Open Sans Bold"/>
                <a:cs typeface="Open Sans Bold"/>
                <a:sym typeface="Open Sans Bold"/>
              </a:rPr>
              <a:t>).</a:t>
            </a:r>
            <a:endParaRPr lang="en-US" sz="2400" b="1" spc="-8" dirty="0">
              <a:solidFill>
                <a:srgbClr val="0B0134"/>
              </a:solidFill>
              <a:latin typeface="Open Sans Bold"/>
              <a:ea typeface="Open Sans Bold"/>
              <a:cs typeface="Open Sans Bold"/>
            </a:endParaRPr>
          </a:p>
          <a:p>
            <a:pPr algn="l">
              <a:lnSpc>
                <a:spcPts val="3597"/>
              </a:lnSpc>
            </a:pPr>
            <a:endParaRPr lang="en-US" sz="2400" b="1" spc="-8" dirty="0">
              <a:solidFill>
                <a:srgbClr val="0B0134"/>
              </a:solidFill>
              <a:latin typeface="Open Sans Bold"/>
              <a:ea typeface="Open Sans Bold"/>
              <a:cs typeface="Open Sans Bold"/>
            </a:endParaRPr>
          </a:p>
          <a:p>
            <a:pPr algn="l">
              <a:lnSpc>
                <a:spcPts val="3597"/>
              </a:lnSpc>
            </a:pPr>
            <a:r>
              <a:rPr lang="en-US" sz="2400" b="1" spc="-8" dirty="0">
                <a:solidFill>
                  <a:srgbClr val="0B0134"/>
                </a:solidFill>
                <a:latin typeface="Open Sans Bold"/>
                <a:ea typeface="Open Sans Bold"/>
                <a:cs typeface="Open Sans Bold"/>
                <a:sym typeface="Open Sans Bold"/>
              </a:rPr>
              <a:t>Bookmark </a:t>
            </a:r>
            <a:r>
              <a:rPr lang="en-US" sz="2400" b="1" spc="-8" dirty="0">
                <a:solidFill>
                  <a:srgbClr val="3E65A5"/>
                </a:solidFill>
                <a:latin typeface="Open Sans Bold"/>
                <a:ea typeface="Open Sans Bold"/>
                <a:cs typeface="Open Sans Bold"/>
                <a:sym typeface="Open Sans Bold"/>
              </a:rPr>
              <a:t>Support.OneKeyMLS.com</a:t>
            </a:r>
            <a:endParaRPr lang="en-US" sz="2400" b="1" spc="-8" dirty="0">
              <a:solidFill>
                <a:srgbClr val="3E65A5"/>
              </a:solidFill>
              <a:latin typeface="Open Sans Bold"/>
              <a:ea typeface="Open Sans Bold"/>
              <a:cs typeface="Open Sans Bold"/>
            </a:endParaRPr>
          </a:p>
        </p:txBody>
      </p:sp>
      <p:sp>
        <p:nvSpPr>
          <p:cNvPr id="22" name="Freeform 22"/>
          <p:cNvSpPr/>
          <p:nvPr/>
        </p:nvSpPr>
        <p:spPr>
          <a:xfrm>
            <a:off x="11320925" y="2864219"/>
            <a:ext cx="5898540" cy="6394081"/>
          </a:xfrm>
          <a:custGeom>
            <a:avLst/>
            <a:gdLst/>
            <a:ahLst/>
            <a:cxnLst/>
            <a:rect l="l" t="t" r="r" b="b"/>
            <a:pathLst>
              <a:path w="5898540" h="6394081">
                <a:moveTo>
                  <a:pt x="0" y="0"/>
                </a:moveTo>
                <a:lnTo>
                  <a:pt x="5898540" y="0"/>
                </a:lnTo>
                <a:lnTo>
                  <a:pt x="5898540" y="6394081"/>
                </a:lnTo>
                <a:lnTo>
                  <a:pt x="0" y="639408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3" name="TextBox 23"/>
          <p:cNvSpPr txBox="1"/>
          <p:nvPr/>
        </p:nvSpPr>
        <p:spPr>
          <a:xfrm>
            <a:off x="12005845" y="1595657"/>
            <a:ext cx="2264351" cy="522638"/>
          </a:xfrm>
          <a:prstGeom prst="rect">
            <a:avLst/>
          </a:prstGeom>
        </p:spPr>
        <p:txBody>
          <a:bodyPr lIns="0" tIns="0" rIns="0" bIns="0" rtlCol="0" anchor="t">
            <a:spAutoFit/>
          </a:bodyPr>
          <a:lstStyle/>
          <a:p>
            <a:pPr algn="l">
              <a:lnSpc>
                <a:spcPts val="4067"/>
              </a:lnSpc>
            </a:pPr>
            <a:r>
              <a:rPr lang="en-US" sz="3506" b="1">
                <a:solidFill>
                  <a:srgbClr val="3E65A5"/>
                </a:solidFill>
                <a:latin typeface="Martel Heavy"/>
                <a:ea typeface="Martel Heavy"/>
                <a:cs typeface="Martel Heavy"/>
                <a:sym typeface="Martel Heavy"/>
              </a:rPr>
              <a:t>Launch</a:t>
            </a:r>
          </a:p>
        </p:txBody>
      </p:sp>
      <p:sp>
        <p:nvSpPr>
          <p:cNvPr id="24" name="TextBox 24"/>
          <p:cNvSpPr txBox="1"/>
          <p:nvPr/>
        </p:nvSpPr>
        <p:spPr>
          <a:xfrm>
            <a:off x="12005845" y="2344829"/>
            <a:ext cx="2264351" cy="452047"/>
          </a:xfrm>
          <a:prstGeom prst="rect">
            <a:avLst/>
          </a:prstGeom>
        </p:spPr>
        <p:txBody>
          <a:bodyPr lIns="0" tIns="0" rIns="0" bIns="0" rtlCol="0" anchor="t">
            <a:spAutoFit/>
          </a:bodyPr>
          <a:lstStyle/>
          <a:p>
            <a:pPr>
              <a:lnSpc>
                <a:spcPts val="3487"/>
              </a:lnSpc>
            </a:pPr>
            <a:r>
              <a:rPr lang="en-US" sz="3000" b="1" dirty="0">
                <a:solidFill>
                  <a:srgbClr val="39375B"/>
                </a:solidFill>
                <a:latin typeface="Martel Heavy"/>
                <a:ea typeface="Martel Heavy"/>
                <a:cs typeface="Martel Heavy"/>
                <a:sym typeface="Martel Heavy"/>
              </a:rPr>
              <a:t>Dec 3</a:t>
            </a:r>
            <a:endParaRPr lang="en-US" sz="3006" b="1" dirty="0">
              <a:solidFill>
                <a:srgbClr val="39375B"/>
              </a:solidFill>
              <a:latin typeface="Martel Heavy"/>
              <a:ea typeface="Martel Heavy"/>
              <a:cs typeface="Martel Heavy"/>
              <a:sym typeface="Martel Heavy"/>
            </a:endParaRPr>
          </a:p>
        </p:txBody>
      </p:sp>
      <p:sp>
        <p:nvSpPr>
          <p:cNvPr id="25" name="TextBox 25"/>
          <p:cNvSpPr txBox="1"/>
          <p:nvPr/>
        </p:nvSpPr>
        <p:spPr>
          <a:xfrm>
            <a:off x="2392174" y="1429812"/>
            <a:ext cx="5356375" cy="1405542"/>
          </a:xfrm>
          <a:prstGeom prst="rect">
            <a:avLst/>
          </a:prstGeom>
        </p:spPr>
        <p:txBody>
          <a:bodyPr lIns="0" tIns="0" rIns="0" bIns="0" rtlCol="0" anchor="t">
            <a:spAutoFit/>
          </a:bodyPr>
          <a:lstStyle/>
          <a:p>
            <a:pPr algn="l">
              <a:lnSpc>
                <a:spcPts val="5575"/>
              </a:lnSpc>
            </a:pPr>
            <a:r>
              <a:rPr lang="en-US" sz="4806" b="1">
                <a:solidFill>
                  <a:srgbClr val="E65100"/>
                </a:solidFill>
                <a:latin typeface="Martel Heavy"/>
                <a:ea typeface="Martel Heavy"/>
                <a:cs typeface="Martel Heavy"/>
                <a:sym typeface="Martel Heavy"/>
              </a:rPr>
              <a:t>Phase 3 Checklist</a:t>
            </a:r>
          </a:p>
        </p:txBody>
      </p:sp>
      <p:sp>
        <p:nvSpPr>
          <p:cNvPr id="26" name="Freeform 26"/>
          <p:cNvSpPr/>
          <p:nvPr/>
        </p:nvSpPr>
        <p:spPr>
          <a:xfrm>
            <a:off x="17083769" y="9065367"/>
            <a:ext cx="1045664" cy="1046362"/>
          </a:xfrm>
          <a:custGeom>
            <a:avLst/>
            <a:gdLst/>
            <a:ahLst/>
            <a:cxnLst/>
            <a:rect l="l" t="t" r="r" b="b"/>
            <a:pathLst>
              <a:path w="1045664" h="1046362">
                <a:moveTo>
                  <a:pt x="0" y="0"/>
                </a:moveTo>
                <a:lnTo>
                  <a:pt x="1045664" y="0"/>
                </a:lnTo>
                <a:lnTo>
                  <a:pt x="1045664" y="1046362"/>
                </a:lnTo>
                <a:lnTo>
                  <a:pt x="0" y="1046362"/>
                </a:lnTo>
                <a:lnTo>
                  <a:pt x="0" y="0"/>
                </a:lnTo>
                <a:close/>
              </a:path>
            </a:pathLst>
          </a:custGeom>
          <a:blipFill>
            <a:blip r:embed="rId6"/>
            <a:stretch>
              <a:fillRect/>
            </a:stretch>
          </a:blipFill>
        </p:spPr>
        <p:txBody>
          <a:bodyPr/>
          <a:lstStyle/>
          <a:p>
            <a:endParaRPr lang="en-US"/>
          </a:p>
        </p:txBody>
      </p:sp>
      <p:sp>
        <p:nvSpPr>
          <p:cNvPr id="28" name="Freeform 9">
            <a:extLst>
              <a:ext uri="{FF2B5EF4-FFF2-40B4-BE49-F238E27FC236}">
                <a16:creationId xmlns:a16="http://schemas.microsoft.com/office/drawing/2014/main" id="{55E4FE58-DF6F-CA66-7438-DDBA41ECAC99}"/>
              </a:ext>
            </a:extLst>
          </p:cNvPr>
          <p:cNvSpPr/>
          <p:nvPr/>
        </p:nvSpPr>
        <p:spPr>
          <a:xfrm>
            <a:off x="1477460" y="5486264"/>
            <a:ext cx="365388" cy="386776"/>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29" name="Freeform 9">
            <a:extLst>
              <a:ext uri="{FF2B5EF4-FFF2-40B4-BE49-F238E27FC236}">
                <a16:creationId xmlns:a16="http://schemas.microsoft.com/office/drawing/2014/main" id="{DF07FE6D-2652-5F58-96B2-16B59E4898BA}"/>
              </a:ext>
            </a:extLst>
          </p:cNvPr>
          <p:cNvSpPr/>
          <p:nvPr/>
        </p:nvSpPr>
        <p:spPr>
          <a:xfrm>
            <a:off x="1471001" y="6364500"/>
            <a:ext cx="365388" cy="386776"/>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grpSp>
        <p:nvGrpSpPr>
          <p:cNvPr id="2" name="Group 2"/>
          <p:cNvGrpSpPr/>
          <p:nvPr/>
        </p:nvGrpSpPr>
        <p:grpSpPr>
          <a:xfrm>
            <a:off x="1223956" y="2586203"/>
            <a:ext cx="5070480" cy="3218971"/>
            <a:chOff x="0" y="0"/>
            <a:chExt cx="1959087" cy="1243717"/>
          </a:xfrm>
        </p:grpSpPr>
        <p:sp>
          <p:nvSpPr>
            <p:cNvPr id="3" name="Freeform 3"/>
            <p:cNvSpPr/>
            <p:nvPr/>
          </p:nvSpPr>
          <p:spPr>
            <a:xfrm>
              <a:off x="0" y="0"/>
              <a:ext cx="1959087" cy="1243717"/>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FFFFFF"/>
            </a:solidFill>
          </p:spPr>
          <p:txBody>
            <a:bodyPr/>
            <a:lstStyle/>
            <a:p>
              <a:endParaRPr lang="en-US"/>
            </a:p>
          </p:txBody>
        </p:sp>
        <p:sp>
          <p:nvSpPr>
            <p:cNvPr id="4" name="TextBox 4"/>
            <p:cNvSpPr txBox="1"/>
            <p:nvPr/>
          </p:nvSpPr>
          <p:spPr>
            <a:xfrm>
              <a:off x="0" y="85725"/>
              <a:ext cx="1959087" cy="1157992"/>
            </a:xfrm>
            <a:prstGeom prst="rect">
              <a:avLst/>
            </a:prstGeom>
          </p:spPr>
          <p:txBody>
            <a:bodyPr lIns="50800" tIns="50800" rIns="50800" bIns="50800" rtlCol="0" anchor="ctr"/>
            <a:lstStyle/>
            <a:p>
              <a:pPr algn="ctr">
                <a:lnSpc>
                  <a:spcPts val="1925"/>
                </a:lnSpc>
              </a:pPr>
              <a:endParaRPr/>
            </a:p>
          </p:txBody>
        </p:sp>
      </p:grpSp>
      <p:grpSp>
        <p:nvGrpSpPr>
          <p:cNvPr id="5" name="Group 5"/>
          <p:cNvGrpSpPr/>
          <p:nvPr/>
        </p:nvGrpSpPr>
        <p:grpSpPr>
          <a:xfrm>
            <a:off x="1223956" y="6039329"/>
            <a:ext cx="5070480" cy="3218971"/>
            <a:chOff x="0" y="0"/>
            <a:chExt cx="1959087" cy="1243717"/>
          </a:xfrm>
        </p:grpSpPr>
        <p:sp>
          <p:nvSpPr>
            <p:cNvPr id="6" name="Freeform 6"/>
            <p:cNvSpPr/>
            <p:nvPr/>
          </p:nvSpPr>
          <p:spPr>
            <a:xfrm>
              <a:off x="0" y="0"/>
              <a:ext cx="1959087" cy="1243717"/>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FFFFFF"/>
            </a:solidFill>
          </p:spPr>
          <p:txBody>
            <a:bodyPr/>
            <a:lstStyle/>
            <a:p>
              <a:endParaRPr lang="en-US"/>
            </a:p>
          </p:txBody>
        </p:sp>
        <p:sp>
          <p:nvSpPr>
            <p:cNvPr id="7" name="TextBox 7"/>
            <p:cNvSpPr txBox="1"/>
            <p:nvPr/>
          </p:nvSpPr>
          <p:spPr>
            <a:xfrm>
              <a:off x="0" y="85725"/>
              <a:ext cx="1959087" cy="1157992"/>
            </a:xfrm>
            <a:prstGeom prst="rect">
              <a:avLst/>
            </a:prstGeom>
          </p:spPr>
          <p:txBody>
            <a:bodyPr lIns="50800" tIns="50800" rIns="50800" bIns="50800" rtlCol="0" anchor="ctr"/>
            <a:lstStyle/>
            <a:p>
              <a:pPr algn="ctr">
                <a:lnSpc>
                  <a:spcPts val="1925"/>
                </a:lnSpc>
              </a:pPr>
              <a:endParaRPr/>
            </a:p>
          </p:txBody>
        </p:sp>
      </p:grpSp>
      <p:grpSp>
        <p:nvGrpSpPr>
          <p:cNvPr id="8" name="Group 8"/>
          <p:cNvGrpSpPr/>
          <p:nvPr/>
        </p:nvGrpSpPr>
        <p:grpSpPr>
          <a:xfrm>
            <a:off x="6608760" y="2586203"/>
            <a:ext cx="5070480" cy="3218971"/>
            <a:chOff x="0" y="0"/>
            <a:chExt cx="1959087" cy="1243717"/>
          </a:xfrm>
        </p:grpSpPr>
        <p:sp>
          <p:nvSpPr>
            <p:cNvPr id="9" name="Freeform 9"/>
            <p:cNvSpPr/>
            <p:nvPr/>
          </p:nvSpPr>
          <p:spPr>
            <a:xfrm>
              <a:off x="0" y="0"/>
              <a:ext cx="1959087" cy="1243717"/>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FFFFFF"/>
            </a:solidFill>
          </p:spPr>
          <p:txBody>
            <a:bodyPr/>
            <a:lstStyle/>
            <a:p>
              <a:endParaRPr lang="en-US"/>
            </a:p>
          </p:txBody>
        </p:sp>
        <p:sp>
          <p:nvSpPr>
            <p:cNvPr id="10" name="TextBox 10"/>
            <p:cNvSpPr txBox="1"/>
            <p:nvPr/>
          </p:nvSpPr>
          <p:spPr>
            <a:xfrm>
              <a:off x="0" y="85725"/>
              <a:ext cx="1959087" cy="1157992"/>
            </a:xfrm>
            <a:prstGeom prst="rect">
              <a:avLst/>
            </a:prstGeom>
          </p:spPr>
          <p:txBody>
            <a:bodyPr lIns="50800" tIns="50800" rIns="50800" bIns="50800" rtlCol="0" anchor="ctr"/>
            <a:lstStyle/>
            <a:p>
              <a:pPr algn="ctr">
                <a:lnSpc>
                  <a:spcPts val="1925"/>
                </a:lnSpc>
              </a:pPr>
              <a:endParaRPr/>
            </a:p>
          </p:txBody>
        </p:sp>
      </p:grpSp>
      <p:grpSp>
        <p:nvGrpSpPr>
          <p:cNvPr id="11" name="Group 11"/>
          <p:cNvGrpSpPr/>
          <p:nvPr/>
        </p:nvGrpSpPr>
        <p:grpSpPr>
          <a:xfrm>
            <a:off x="6608760" y="6039329"/>
            <a:ext cx="5070480" cy="3218971"/>
            <a:chOff x="0" y="0"/>
            <a:chExt cx="1959087" cy="1243717"/>
          </a:xfrm>
        </p:grpSpPr>
        <p:sp>
          <p:nvSpPr>
            <p:cNvPr id="12" name="Freeform 12"/>
            <p:cNvSpPr/>
            <p:nvPr/>
          </p:nvSpPr>
          <p:spPr>
            <a:xfrm>
              <a:off x="0" y="0"/>
              <a:ext cx="1959087" cy="1243717"/>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FFFFFF"/>
            </a:solidFill>
          </p:spPr>
          <p:txBody>
            <a:bodyPr/>
            <a:lstStyle/>
            <a:p>
              <a:endParaRPr lang="en-US"/>
            </a:p>
          </p:txBody>
        </p:sp>
        <p:sp>
          <p:nvSpPr>
            <p:cNvPr id="13" name="TextBox 13"/>
            <p:cNvSpPr txBox="1"/>
            <p:nvPr/>
          </p:nvSpPr>
          <p:spPr>
            <a:xfrm>
              <a:off x="0" y="85725"/>
              <a:ext cx="1959087" cy="1157992"/>
            </a:xfrm>
            <a:prstGeom prst="rect">
              <a:avLst/>
            </a:prstGeom>
          </p:spPr>
          <p:txBody>
            <a:bodyPr lIns="50800" tIns="50800" rIns="50800" bIns="50800" rtlCol="0" anchor="ctr"/>
            <a:lstStyle/>
            <a:p>
              <a:pPr algn="ctr">
                <a:lnSpc>
                  <a:spcPts val="1925"/>
                </a:lnSpc>
              </a:pPr>
              <a:endParaRPr/>
            </a:p>
          </p:txBody>
        </p:sp>
      </p:grpSp>
      <p:grpSp>
        <p:nvGrpSpPr>
          <p:cNvPr id="14" name="Group 14"/>
          <p:cNvGrpSpPr/>
          <p:nvPr/>
        </p:nvGrpSpPr>
        <p:grpSpPr>
          <a:xfrm>
            <a:off x="11993565" y="2586203"/>
            <a:ext cx="5070480" cy="3218971"/>
            <a:chOff x="0" y="0"/>
            <a:chExt cx="1959087" cy="1243717"/>
          </a:xfrm>
        </p:grpSpPr>
        <p:sp>
          <p:nvSpPr>
            <p:cNvPr id="15" name="Freeform 15"/>
            <p:cNvSpPr/>
            <p:nvPr/>
          </p:nvSpPr>
          <p:spPr>
            <a:xfrm>
              <a:off x="0" y="0"/>
              <a:ext cx="1959087" cy="1243717"/>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FFFFFF"/>
            </a:solidFill>
          </p:spPr>
          <p:txBody>
            <a:bodyPr/>
            <a:lstStyle/>
            <a:p>
              <a:endParaRPr lang="en-US"/>
            </a:p>
          </p:txBody>
        </p:sp>
        <p:sp>
          <p:nvSpPr>
            <p:cNvPr id="16" name="TextBox 16"/>
            <p:cNvSpPr txBox="1"/>
            <p:nvPr/>
          </p:nvSpPr>
          <p:spPr>
            <a:xfrm>
              <a:off x="0" y="85725"/>
              <a:ext cx="1959087" cy="1157992"/>
            </a:xfrm>
            <a:prstGeom prst="rect">
              <a:avLst/>
            </a:prstGeom>
          </p:spPr>
          <p:txBody>
            <a:bodyPr lIns="50800" tIns="50800" rIns="50800" bIns="50800" rtlCol="0" anchor="ctr"/>
            <a:lstStyle/>
            <a:p>
              <a:pPr algn="ctr">
                <a:lnSpc>
                  <a:spcPts val="1925"/>
                </a:lnSpc>
              </a:pPr>
              <a:endParaRPr/>
            </a:p>
          </p:txBody>
        </p:sp>
      </p:grpSp>
      <p:grpSp>
        <p:nvGrpSpPr>
          <p:cNvPr id="17" name="Group 17"/>
          <p:cNvGrpSpPr/>
          <p:nvPr/>
        </p:nvGrpSpPr>
        <p:grpSpPr>
          <a:xfrm>
            <a:off x="11993565" y="6039329"/>
            <a:ext cx="5070480" cy="3218971"/>
            <a:chOff x="0" y="0"/>
            <a:chExt cx="1959087" cy="1243717"/>
          </a:xfrm>
        </p:grpSpPr>
        <p:sp>
          <p:nvSpPr>
            <p:cNvPr id="18" name="Freeform 18"/>
            <p:cNvSpPr/>
            <p:nvPr/>
          </p:nvSpPr>
          <p:spPr>
            <a:xfrm>
              <a:off x="0" y="0"/>
              <a:ext cx="1959087" cy="1243717"/>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FFFFFF"/>
            </a:solidFill>
          </p:spPr>
          <p:txBody>
            <a:bodyPr/>
            <a:lstStyle/>
            <a:p>
              <a:endParaRPr lang="en-US"/>
            </a:p>
          </p:txBody>
        </p:sp>
        <p:sp>
          <p:nvSpPr>
            <p:cNvPr id="19" name="TextBox 19"/>
            <p:cNvSpPr txBox="1"/>
            <p:nvPr/>
          </p:nvSpPr>
          <p:spPr>
            <a:xfrm>
              <a:off x="0" y="85725"/>
              <a:ext cx="1959087" cy="1157992"/>
            </a:xfrm>
            <a:prstGeom prst="rect">
              <a:avLst/>
            </a:prstGeom>
          </p:spPr>
          <p:txBody>
            <a:bodyPr lIns="50800" tIns="50800" rIns="50800" bIns="50800" rtlCol="0" anchor="ctr"/>
            <a:lstStyle/>
            <a:p>
              <a:pPr algn="ctr">
                <a:lnSpc>
                  <a:spcPts val="1925"/>
                </a:lnSpc>
              </a:pPr>
              <a:endParaRPr/>
            </a:p>
          </p:txBody>
        </p:sp>
      </p:grpSp>
      <p:sp>
        <p:nvSpPr>
          <p:cNvPr id="20" name="Freeform 20"/>
          <p:cNvSpPr/>
          <p:nvPr/>
        </p:nvSpPr>
        <p:spPr>
          <a:xfrm>
            <a:off x="2946790" y="3881900"/>
            <a:ext cx="1442534" cy="1406470"/>
          </a:xfrm>
          <a:custGeom>
            <a:avLst/>
            <a:gdLst/>
            <a:ahLst/>
            <a:cxnLst/>
            <a:rect l="l" t="t" r="r" b="b"/>
            <a:pathLst>
              <a:path w="1442534" h="1406470">
                <a:moveTo>
                  <a:pt x="0" y="0"/>
                </a:moveTo>
                <a:lnTo>
                  <a:pt x="1442533" y="0"/>
                </a:lnTo>
                <a:lnTo>
                  <a:pt x="1442533" y="1406471"/>
                </a:lnTo>
                <a:lnTo>
                  <a:pt x="0" y="140647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1" name="Freeform 21"/>
          <p:cNvSpPr/>
          <p:nvPr/>
        </p:nvSpPr>
        <p:spPr>
          <a:xfrm>
            <a:off x="8304699" y="3808782"/>
            <a:ext cx="1678603" cy="1552707"/>
          </a:xfrm>
          <a:custGeom>
            <a:avLst/>
            <a:gdLst/>
            <a:ahLst/>
            <a:cxnLst/>
            <a:rect l="l" t="t" r="r" b="b"/>
            <a:pathLst>
              <a:path w="1678603" h="1552707">
                <a:moveTo>
                  <a:pt x="0" y="0"/>
                </a:moveTo>
                <a:lnTo>
                  <a:pt x="1678602" y="0"/>
                </a:lnTo>
                <a:lnTo>
                  <a:pt x="1678602" y="1552707"/>
                </a:lnTo>
                <a:lnTo>
                  <a:pt x="0" y="155270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2" name="Freeform 22"/>
          <p:cNvSpPr/>
          <p:nvPr/>
        </p:nvSpPr>
        <p:spPr>
          <a:xfrm>
            <a:off x="13818098" y="3902843"/>
            <a:ext cx="1320584" cy="868284"/>
          </a:xfrm>
          <a:custGeom>
            <a:avLst/>
            <a:gdLst/>
            <a:ahLst/>
            <a:cxnLst/>
            <a:rect l="l" t="t" r="r" b="b"/>
            <a:pathLst>
              <a:path w="1320584" h="868284">
                <a:moveTo>
                  <a:pt x="0" y="0"/>
                </a:moveTo>
                <a:lnTo>
                  <a:pt x="1320584" y="0"/>
                </a:lnTo>
                <a:lnTo>
                  <a:pt x="1320584" y="868284"/>
                </a:lnTo>
                <a:lnTo>
                  <a:pt x="0" y="86828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3" name="Freeform 23"/>
          <p:cNvSpPr/>
          <p:nvPr/>
        </p:nvSpPr>
        <p:spPr>
          <a:xfrm>
            <a:off x="3063533" y="7403335"/>
            <a:ext cx="1209047" cy="1395725"/>
          </a:xfrm>
          <a:custGeom>
            <a:avLst/>
            <a:gdLst/>
            <a:ahLst/>
            <a:cxnLst/>
            <a:rect l="l" t="t" r="r" b="b"/>
            <a:pathLst>
              <a:path w="1209047" h="1395725">
                <a:moveTo>
                  <a:pt x="0" y="0"/>
                </a:moveTo>
                <a:lnTo>
                  <a:pt x="1209047" y="0"/>
                </a:lnTo>
                <a:lnTo>
                  <a:pt x="1209047" y="1395725"/>
                </a:lnTo>
                <a:lnTo>
                  <a:pt x="0" y="139572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24" name="Freeform 24"/>
          <p:cNvSpPr/>
          <p:nvPr/>
        </p:nvSpPr>
        <p:spPr>
          <a:xfrm>
            <a:off x="8304699" y="7336660"/>
            <a:ext cx="1678603" cy="1261050"/>
          </a:xfrm>
          <a:custGeom>
            <a:avLst/>
            <a:gdLst/>
            <a:ahLst/>
            <a:cxnLst/>
            <a:rect l="l" t="t" r="r" b="b"/>
            <a:pathLst>
              <a:path w="1678603" h="1261050">
                <a:moveTo>
                  <a:pt x="0" y="0"/>
                </a:moveTo>
                <a:lnTo>
                  <a:pt x="1678602" y="0"/>
                </a:lnTo>
                <a:lnTo>
                  <a:pt x="1678602" y="1261050"/>
                </a:lnTo>
                <a:lnTo>
                  <a:pt x="0" y="126105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25" name="Freeform 25"/>
          <p:cNvSpPr/>
          <p:nvPr/>
        </p:nvSpPr>
        <p:spPr>
          <a:xfrm>
            <a:off x="13818098" y="7403335"/>
            <a:ext cx="1320584" cy="1363183"/>
          </a:xfrm>
          <a:custGeom>
            <a:avLst/>
            <a:gdLst/>
            <a:ahLst/>
            <a:cxnLst/>
            <a:rect l="l" t="t" r="r" b="b"/>
            <a:pathLst>
              <a:path w="1320584" h="1363183">
                <a:moveTo>
                  <a:pt x="0" y="0"/>
                </a:moveTo>
                <a:lnTo>
                  <a:pt x="1320584" y="0"/>
                </a:lnTo>
                <a:lnTo>
                  <a:pt x="1320584" y="1363183"/>
                </a:lnTo>
                <a:lnTo>
                  <a:pt x="0" y="136318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26" name="TextBox 26"/>
          <p:cNvSpPr txBox="1"/>
          <p:nvPr/>
        </p:nvSpPr>
        <p:spPr>
          <a:xfrm>
            <a:off x="2946790" y="1066800"/>
            <a:ext cx="12394420" cy="1095375"/>
          </a:xfrm>
          <a:prstGeom prst="rect">
            <a:avLst/>
          </a:prstGeom>
        </p:spPr>
        <p:txBody>
          <a:bodyPr lIns="0" tIns="0" rIns="0" bIns="0" rtlCol="0" anchor="t">
            <a:spAutoFit/>
          </a:bodyPr>
          <a:lstStyle/>
          <a:p>
            <a:pPr algn="ctr">
              <a:lnSpc>
                <a:spcPts val="8699"/>
              </a:lnSpc>
            </a:pPr>
            <a:r>
              <a:rPr lang="en-US" sz="7499" b="1">
                <a:solidFill>
                  <a:srgbClr val="FCCB4F"/>
                </a:solidFill>
                <a:latin typeface="Martel Heavy"/>
                <a:ea typeface="Martel Heavy"/>
                <a:cs typeface="Martel Heavy"/>
                <a:sym typeface="Martel Heavy"/>
              </a:rPr>
              <a:t>Agenda</a:t>
            </a:r>
          </a:p>
        </p:txBody>
      </p:sp>
      <p:sp>
        <p:nvSpPr>
          <p:cNvPr id="27" name="TextBox 27"/>
          <p:cNvSpPr txBox="1"/>
          <p:nvPr/>
        </p:nvSpPr>
        <p:spPr>
          <a:xfrm>
            <a:off x="2300077" y="3211117"/>
            <a:ext cx="2898983" cy="450123"/>
          </a:xfrm>
          <a:prstGeom prst="rect">
            <a:avLst/>
          </a:prstGeom>
        </p:spPr>
        <p:txBody>
          <a:bodyPr lIns="0" tIns="0" rIns="0" bIns="0" rtlCol="0" anchor="t">
            <a:spAutoFit/>
          </a:bodyPr>
          <a:lstStyle/>
          <a:p>
            <a:pPr algn="ctr">
              <a:lnSpc>
                <a:spcPts val="3479"/>
              </a:lnSpc>
            </a:pPr>
            <a:r>
              <a:rPr lang="en-US" sz="2950" b="1">
                <a:solidFill>
                  <a:srgbClr val="1B193E"/>
                </a:solidFill>
                <a:latin typeface="Martel Heavy"/>
                <a:ea typeface="Martel Heavy"/>
                <a:cs typeface="Martel Heavy"/>
                <a:sym typeface="Martel Heavy"/>
              </a:rPr>
              <a:t>MFA &amp; Login</a:t>
            </a:r>
            <a:endParaRPr lang="en-US" sz="2999" b="1">
              <a:solidFill>
                <a:srgbClr val="1B193E"/>
              </a:solidFill>
              <a:latin typeface="Martel Heavy"/>
              <a:ea typeface="Martel Heavy"/>
              <a:cs typeface="Martel Heavy"/>
              <a:sym typeface="Martel Heavy"/>
            </a:endParaRPr>
          </a:p>
        </p:txBody>
      </p:sp>
      <p:sp>
        <p:nvSpPr>
          <p:cNvPr id="28" name="TextBox 28"/>
          <p:cNvSpPr txBox="1"/>
          <p:nvPr/>
        </p:nvSpPr>
        <p:spPr>
          <a:xfrm>
            <a:off x="7689695" y="3211117"/>
            <a:ext cx="2898983" cy="443865"/>
          </a:xfrm>
          <a:prstGeom prst="rect">
            <a:avLst/>
          </a:prstGeom>
        </p:spPr>
        <p:txBody>
          <a:bodyPr lIns="0" tIns="0" rIns="0" bIns="0" rtlCol="0" anchor="t">
            <a:spAutoFit/>
          </a:bodyPr>
          <a:lstStyle/>
          <a:p>
            <a:pPr algn="ctr">
              <a:lnSpc>
                <a:spcPts val="3479"/>
              </a:lnSpc>
            </a:pPr>
            <a:r>
              <a:rPr lang="en-US" sz="2999" b="1">
                <a:solidFill>
                  <a:srgbClr val="1B193E"/>
                </a:solidFill>
                <a:latin typeface="Martel Heavy"/>
                <a:ea typeface="Martel Heavy"/>
                <a:cs typeface="Martel Heavy"/>
                <a:sym typeface="Martel Heavy"/>
              </a:rPr>
              <a:t>Tour</a:t>
            </a:r>
          </a:p>
        </p:txBody>
      </p:sp>
      <p:sp>
        <p:nvSpPr>
          <p:cNvPr id="29" name="TextBox 29"/>
          <p:cNvSpPr txBox="1"/>
          <p:nvPr/>
        </p:nvSpPr>
        <p:spPr>
          <a:xfrm>
            <a:off x="12508543" y="3066863"/>
            <a:ext cx="3939694" cy="443865"/>
          </a:xfrm>
          <a:prstGeom prst="rect">
            <a:avLst/>
          </a:prstGeom>
        </p:spPr>
        <p:txBody>
          <a:bodyPr lIns="0" tIns="0" rIns="0" bIns="0" rtlCol="0" anchor="t">
            <a:spAutoFit/>
          </a:bodyPr>
          <a:lstStyle/>
          <a:p>
            <a:pPr algn="ctr">
              <a:lnSpc>
                <a:spcPts val="3479"/>
              </a:lnSpc>
            </a:pPr>
            <a:r>
              <a:rPr lang="en-US" sz="2999" b="1">
                <a:solidFill>
                  <a:srgbClr val="1B193E"/>
                </a:solidFill>
                <a:latin typeface="Martel Heavy"/>
                <a:ea typeface="Martel Heavy"/>
                <a:cs typeface="Martel Heavy"/>
                <a:sym typeface="Martel Heavy"/>
              </a:rPr>
              <a:t>Main Menu</a:t>
            </a:r>
          </a:p>
        </p:txBody>
      </p:sp>
      <p:sp>
        <p:nvSpPr>
          <p:cNvPr id="30" name="TextBox 30"/>
          <p:cNvSpPr txBox="1"/>
          <p:nvPr/>
        </p:nvSpPr>
        <p:spPr>
          <a:xfrm>
            <a:off x="13407483" y="6521320"/>
            <a:ext cx="2261897" cy="882015"/>
          </a:xfrm>
          <a:prstGeom prst="rect">
            <a:avLst/>
          </a:prstGeom>
        </p:spPr>
        <p:txBody>
          <a:bodyPr lIns="0" tIns="0" rIns="0" bIns="0" rtlCol="0" anchor="t">
            <a:spAutoFit/>
          </a:bodyPr>
          <a:lstStyle/>
          <a:p>
            <a:pPr algn="ctr">
              <a:lnSpc>
                <a:spcPts val="3479"/>
              </a:lnSpc>
            </a:pPr>
            <a:r>
              <a:rPr lang="en-US" sz="2999" b="1">
                <a:solidFill>
                  <a:srgbClr val="1B193E"/>
                </a:solidFill>
                <a:latin typeface="Martel Heavy"/>
                <a:ea typeface="Martel Heavy"/>
                <a:cs typeface="Martel Heavy"/>
                <a:sym typeface="Martel Heavy"/>
              </a:rPr>
              <a:t>Market Insights</a:t>
            </a:r>
          </a:p>
        </p:txBody>
      </p:sp>
      <p:sp>
        <p:nvSpPr>
          <p:cNvPr id="31" name="TextBox 31"/>
          <p:cNvSpPr txBox="1"/>
          <p:nvPr/>
        </p:nvSpPr>
        <p:spPr>
          <a:xfrm>
            <a:off x="7421656" y="6740395"/>
            <a:ext cx="3435061" cy="443865"/>
          </a:xfrm>
          <a:prstGeom prst="rect">
            <a:avLst/>
          </a:prstGeom>
        </p:spPr>
        <p:txBody>
          <a:bodyPr lIns="0" tIns="0" rIns="0" bIns="0" rtlCol="0" anchor="t">
            <a:spAutoFit/>
          </a:bodyPr>
          <a:lstStyle/>
          <a:p>
            <a:pPr algn="ctr">
              <a:lnSpc>
                <a:spcPts val="3479"/>
              </a:lnSpc>
            </a:pPr>
            <a:r>
              <a:rPr lang="en-US" sz="2999" b="1">
                <a:solidFill>
                  <a:srgbClr val="1B193E"/>
                </a:solidFill>
                <a:latin typeface="Martel Heavy"/>
                <a:ea typeface="Martel Heavy"/>
                <a:cs typeface="Martel Heavy"/>
                <a:sym typeface="Martel Heavy"/>
              </a:rPr>
              <a:t>Dashboard</a:t>
            </a:r>
          </a:p>
        </p:txBody>
      </p:sp>
      <p:sp>
        <p:nvSpPr>
          <p:cNvPr id="32" name="TextBox 32"/>
          <p:cNvSpPr txBox="1"/>
          <p:nvPr/>
        </p:nvSpPr>
        <p:spPr>
          <a:xfrm>
            <a:off x="2300077" y="6740395"/>
            <a:ext cx="2898983" cy="443865"/>
          </a:xfrm>
          <a:prstGeom prst="rect">
            <a:avLst/>
          </a:prstGeom>
        </p:spPr>
        <p:txBody>
          <a:bodyPr lIns="0" tIns="0" rIns="0" bIns="0" rtlCol="0" anchor="t">
            <a:spAutoFit/>
          </a:bodyPr>
          <a:lstStyle/>
          <a:p>
            <a:pPr algn="ctr">
              <a:lnSpc>
                <a:spcPts val="3479"/>
              </a:lnSpc>
            </a:pPr>
            <a:r>
              <a:rPr lang="en-US" sz="2999" b="1">
                <a:solidFill>
                  <a:srgbClr val="1B193E"/>
                </a:solidFill>
                <a:latin typeface="Martel Heavy"/>
                <a:ea typeface="Martel Heavy"/>
                <a:cs typeface="Martel Heavy"/>
                <a:sym typeface="Martel Heavy"/>
              </a:rPr>
              <a:t>Branding</a:t>
            </a:r>
          </a:p>
        </p:txBody>
      </p:sp>
      <p:sp>
        <p:nvSpPr>
          <p:cNvPr id="33" name="Freeform 33"/>
          <p:cNvSpPr/>
          <p:nvPr/>
        </p:nvSpPr>
        <p:spPr>
          <a:xfrm>
            <a:off x="16976764" y="8984303"/>
            <a:ext cx="1045664" cy="1046362"/>
          </a:xfrm>
          <a:custGeom>
            <a:avLst/>
            <a:gdLst/>
            <a:ahLst/>
            <a:cxnLst/>
            <a:rect l="l" t="t" r="r" b="b"/>
            <a:pathLst>
              <a:path w="1045664" h="1046362">
                <a:moveTo>
                  <a:pt x="0" y="0"/>
                </a:moveTo>
                <a:lnTo>
                  <a:pt x="1045665" y="0"/>
                </a:lnTo>
                <a:lnTo>
                  <a:pt x="1045665" y="1046362"/>
                </a:lnTo>
                <a:lnTo>
                  <a:pt x="0" y="1046362"/>
                </a:lnTo>
                <a:lnTo>
                  <a:pt x="0" y="0"/>
                </a:lnTo>
                <a:close/>
              </a:path>
            </a:pathLst>
          </a:custGeom>
          <a:blipFill>
            <a:blip r:embed="rId14"/>
            <a:stretch>
              <a:fillRect/>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2" name="Freeform 2"/>
          <p:cNvSpPr/>
          <p:nvPr/>
        </p:nvSpPr>
        <p:spPr>
          <a:xfrm>
            <a:off x="279710" y="477865"/>
            <a:ext cx="1442534" cy="1406470"/>
          </a:xfrm>
          <a:custGeom>
            <a:avLst/>
            <a:gdLst/>
            <a:ahLst/>
            <a:cxnLst/>
            <a:rect l="l" t="t" r="r" b="b"/>
            <a:pathLst>
              <a:path w="1442534" h="1406470">
                <a:moveTo>
                  <a:pt x="0" y="0"/>
                </a:moveTo>
                <a:lnTo>
                  <a:pt x="1442534" y="0"/>
                </a:lnTo>
                <a:lnTo>
                  <a:pt x="1442534" y="1406470"/>
                </a:lnTo>
                <a:lnTo>
                  <a:pt x="0" y="14064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 name="Freeform 3"/>
          <p:cNvSpPr/>
          <p:nvPr/>
        </p:nvSpPr>
        <p:spPr>
          <a:xfrm>
            <a:off x="16736468" y="883673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6"/>
            <a:stretch>
              <a:fillRect/>
            </a:stretch>
          </a:blipFill>
        </p:spPr>
        <p:txBody>
          <a:bodyPr/>
          <a:lstStyle/>
          <a:p>
            <a:endParaRPr lang="en-US"/>
          </a:p>
        </p:txBody>
      </p:sp>
      <p:sp>
        <p:nvSpPr>
          <p:cNvPr id="4" name="TextBox 4"/>
          <p:cNvSpPr txBox="1"/>
          <p:nvPr/>
        </p:nvSpPr>
        <p:spPr>
          <a:xfrm>
            <a:off x="1895722" y="500063"/>
            <a:ext cx="14496555" cy="2239074"/>
          </a:xfrm>
          <a:prstGeom prst="rect">
            <a:avLst/>
          </a:prstGeom>
        </p:spPr>
        <p:txBody>
          <a:bodyPr lIns="0" tIns="0" rIns="0" bIns="0" rtlCol="0" anchor="t">
            <a:spAutoFit/>
          </a:bodyPr>
          <a:lstStyle/>
          <a:p>
            <a:pPr>
              <a:lnSpc>
                <a:spcPts val="8699"/>
              </a:lnSpc>
            </a:pPr>
            <a:r>
              <a:rPr lang="en-US" sz="7450" b="1">
                <a:solidFill>
                  <a:srgbClr val="FCCB4F"/>
                </a:solidFill>
                <a:latin typeface="Martel Heavy"/>
                <a:ea typeface="Martel Heavy"/>
                <a:cs typeface="Martel Heavy"/>
                <a:sym typeface="Martel Heavy"/>
              </a:rPr>
              <a:t>Multi-Factor Authentication (MFA)</a:t>
            </a:r>
            <a:endParaRPr lang="en-US" sz="7499" b="1">
              <a:solidFill>
                <a:srgbClr val="FCCB4F"/>
              </a:solidFill>
              <a:latin typeface="Martel Heavy"/>
              <a:ea typeface="Martel Heavy"/>
              <a:cs typeface="Martel Heavy"/>
              <a:sym typeface="Martel Heavy"/>
            </a:endParaRPr>
          </a:p>
        </p:txBody>
      </p:sp>
      <p:pic>
        <p:nvPicPr>
          <p:cNvPr id="5" name="MFA">
            <a:hlinkClick r:id="" action="ppaction://media"/>
            <a:extLst>
              <a:ext uri="{FF2B5EF4-FFF2-40B4-BE49-F238E27FC236}">
                <a16:creationId xmlns:a16="http://schemas.microsoft.com/office/drawing/2014/main" id="{38A49FDF-F755-76C8-2B64-76EB58071607}"/>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897634" y="2711252"/>
            <a:ext cx="13470420" cy="757645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2" name="Freeform 2"/>
          <p:cNvSpPr/>
          <p:nvPr/>
        </p:nvSpPr>
        <p:spPr>
          <a:xfrm>
            <a:off x="432110" y="630265"/>
            <a:ext cx="1442534" cy="1406470"/>
          </a:xfrm>
          <a:custGeom>
            <a:avLst/>
            <a:gdLst/>
            <a:ahLst/>
            <a:cxnLst/>
            <a:rect l="l" t="t" r="r" b="b"/>
            <a:pathLst>
              <a:path w="1442534" h="1406470">
                <a:moveTo>
                  <a:pt x="0" y="0"/>
                </a:moveTo>
                <a:lnTo>
                  <a:pt x="1442534" y="0"/>
                </a:lnTo>
                <a:lnTo>
                  <a:pt x="1442534" y="1406470"/>
                </a:lnTo>
                <a:lnTo>
                  <a:pt x="0" y="140647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7087011" y="9068610"/>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4"/>
            <a:stretch>
              <a:fillRect/>
            </a:stretch>
          </a:blipFill>
        </p:spPr>
        <p:txBody>
          <a:bodyPr/>
          <a:lstStyle/>
          <a:p>
            <a:endParaRPr lang="en-US"/>
          </a:p>
        </p:txBody>
      </p:sp>
      <p:sp>
        <p:nvSpPr>
          <p:cNvPr id="4" name="Freeform 4"/>
          <p:cNvSpPr/>
          <p:nvPr/>
        </p:nvSpPr>
        <p:spPr>
          <a:xfrm>
            <a:off x="1875546" y="2574495"/>
            <a:ext cx="11301259" cy="5777769"/>
          </a:xfrm>
          <a:custGeom>
            <a:avLst/>
            <a:gdLst/>
            <a:ahLst/>
            <a:cxnLst/>
            <a:rect l="l" t="t" r="r" b="b"/>
            <a:pathLst>
              <a:path w="11301259" h="5777769">
                <a:moveTo>
                  <a:pt x="0" y="0"/>
                </a:moveTo>
                <a:lnTo>
                  <a:pt x="11301259" y="0"/>
                </a:lnTo>
                <a:lnTo>
                  <a:pt x="11301259" y="5777769"/>
                </a:lnTo>
                <a:lnTo>
                  <a:pt x="0" y="5777769"/>
                </a:lnTo>
                <a:lnTo>
                  <a:pt x="0" y="0"/>
                </a:lnTo>
                <a:close/>
              </a:path>
            </a:pathLst>
          </a:custGeom>
          <a:blipFill>
            <a:blip r:embed="rId5"/>
            <a:stretch>
              <a:fillRect/>
            </a:stretch>
          </a:blipFill>
        </p:spPr>
        <p:txBody>
          <a:bodyPr/>
          <a:lstStyle/>
          <a:p>
            <a:endParaRPr lang="en-US"/>
          </a:p>
        </p:txBody>
      </p:sp>
      <p:sp>
        <p:nvSpPr>
          <p:cNvPr id="5" name="TextBox 5"/>
          <p:cNvSpPr txBox="1"/>
          <p:nvPr/>
        </p:nvSpPr>
        <p:spPr>
          <a:xfrm>
            <a:off x="2107970" y="500063"/>
            <a:ext cx="14496555" cy="1095375"/>
          </a:xfrm>
          <a:prstGeom prst="rect">
            <a:avLst/>
          </a:prstGeom>
        </p:spPr>
        <p:txBody>
          <a:bodyPr lIns="0" tIns="0" rIns="0" bIns="0" rtlCol="0" anchor="t">
            <a:spAutoFit/>
          </a:bodyPr>
          <a:lstStyle/>
          <a:p>
            <a:pPr algn="l">
              <a:lnSpc>
                <a:spcPts val="8699"/>
              </a:lnSpc>
            </a:pPr>
            <a:r>
              <a:rPr lang="en-US" sz="7499" b="1">
                <a:solidFill>
                  <a:srgbClr val="FCCB4F"/>
                </a:solidFill>
                <a:latin typeface="Martel Heavy"/>
                <a:ea typeface="Martel Heavy"/>
                <a:cs typeface="Martel Heavy"/>
                <a:sym typeface="Martel Heavy"/>
              </a:rPr>
              <a:t>Multi-Factor Authentication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D2E37A281DF9041B890CC2A167472D1" ma:contentTypeVersion="14" ma:contentTypeDescription="Create a new document." ma:contentTypeScope="" ma:versionID="5d86cf8d1d194b2470eecdff84506e59">
  <xsd:schema xmlns:xsd="http://www.w3.org/2001/XMLSchema" xmlns:xs="http://www.w3.org/2001/XMLSchema" xmlns:p="http://schemas.microsoft.com/office/2006/metadata/properties" xmlns:ns2="9657493b-8d02-429a-a388-d6f0f74b85a8" xmlns:ns3="434d706d-35b1-40bc-92c9-46e611380860" targetNamespace="http://schemas.microsoft.com/office/2006/metadata/properties" ma:root="true" ma:fieldsID="ea48edfc2b4d9ce7bc4457cd90c26db8" ns2:_="" ns3:_="">
    <xsd:import namespace="9657493b-8d02-429a-a388-d6f0f74b85a8"/>
    <xsd:import namespace="434d706d-35b1-40bc-92c9-46e61138086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LengthInSecond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57493b-8d02-429a-a388-d6f0f74b85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966c33c-c7a6-4659-8444-4207d2004e8a"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34d706d-35b1-40bc-92c9-46e61138086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ed0fb1ad-3d2f-4fb1-a3b9-315830011b24}" ma:internalName="TaxCatchAll" ma:showField="CatchAllData" ma:web="434d706d-35b1-40bc-92c9-46e61138086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434d706d-35b1-40bc-92c9-46e611380860" xsi:nil="true"/>
    <lcf76f155ced4ddcb4097134ff3c332f xmlns="9657493b-8d02-429a-a388-d6f0f74b85a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49C49BD-59C1-4F39-AEA6-107237649BEC}">
  <ds:schemaRefs>
    <ds:schemaRef ds:uri="http://schemas.microsoft.com/sharepoint/v3/contenttype/forms"/>
  </ds:schemaRefs>
</ds:datastoreItem>
</file>

<file path=customXml/itemProps2.xml><?xml version="1.0" encoding="utf-8"?>
<ds:datastoreItem xmlns:ds="http://schemas.openxmlformats.org/officeDocument/2006/customXml" ds:itemID="{34E3C3BA-E0F3-44E0-A7B2-5A37D1A6786B}">
  <ds:schemaRefs>
    <ds:schemaRef ds:uri="434d706d-35b1-40bc-92c9-46e611380860"/>
    <ds:schemaRef ds:uri="9657493b-8d02-429a-a388-d6f0f74b85a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82DB3A2-8C2B-4D52-9052-88612BEF011D}">
  <ds:schemaRefs>
    <ds:schemaRef ds:uri="434d706d-35b1-40bc-92c9-46e611380860"/>
    <ds:schemaRef ds:uri="9657493b-8d02-429a-a388-d6f0f74b85a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32</Slides>
  <Notes>1</Notes>
  <HiddenSlides>0</HiddenSlide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Started</dc:title>
  <cp:revision>100</cp:revision>
  <dcterms:created xsi:type="dcterms:W3CDTF">2006-08-16T00:00:00Z</dcterms:created>
  <dcterms:modified xsi:type="dcterms:W3CDTF">2024-11-01T23:03:49Z</dcterms:modified>
  <dc:identifier>DAGRzXnSbOI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0x0101003D2E37A281DF9041B890CC2A167472D1</vt:lpwstr>
  </property>
  <property fmtid="{D5CDD505-2E9C-101B-9397-08002B2CF9AE}" pid="3" name="MediaServiceImageTags">
    <vt:lpwstr/>
  </property>
</Properties>
</file>