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86" r:id="rId6"/>
    <p:sldId id="258" r:id="rId7"/>
    <p:sldId id="259" r:id="rId8"/>
    <p:sldId id="260" r:id="rId9"/>
    <p:sldId id="261" r:id="rId10"/>
    <p:sldId id="262" r:id="rId11"/>
    <p:sldId id="264" r:id="rId12"/>
    <p:sldId id="265" r:id="rId13"/>
    <p:sldId id="263"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9" r:id="rId34"/>
    <p:sldId id="292" r:id="rId35"/>
    <p:sldId id="287" r:id="rId36"/>
  </p:sldIdLst>
  <p:sldSz cx="18288000" cy="10287000"/>
  <p:notesSz cx="6858000" cy="9144000"/>
  <p:embeddedFontLst>
    <p:embeddedFont>
      <p:font typeface="Barlow Bold" panose="00000800000000000000" pitchFamily="2" charset="0"/>
      <p:bold r:id="rId38"/>
    </p:embeddedFont>
    <p:embeddedFont>
      <p:font typeface="Martel Heavy" panose="020B0604020202020204" charset="0"/>
      <p:regular r:id="rId39"/>
    </p:embeddedFont>
    <p:embeddedFont>
      <p:font typeface="Montserrat Bold" panose="00000800000000000000" pitchFamily="2" charset="0"/>
      <p:regular r:id="rId40"/>
      <p:bold r:id="rId41"/>
    </p:embeddedFont>
    <p:embeddedFont>
      <p:font typeface="Open Sans Bold" panose="020B080603050402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7DA9"/>
    <a:srgbClr val="149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6B902-AE87-1407-3D66-BB9B33C975B5}" v="1" dt="2024-11-01T23:03:23.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your new OneKey MLS experience! As you get started we want to make sure you are prepped and ready to hit the ground running the day you cutover fully to using your new central dashboard provided by Clareity, Matrix, Realist, OneHome and an enhanced MLS-Touch. With that in mind, we’ve divided your onboarding into 3 phases, with clear actions and information for each step of your progression: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3.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4.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5.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7.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8.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4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9.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4.png"/><Relationship Id="rId7" Type="http://schemas.openxmlformats.org/officeDocument/2006/relationships/image" Target="../media/image46.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6.sv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9411889" y="403641"/>
            <a:ext cx="8522962" cy="9515155"/>
            <a:chOff x="0" y="0"/>
            <a:chExt cx="758598" cy="846910"/>
          </a:xfrm>
        </p:grpSpPr>
        <p:sp>
          <p:nvSpPr>
            <p:cNvPr id="3" name="Freeform 3"/>
            <p:cNvSpPr/>
            <p:nvPr/>
          </p:nvSpPr>
          <p:spPr>
            <a:xfrm>
              <a:off x="0" y="0"/>
              <a:ext cx="758598" cy="846910"/>
            </a:xfrm>
            <a:custGeom>
              <a:avLst/>
              <a:gdLst/>
              <a:ahLst/>
              <a:cxnLst/>
              <a:rect l="l" t="t" r="r" b="b"/>
              <a:pathLst>
                <a:path w="758598" h="846910">
                  <a:moveTo>
                    <a:pt x="0" y="0"/>
                  </a:moveTo>
                  <a:lnTo>
                    <a:pt x="758598" y="0"/>
                  </a:lnTo>
                  <a:lnTo>
                    <a:pt x="758598" y="846910"/>
                  </a:lnTo>
                  <a:lnTo>
                    <a:pt x="0" y="846910"/>
                  </a:lnTo>
                  <a:close/>
                </a:path>
              </a:pathLst>
            </a:custGeom>
            <a:solidFill>
              <a:srgbClr val="E65100"/>
            </a:solidFill>
          </p:spPr>
          <p:txBody>
            <a:bodyPr/>
            <a:lstStyle/>
            <a:p>
              <a:endParaRPr lang="en-US"/>
            </a:p>
          </p:txBody>
        </p:sp>
        <p:sp>
          <p:nvSpPr>
            <p:cNvPr id="4" name="TextBox 4"/>
            <p:cNvSpPr txBox="1"/>
            <p:nvPr/>
          </p:nvSpPr>
          <p:spPr>
            <a:xfrm>
              <a:off x="0" y="-38100"/>
              <a:ext cx="758598" cy="88501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589738"/>
            <a:ext cx="3176074" cy="975952"/>
          </a:xfrm>
          <a:custGeom>
            <a:avLst/>
            <a:gdLst/>
            <a:ahLst/>
            <a:cxnLst/>
            <a:rect l="l" t="t" r="r" b="b"/>
            <a:pathLst>
              <a:path w="3176074" h="975952">
                <a:moveTo>
                  <a:pt x="0" y="0"/>
                </a:moveTo>
                <a:lnTo>
                  <a:pt x="3176074" y="0"/>
                </a:lnTo>
                <a:lnTo>
                  <a:pt x="3176074" y="975952"/>
                </a:lnTo>
                <a:lnTo>
                  <a:pt x="0" y="975952"/>
                </a:lnTo>
                <a:lnTo>
                  <a:pt x="0" y="0"/>
                </a:lnTo>
                <a:close/>
              </a:path>
            </a:pathLst>
          </a:custGeom>
          <a:blipFill>
            <a:blip r:embed="rId3"/>
            <a:stretch>
              <a:fillRect/>
            </a:stretch>
          </a:blipFill>
        </p:spPr>
        <p:txBody>
          <a:bodyPr/>
          <a:lstStyle/>
          <a:p>
            <a:endParaRPr lang="en-US"/>
          </a:p>
        </p:txBody>
      </p:sp>
      <p:sp>
        <p:nvSpPr>
          <p:cNvPr id="6" name="Freeform 6"/>
          <p:cNvSpPr/>
          <p:nvPr/>
        </p:nvSpPr>
        <p:spPr>
          <a:xfrm>
            <a:off x="1314450" y="7335918"/>
            <a:ext cx="2732210" cy="2951082"/>
          </a:xfrm>
          <a:custGeom>
            <a:avLst/>
            <a:gdLst/>
            <a:ahLst/>
            <a:cxnLst/>
            <a:rect l="l" t="t" r="r" b="b"/>
            <a:pathLst>
              <a:path w="2732210" h="2951082">
                <a:moveTo>
                  <a:pt x="0" y="0"/>
                </a:moveTo>
                <a:lnTo>
                  <a:pt x="2732210" y="0"/>
                </a:lnTo>
                <a:lnTo>
                  <a:pt x="2732210" y="2951082"/>
                </a:lnTo>
                <a:lnTo>
                  <a:pt x="0" y="295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673370" y="880734"/>
            <a:ext cx="2324316" cy="4553762"/>
          </a:xfrm>
          <a:custGeom>
            <a:avLst/>
            <a:gdLst/>
            <a:ahLst/>
            <a:cxnLst/>
            <a:rect l="l" t="t" r="r" b="b"/>
            <a:pathLst>
              <a:path w="2324316" h="4553762">
                <a:moveTo>
                  <a:pt x="0" y="0"/>
                </a:moveTo>
                <a:lnTo>
                  <a:pt x="2324316" y="0"/>
                </a:lnTo>
                <a:lnTo>
                  <a:pt x="2324316" y="4553762"/>
                </a:lnTo>
                <a:lnTo>
                  <a:pt x="0" y="4553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4940970">
            <a:off x="9950824" y="3224928"/>
            <a:ext cx="5186300" cy="4114800"/>
          </a:xfrm>
          <a:custGeom>
            <a:avLst/>
            <a:gdLst/>
            <a:ahLst/>
            <a:cxnLst/>
            <a:rect l="l" t="t" r="r" b="b"/>
            <a:pathLst>
              <a:path w="5186300" h="4114800">
                <a:moveTo>
                  <a:pt x="0" y="0"/>
                </a:moveTo>
                <a:lnTo>
                  <a:pt x="5186299" y="0"/>
                </a:lnTo>
                <a:lnTo>
                  <a:pt x="51862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052708" y="1035622"/>
            <a:ext cx="3005418" cy="3005418"/>
          </a:xfrm>
          <a:custGeom>
            <a:avLst/>
            <a:gdLst/>
            <a:ahLst/>
            <a:cxnLst/>
            <a:rect l="l" t="t" r="r" b="b"/>
            <a:pathLst>
              <a:path w="3005418" h="3005418">
                <a:moveTo>
                  <a:pt x="0" y="0"/>
                </a:moveTo>
                <a:lnTo>
                  <a:pt x="3005417" y="0"/>
                </a:lnTo>
                <a:lnTo>
                  <a:pt x="3005417" y="3005417"/>
                </a:lnTo>
                <a:lnTo>
                  <a:pt x="0" y="30054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7479162" y="1565690"/>
            <a:ext cx="2152509" cy="2014389"/>
          </a:xfrm>
          <a:custGeom>
            <a:avLst/>
            <a:gdLst/>
            <a:ahLst/>
            <a:cxnLst/>
            <a:rect l="l" t="t" r="r" b="b"/>
            <a:pathLst>
              <a:path w="2152509" h="2014389">
                <a:moveTo>
                  <a:pt x="0" y="0"/>
                </a:moveTo>
                <a:lnTo>
                  <a:pt x="2152509" y="0"/>
                </a:lnTo>
                <a:lnTo>
                  <a:pt x="2152509" y="2014389"/>
                </a:lnTo>
                <a:lnTo>
                  <a:pt x="0" y="20143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TextBox 11"/>
          <p:cNvSpPr txBox="1"/>
          <p:nvPr/>
        </p:nvSpPr>
        <p:spPr>
          <a:xfrm>
            <a:off x="1314450" y="3009301"/>
            <a:ext cx="7240967" cy="2273027"/>
          </a:xfrm>
          <a:prstGeom prst="rect">
            <a:avLst/>
          </a:prstGeom>
        </p:spPr>
        <p:txBody>
          <a:bodyPr lIns="0" tIns="0" rIns="0" bIns="0" rtlCol="0" anchor="t">
            <a:spAutoFit/>
          </a:bodyPr>
          <a:lstStyle/>
          <a:p>
            <a:pPr algn="l">
              <a:lnSpc>
                <a:spcPts val="8745"/>
              </a:lnSpc>
            </a:pPr>
            <a:r>
              <a:rPr lang="en-US" sz="9109" b="1">
                <a:solidFill>
                  <a:srgbClr val="FCCB4F"/>
                </a:solidFill>
                <a:latin typeface="Martel Heavy"/>
                <a:ea typeface="Martel Heavy"/>
                <a:cs typeface="Martel Heavy"/>
                <a:sym typeface="Martel Heavy"/>
              </a:rPr>
              <a:t>Getting Started</a:t>
            </a:r>
          </a:p>
        </p:txBody>
      </p:sp>
      <p:sp>
        <p:nvSpPr>
          <p:cNvPr id="12" name="TextBox 12"/>
          <p:cNvSpPr txBox="1"/>
          <p:nvPr/>
        </p:nvSpPr>
        <p:spPr>
          <a:xfrm>
            <a:off x="1314450" y="5349003"/>
            <a:ext cx="7240967" cy="766235"/>
          </a:xfrm>
          <a:prstGeom prst="rect">
            <a:avLst/>
          </a:prstGeom>
        </p:spPr>
        <p:txBody>
          <a:bodyPr lIns="0" tIns="0" rIns="0" bIns="0" rtlCol="0" anchor="t">
            <a:spAutoFit/>
          </a:bodyPr>
          <a:lstStyle/>
          <a:p>
            <a:pPr>
              <a:lnSpc>
                <a:spcPts val="2880"/>
              </a:lnSpc>
            </a:pPr>
            <a:r>
              <a:rPr lang="en-US" sz="3000" b="1" dirty="0">
                <a:solidFill>
                  <a:srgbClr val="FFFFFF"/>
                </a:solidFill>
                <a:latin typeface="Martel Heavy"/>
                <a:ea typeface="Martel Heavy"/>
                <a:cs typeface="Martel Heavy"/>
                <a:sym typeface="Martel Heavy"/>
              </a:rPr>
              <a:t>Stratus to Matrix Onboarding</a:t>
            </a:r>
          </a:p>
          <a:p>
            <a:pPr algn="l">
              <a:lnSpc>
                <a:spcPts val="2880"/>
              </a:lnSpc>
            </a:pPr>
            <a:endParaRPr lang="en-US" sz="3000" b="1" dirty="0">
              <a:solidFill>
                <a:srgbClr val="FFFFFF"/>
              </a:solidFill>
              <a:latin typeface="Martel Heavy"/>
              <a:ea typeface="Martel Heavy"/>
              <a:cs typeface="Martel Heavy"/>
            </a:endParaRPr>
          </a:p>
        </p:txBody>
      </p:sp>
      <p:grpSp>
        <p:nvGrpSpPr>
          <p:cNvPr id="13" name="Group 13"/>
          <p:cNvGrpSpPr/>
          <p:nvPr/>
        </p:nvGrpSpPr>
        <p:grpSpPr>
          <a:xfrm>
            <a:off x="9235794" y="4996273"/>
            <a:ext cx="3584882" cy="3313469"/>
            <a:chOff x="0" y="0"/>
            <a:chExt cx="4779843" cy="4417958"/>
          </a:xfrm>
        </p:grpSpPr>
        <p:sp>
          <p:nvSpPr>
            <p:cNvPr id="14" name="Freeform 14"/>
            <p:cNvSpPr/>
            <p:nvPr/>
          </p:nvSpPr>
          <p:spPr>
            <a:xfrm>
              <a:off x="0" y="0"/>
              <a:ext cx="4007224" cy="4007224"/>
            </a:xfrm>
            <a:custGeom>
              <a:avLst/>
              <a:gdLst/>
              <a:ahLst/>
              <a:cxnLst/>
              <a:rect l="l" t="t" r="r" b="b"/>
              <a:pathLst>
                <a:path w="4007224" h="4007224">
                  <a:moveTo>
                    <a:pt x="0" y="0"/>
                  </a:moveTo>
                  <a:lnTo>
                    <a:pt x="4007224" y="0"/>
                  </a:lnTo>
                  <a:lnTo>
                    <a:pt x="4007224" y="4007224"/>
                  </a:lnTo>
                  <a:lnTo>
                    <a:pt x="0" y="40072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527837" y="366151"/>
              <a:ext cx="4252006" cy="4051808"/>
            </a:xfrm>
            <a:custGeom>
              <a:avLst/>
              <a:gdLst/>
              <a:ahLst/>
              <a:cxnLst/>
              <a:rect l="l" t="t" r="r" b="b"/>
              <a:pathLst>
                <a:path w="4252006" h="4051808">
                  <a:moveTo>
                    <a:pt x="0" y="0"/>
                  </a:moveTo>
                  <a:lnTo>
                    <a:pt x="4252006" y="0"/>
                  </a:lnTo>
                  <a:lnTo>
                    <a:pt x="4252006" y="4051807"/>
                  </a:lnTo>
                  <a:lnTo>
                    <a:pt x="0" y="4051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16" name="Freeform 16"/>
          <p:cNvSpPr/>
          <p:nvPr/>
        </p:nvSpPr>
        <p:spPr>
          <a:xfrm>
            <a:off x="14670471" y="6252882"/>
            <a:ext cx="3005418" cy="3005418"/>
          </a:xfrm>
          <a:custGeom>
            <a:avLst/>
            <a:gdLst/>
            <a:ahLst/>
            <a:cxnLst/>
            <a:rect l="l" t="t" r="r" b="b"/>
            <a:pathLst>
              <a:path w="3005418" h="3005418">
                <a:moveTo>
                  <a:pt x="0" y="0"/>
                </a:moveTo>
                <a:lnTo>
                  <a:pt x="3005418" y="0"/>
                </a:lnTo>
                <a:lnTo>
                  <a:pt x="3005418" y="3005418"/>
                </a:lnTo>
                <a:lnTo>
                  <a:pt x="0" y="30054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14502754" y="6498982"/>
            <a:ext cx="3340852" cy="3621520"/>
          </a:xfrm>
          <a:custGeom>
            <a:avLst/>
            <a:gdLst/>
            <a:ahLst/>
            <a:cxnLst/>
            <a:rect l="l" t="t" r="r" b="b"/>
            <a:pathLst>
              <a:path w="3340852" h="3621520">
                <a:moveTo>
                  <a:pt x="0" y="0"/>
                </a:moveTo>
                <a:lnTo>
                  <a:pt x="3340852" y="0"/>
                </a:lnTo>
                <a:lnTo>
                  <a:pt x="3340852" y="3621520"/>
                </a:lnTo>
                <a:lnTo>
                  <a:pt x="0" y="36215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127310" y="325465"/>
            <a:ext cx="1442534" cy="1406470"/>
          </a:xfrm>
          <a:custGeom>
            <a:avLst/>
            <a:gdLst/>
            <a:ahLst/>
            <a:cxnLst/>
            <a:rect l="l" t="t" r="r" b="b"/>
            <a:pathLst>
              <a:path w="1442534" h="1406470">
                <a:moveTo>
                  <a:pt x="0" y="0"/>
                </a:moveTo>
                <a:lnTo>
                  <a:pt x="1442534" y="0"/>
                </a:lnTo>
                <a:lnTo>
                  <a:pt x="1442534" y="1406470"/>
                </a:lnTo>
                <a:lnTo>
                  <a:pt x="0" y="140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1944313"/>
            <a:ext cx="18288000" cy="10081260"/>
          </a:xfrm>
          <a:custGeom>
            <a:avLst/>
            <a:gdLst/>
            <a:ahLst/>
            <a:cxnLst/>
            <a:rect l="l" t="t" r="r" b="b"/>
            <a:pathLst>
              <a:path w="18288000" h="10081260">
                <a:moveTo>
                  <a:pt x="0" y="0"/>
                </a:moveTo>
                <a:lnTo>
                  <a:pt x="18288000" y="0"/>
                </a:lnTo>
                <a:lnTo>
                  <a:pt x="18288000" y="10081260"/>
                </a:lnTo>
                <a:lnTo>
                  <a:pt x="0" y="10081260"/>
                </a:lnTo>
                <a:lnTo>
                  <a:pt x="0" y="0"/>
                </a:lnTo>
                <a:close/>
              </a:path>
            </a:pathLst>
          </a:custGeom>
          <a:blipFill>
            <a:blip r:embed="rId4"/>
            <a:stretch>
              <a:fillRect/>
            </a:stretch>
          </a:blipFill>
        </p:spPr>
        <p:txBody>
          <a:bodyPr/>
          <a:lstStyle/>
          <a:p>
            <a:endParaRPr lang="en-US"/>
          </a:p>
        </p:txBody>
      </p:sp>
      <p:sp>
        <p:nvSpPr>
          <p:cNvPr id="4" name="Freeform 4"/>
          <p:cNvSpPr/>
          <p:nvPr/>
        </p:nvSpPr>
        <p:spPr>
          <a:xfrm>
            <a:off x="16428784" y="3102002"/>
            <a:ext cx="1661033" cy="404877"/>
          </a:xfrm>
          <a:custGeom>
            <a:avLst/>
            <a:gdLst/>
            <a:ahLst/>
            <a:cxnLst/>
            <a:rect l="l" t="t" r="r" b="b"/>
            <a:pathLst>
              <a:path w="1661033" h="404877">
                <a:moveTo>
                  <a:pt x="0" y="0"/>
                </a:moveTo>
                <a:lnTo>
                  <a:pt x="1661032" y="0"/>
                </a:lnTo>
                <a:lnTo>
                  <a:pt x="1661032" y="404877"/>
                </a:lnTo>
                <a:lnTo>
                  <a:pt x="0" y="40487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TextBox 5"/>
          <p:cNvSpPr txBox="1"/>
          <p:nvPr/>
        </p:nvSpPr>
        <p:spPr>
          <a:xfrm>
            <a:off x="1715599" y="500063"/>
            <a:ext cx="14496555" cy="1095375"/>
          </a:xfrm>
          <a:prstGeom prst="rect">
            <a:avLst/>
          </a:prstGeom>
        </p:spPr>
        <p:txBody>
          <a:bodyPr lIns="0" tIns="0" rIns="0" bIns="0" rtlCol="0" anchor="t">
            <a:spAutoFit/>
          </a:bodyPr>
          <a:lstStyle/>
          <a:p>
            <a:pPr algn="l">
              <a:lnSpc>
                <a:spcPts val="8699"/>
              </a:lnSpc>
            </a:pPr>
            <a:r>
              <a:rPr lang="en-US" sz="7499" b="1">
                <a:solidFill>
                  <a:srgbClr val="FCCB4F"/>
                </a:solidFill>
                <a:latin typeface="Martel Heavy"/>
                <a:ea typeface="Martel Heavy"/>
                <a:cs typeface="Martel Heavy"/>
                <a:sym typeface="Martel Heavy"/>
              </a:rPr>
              <a:t>Corporate.OneKeyMLS.com</a:t>
            </a:r>
          </a:p>
        </p:txBody>
      </p:sp>
      <p:sp>
        <p:nvSpPr>
          <p:cNvPr id="6" name="Freeform 6"/>
          <p:cNvSpPr/>
          <p:nvPr/>
        </p:nvSpPr>
        <p:spPr>
          <a:xfrm>
            <a:off x="16934611" y="89162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EC5E27FC-B13C-18BF-59B3-25B89BC57087}"/>
              </a:ext>
            </a:extLst>
          </p:cNvPr>
          <p:cNvPicPr>
            <a:picLocks noChangeAspect="1"/>
          </p:cNvPicPr>
          <p:nvPr/>
        </p:nvPicPr>
        <p:blipFill>
          <a:blip r:embed="rId8"/>
          <a:stretch>
            <a:fillRect/>
          </a:stretch>
        </p:blipFill>
        <p:spPr>
          <a:xfrm>
            <a:off x="9908303" y="2362932"/>
            <a:ext cx="1071406" cy="21038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TextBox 2"/>
          <p:cNvSpPr txBox="1"/>
          <p:nvPr/>
        </p:nvSpPr>
        <p:spPr>
          <a:xfrm>
            <a:off x="2861162" y="500063"/>
            <a:ext cx="8180060" cy="1095375"/>
          </a:xfrm>
          <a:prstGeom prst="rect">
            <a:avLst/>
          </a:prstGeom>
        </p:spPr>
        <p:txBody>
          <a:bodyPr lIns="0" tIns="0" rIns="0" bIns="0" rtlCol="0" anchor="t">
            <a:spAutoFit/>
          </a:bodyPr>
          <a:lstStyle/>
          <a:p>
            <a:pPr algn="l">
              <a:lnSpc>
                <a:spcPts val="8699"/>
              </a:lnSpc>
            </a:pPr>
            <a:r>
              <a:rPr lang="en-US" sz="7499" b="1">
                <a:solidFill>
                  <a:srgbClr val="FCCB4F"/>
                </a:solidFill>
                <a:latin typeface="Martel Heavy"/>
                <a:ea typeface="Martel Heavy"/>
                <a:cs typeface="Martel Heavy"/>
                <a:sym typeface="Martel Heavy"/>
              </a:rPr>
              <a:t>Clareity Tour</a:t>
            </a:r>
          </a:p>
        </p:txBody>
      </p:sp>
      <p:sp>
        <p:nvSpPr>
          <p:cNvPr id="18" name="Freeform 18"/>
          <p:cNvSpPr/>
          <p:nvPr/>
        </p:nvSpPr>
        <p:spPr>
          <a:xfrm>
            <a:off x="720971" y="303005"/>
            <a:ext cx="1678603" cy="1552707"/>
          </a:xfrm>
          <a:custGeom>
            <a:avLst/>
            <a:gdLst/>
            <a:ahLst/>
            <a:cxnLst/>
            <a:rect l="l" t="t" r="r" b="b"/>
            <a:pathLst>
              <a:path w="1678603" h="1552707">
                <a:moveTo>
                  <a:pt x="0" y="0"/>
                </a:moveTo>
                <a:lnTo>
                  <a:pt x="1678603" y="0"/>
                </a:lnTo>
                <a:lnTo>
                  <a:pt x="1678603" y="1552708"/>
                </a:lnTo>
                <a:lnTo>
                  <a:pt x="0" y="1552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16937854" y="9010244"/>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4"/>
            <a:stretch>
              <a:fillRect/>
            </a:stretch>
          </a:blipFill>
        </p:spPr>
        <p:txBody>
          <a:bodyPr/>
          <a:lstStyle/>
          <a:p>
            <a:endParaRPr lang="en-US"/>
          </a:p>
        </p:txBody>
      </p:sp>
      <p:pic>
        <p:nvPicPr>
          <p:cNvPr id="21" name="Picture 20" descr="A screenshot of a computer&#10;&#10;Description automatically generated">
            <a:extLst>
              <a:ext uri="{FF2B5EF4-FFF2-40B4-BE49-F238E27FC236}">
                <a16:creationId xmlns:a16="http://schemas.microsoft.com/office/drawing/2014/main" id="{69D6AF50-0640-70D8-DDC9-636F292A7D6F}"/>
              </a:ext>
            </a:extLst>
          </p:cNvPr>
          <p:cNvPicPr>
            <a:picLocks noChangeAspect="1"/>
          </p:cNvPicPr>
          <p:nvPr/>
        </p:nvPicPr>
        <p:blipFill>
          <a:blip r:embed="rId5"/>
          <a:srcRect t="-78" r="37417" b="24266"/>
          <a:stretch/>
        </p:blipFill>
        <p:spPr>
          <a:xfrm>
            <a:off x="2144431" y="1848097"/>
            <a:ext cx="6812403" cy="8304813"/>
          </a:xfrm>
          <a:prstGeom prst="rect">
            <a:avLst/>
          </a:prstGeom>
        </p:spPr>
      </p:pic>
      <p:sp>
        <p:nvSpPr>
          <p:cNvPr id="23" name="TextBox 22">
            <a:extLst>
              <a:ext uri="{FF2B5EF4-FFF2-40B4-BE49-F238E27FC236}">
                <a16:creationId xmlns:a16="http://schemas.microsoft.com/office/drawing/2014/main" id="{DE7182B8-CB3A-D446-96C8-B7342F829FE9}"/>
              </a:ext>
            </a:extLst>
          </p:cNvPr>
          <p:cNvSpPr txBox="1"/>
          <p:nvPr/>
        </p:nvSpPr>
        <p:spPr>
          <a:xfrm>
            <a:off x="11282232" y="1849030"/>
            <a:ext cx="66650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bg1"/>
                </a:solidFill>
                <a:latin typeface="Open Sans Bold"/>
                <a:ea typeface="Open Sans Bold"/>
                <a:cs typeface="Calibri"/>
              </a:rPr>
              <a:t>Three Versions:</a:t>
            </a:r>
          </a:p>
          <a:p>
            <a:pPr marL="571500" indent="-571500">
              <a:buFont typeface="Arial"/>
              <a:buChar char="•"/>
            </a:pPr>
            <a:r>
              <a:rPr lang="en-US" sz="3600" b="1">
                <a:solidFill>
                  <a:schemeClr val="bg1"/>
                </a:solidFill>
                <a:latin typeface="Open Sans Bold"/>
                <a:ea typeface="Open Sans Bold"/>
                <a:cs typeface="Calibri"/>
              </a:rPr>
              <a:t>LIBOR</a:t>
            </a:r>
          </a:p>
          <a:p>
            <a:pPr marL="571500" indent="-571500">
              <a:buFont typeface="Arial"/>
              <a:buChar char="•"/>
            </a:pPr>
            <a:r>
              <a:rPr lang="en-US" sz="3600" b="1">
                <a:solidFill>
                  <a:schemeClr val="bg1"/>
                </a:solidFill>
                <a:latin typeface="Open Sans Bold"/>
                <a:ea typeface="Open Sans Bold"/>
                <a:cs typeface="Calibri"/>
              </a:rPr>
              <a:t>HGAR</a:t>
            </a:r>
          </a:p>
          <a:p>
            <a:pPr marL="571500" indent="-571500">
              <a:buFont typeface="Arial"/>
              <a:buChar char="•"/>
            </a:pPr>
            <a:r>
              <a:rPr lang="en-US" sz="3600" b="1">
                <a:solidFill>
                  <a:schemeClr val="bg1"/>
                </a:solidFill>
                <a:latin typeface="Open Sans Bold"/>
                <a:ea typeface="Open Sans Bold"/>
                <a:cs typeface="Calibri"/>
              </a:rPr>
              <a:t>Staff</a:t>
            </a:r>
          </a:p>
        </p:txBody>
      </p:sp>
      <p:sp>
        <p:nvSpPr>
          <p:cNvPr id="24" name="TextBox 23">
            <a:extLst>
              <a:ext uri="{FF2B5EF4-FFF2-40B4-BE49-F238E27FC236}">
                <a16:creationId xmlns:a16="http://schemas.microsoft.com/office/drawing/2014/main" id="{FB035D08-A775-AFA9-3968-1DA3D40894D7}"/>
              </a:ext>
            </a:extLst>
          </p:cNvPr>
          <p:cNvSpPr txBox="1"/>
          <p:nvPr/>
        </p:nvSpPr>
        <p:spPr>
          <a:xfrm>
            <a:off x="11032013" y="4363921"/>
            <a:ext cx="7180312"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accent6">
                    <a:lumMod val="76000"/>
                  </a:schemeClr>
                </a:solidFill>
                <a:latin typeface="Open Sans Bold"/>
                <a:cs typeface="Segoe UI"/>
              </a:rPr>
              <a:t>User Customizable Widgets:</a:t>
            </a:r>
            <a:endParaRPr lang="en-US">
              <a:solidFill>
                <a:schemeClr val="accent6">
                  <a:lumMod val="76000"/>
                </a:schemeClr>
              </a:solidFill>
              <a:cs typeface="Calibri"/>
            </a:endParaRPr>
          </a:p>
          <a:p>
            <a:pPr marL="571500" indent="-571500">
              <a:buFont typeface="Arial,Sans-Serif"/>
              <a:buChar char="•"/>
            </a:pPr>
            <a:r>
              <a:rPr lang="en-US" sz="3600" b="1">
                <a:solidFill>
                  <a:schemeClr val="accent6">
                    <a:lumMod val="76000"/>
                  </a:schemeClr>
                </a:solidFill>
                <a:latin typeface="Open Sans Bold"/>
                <a:cs typeface="Arial"/>
              </a:rPr>
              <a:t>My Personal Links</a:t>
            </a:r>
            <a:endParaRPr lang="en-US" sz="3600">
              <a:solidFill>
                <a:schemeClr val="accent6">
                  <a:lumMod val="76000"/>
                </a:schemeClr>
              </a:solidFill>
              <a:latin typeface="Open Sans Bold"/>
              <a:ea typeface="Open Sans Bold"/>
              <a:cs typeface="Arial"/>
            </a:endParaRPr>
          </a:p>
          <a:p>
            <a:pPr marL="571500" indent="-571500">
              <a:buFont typeface="Arial,Sans-Serif"/>
              <a:buChar char="•"/>
            </a:pPr>
            <a:r>
              <a:rPr lang="en-US" sz="3600" b="1">
                <a:solidFill>
                  <a:schemeClr val="accent6">
                    <a:lumMod val="76000"/>
                  </a:schemeClr>
                </a:solidFill>
                <a:latin typeface="Open Sans Bold"/>
                <a:cs typeface="Arial"/>
              </a:rPr>
              <a:t>My Favorite Apps</a:t>
            </a:r>
            <a:endParaRPr lang="en-US" sz="3600">
              <a:solidFill>
                <a:schemeClr val="accent6">
                  <a:lumMod val="76000"/>
                </a:schemeClr>
              </a:solidFill>
              <a:latin typeface="Open Sans Bold"/>
              <a:ea typeface="Open Sans Bold"/>
              <a:cs typeface="Arial"/>
            </a:endParaRPr>
          </a:p>
        </p:txBody>
      </p:sp>
      <p:sp>
        <p:nvSpPr>
          <p:cNvPr id="26" name="TextBox 25">
            <a:extLst>
              <a:ext uri="{FF2B5EF4-FFF2-40B4-BE49-F238E27FC236}">
                <a16:creationId xmlns:a16="http://schemas.microsoft.com/office/drawing/2014/main" id="{C0787B3B-4026-988C-938D-19B2A701BC4B}"/>
              </a:ext>
            </a:extLst>
          </p:cNvPr>
          <p:cNvSpPr txBox="1"/>
          <p:nvPr/>
        </p:nvSpPr>
        <p:spPr>
          <a:xfrm>
            <a:off x="11103451" y="6884423"/>
            <a:ext cx="71803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1495AE"/>
                </a:solidFill>
                <a:latin typeface="Open Sans Bold"/>
                <a:cs typeface="Segoe UI"/>
              </a:rPr>
              <a:t>Admin Customizable Widgets</a:t>
            </a:r>
            <a:endParaRPr lang="en-US">
              <a:solidFill>
                <a:srgbClr val="1495AE"/>
              </a:solidFill>
              <a:cs typeface="Calibri"/>
            </a:endParaRPr>
          </a:p>
          <a:p>
            <a:pPr marL="571500" indent="-571500">
              <a:buFont typeface="Arial,Sans-Serif"/>
              <a:buChar char="•"/>
            </a:pPr>
            <a:r>
              <a:rPr lang="en-US" sz="3600" b="1" err="1">
                <a:solidFill>
                  <a:srgbClr val="1495AE"/>
                </a:solidFill>
                <a:latin typeface="Open Sans Bold"/>
                <a:cs typeface="Arial"/>
              </a:rPr>
              <a:t>OneKey</a:t>
            </a:r>
            <a:r>
              <a:rPr lang="en-US" sz="3600" b="1">
                <a:solidFill>
                  <a:srgbClr val="1495AE"/>
                </a:solidFill>
                <a:latin typeface="Open Sans Bold"/>
                <a:cs typeface="Arial"/>
              </a:rPr>
              <a:t> News &amp;Updates</a:t>
            </a:r>
            <a:endParaRPr lang="en-US" sz="3600">
              <a:solidFill>
                <a:srgbClr val="1495AE"/>
              </a:solidFill>
              <a:latin typeface="Open Sans Bold"/>
              <a:ea typeface="Open Sans Bold"/>
              <a:cs typeface="Arial"/>
            </a:endParaRPr>
          </a:p>
          <a:p>
            <a:pPr marL="571500" indent="-571500">
              <a:buFont typeface="Arial,Sans-Serif"/>
              <a:buChar char="•"/>
            </a:pPr>
            <a:r>
              <a:rPr lang="en-US" sz="3600" b="1" err="1">
                <a:solidFill>
                  <a:srgbClr val="1495AE"/>
                </a:solidFill>
                <a:latin typeface="Open Sans Bold"/>
                <a:cs typeface="Arial"/>
              </a:rPr>
              <a:t>OneKey</a:t>
            </a:r>
            <a:r>
              <a:rPr lang="en-US" sz="3600" b="1">
                <a:solidFill>
                  <a:srgbClr val="1495AE"/>
                </a:solidFill>
                <a:latin typeface="Open Sans Bold"/>
                <a:cs typeface="Arial"/>
              </a:rPr>
              <a:t> Calendar</a:t>
            </a:r>
            <a:endParaRPr lang="en-US" sz="3600">
              <a:solidFill>
                <a:srgbClr val="1495AE"/>
              </a:solidFill>
              <a:latin typeface="Open Sans Bold"/>
              <a:ea typeface="Open Sans Bold"/>
              <a:cs typeface="Arial"/>
            </a:endParaRPr>
          </a:p>
        </p:txBody>
      </p:sp>
      <p:sp>
        <p:nvSpPr>
          <p:cNvPr id="27" name="Rectangle 26">
            <a:extLst>
              <a:ext uri="{FF2B5EF4-FFF2-40B4-BE49-F238E27FC236}">
                <a16:creationId xmlns:a16="http://schemas.microsoft.com/office/drawing/2014/main" id="{A846B9D5-9BA2-D392-CBC5-F0669B157723}"/>
              </a:ext>
            </a:extLst>
          </p:cNvPr>
          <p:cNvSpPr/>
          <p:nvPr/>
        </p:nvSpPr>
        <p:spPr>
          <a:xfrm>
            <a:off x="2146981" y="2679479"/>
            <a:ext cx="4440257" cy="1529605"/>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D2F98D8-AF2D-8B41-F740-5853A8FC37D5}"/>
              </a:ext>
            </a:extLst>
          </p:cNvPr>
          <p:cNvSpPr/>
          <p:nvPr/>
        </p:nvSpPr>
        <p:spPr>
          <a:xfrm>
            <a:off x="6686188" y="2675932"/>
            <a:ext cx="2065518" cy="1618344"/>
          </a:xfrm>
          <a:prstGeom prst="rect">
            <a:avLst/>
          </a:prstGeom>
          <a:noFill/>
          <a:ln>
            <a:solidFill>
              <a:srgbClr val="14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C22644-CF24-73EF-808E-0EAE87DC775E}"/>
              </a:ext>
            </a:extLst>
          </p:cNvPr>
          <p:cNvSpPr/>
          <p:nvPr/>
        </p:nvSpPr>
        <p:spPr>
          <a:xfrm>
            <a:off x="2305871" y="6743876"/>
            <a:ext cx="2065518" cy="1618344"/>
          </a:xfrm>
          <a:prstGeom prst="rect">
            <a:avLst/>
          </a:prstGeom>
          <a:noFill/>
          <a:ln>
            <a:solidFill>
              <a:srgbClr val="14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TextBox 2"/>
          <p:cNvSpPr txBox="1"/>
          <p:nvPr/>
        </p:nvSpPr>
        <p:spPr>
          <a:xfrm>
            <a:off x="3033777" y="500063"/>
            <a:ext cx="12531731" cy="1095375"/>
          </a:xfrm>
          <a:prstGeom prst="rect">
            <a:avLst/>
          </a:prstGeom>
        </p:spPr>
        <p:txBody>
          <a:bodyPr lIns="0" tIns="0" rIns="0" bIns="0" rtlCol="0" anchor="t">
            <a:spAutoFit/>
          </a:bodyPr>
          <a:lstStyle/>
          <a:p>
            <a:pPr algn="ctr">
              <a:lnSpc>
                <a:spcPts val="8699"/>
              </a:lnSpc>
            </a:pPr>
            <a:r>
              <a:rPr lang="en-US" sz="7499" b="1">
                <a:solidFill>
                  <a:srgbClr val="FFFFFF"/>
                </a:solidFill>
                <a:latin typeface="Martel Heavy"/>
                <a:ea typeface="Martel Heavy"/>
                <a:cs typeface="Martel Heavy"/>
                <a:sym typeface="Martel Heavy"/>
              </a:rPr>
              <a:t>Matrix Main Menu</a:t>
            </a:r>
          </a:p>
        </p:txBody>
      </p:sp>
      <p:sp>
        <p:nvSpPr>
          <p:cNvPr id="3" name="Freeform 3"/>
          <p:cNvSpPr/>
          <p:nvPr/>
        </p:nvSpPr>
        <p:spPr>
          <a:xfrm>
            <a:off x="2172787" y="461963"/>
            <a:ext cx="1320584" cy="868284"/>
          </a:xfrm>
          <a:custGeom>
            <a:avLst/>
            <a:gdLst/>
            <a:ahLst/>
            <a:cxnLst/>
            <a:rect l="l" t="t" r="r" b="b"/>
            <a:pathLst>
              <a:path w="1320584" h="868284">
                <a:moveTo>
                  <a:pt x="0" y="0"/>
                </a:moveTo>
                <a:lnTo>
                  <a:pt x="1320584" y="0"/>
                </a:lnTo>
                <a:lnTo>
                  <a:pt x="1320584" y="868283"/>
                </a:lnTo>
                <a:lnTo>
                  <a:pt x="0" y="8682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descr="A blue square with white text&#10;&#10;Description automatically generated">
            <a:extLst>
              <a:ext uri="{FF2B5EF4-FFF2-40B4-BE49-F238E27FC236}">
                <a16:creationId xmlns:a16="http://schemas.microsoft.com/office/drawing/2014/main" id="{39D3C09E-8B1B-9436-3538-67C5E5D4D128}"/>
              </a:ext>
            </a:extLst>
          </p:cNvPr>
          <p:cNvPicPr>
            <a:picLocks noChangeAspect="1"/>
          </p:cNvPicPr>
          <p:nvPr/>
        </p:nvPicPr>
        <p:blipFill>
          <a:blip r:embed="rId4"/>
          <a:stretch>
            <a:fillRect/>
          </a:stretch>
        </p:blipFill>
        <p:spPr>
          <a:xfrm>
            <a:off x="0" y="1596741"/>
            <a:ext cx="18288000" cy="51965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22DB5F67-00E0-B208-F996-224DEE58E0E6}"/>
              </a:ext>
            </a:extLst>
          </p:cNvPr>
          <p:cNvPicPr>
            <a:picLocks noChangeAspect="1"/>
          </p:cNvPicPr>
          <p:nvPr/>
        </p:nvPicPr>
        <p:blipFill>
          <a:blip r:embed="rId2"/>
          <a:stretch>
            <a:fillRect/>
          </a:stretch>
        </p:blipFill>
        <p:spPr>
          <a:xfrm>
            <a:off x="-1" y="1331422"/>
            <a:ext cx="49188223" cy="1353658"/>
          </a:xfrm>
          <a:prstGeom prst="rect">
            <a:avLst/>
          </a:prstGeom>
        </p:spPr>
      </p:pic>
      <p:sp>
        <p:nvSpPr>
          <p:cNvPr id="2" name="TextBox 2"/>
          <p:cNvSpPr txBox="1"/>
          <p:nvPr/>
        </p:nvSpPr>
        <p:spPr>
          <a:xfrm>
            <a:off x="2878134" y="500063"/>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681216" y="461963"/>
            <a:ext cx="1320584" cy="868284"/>
          </a:xfrm>
          <a:custGeom>
            <a:avLst/>
            <a:gdLst/>
            <a:ahLst/>
            <a:cxnLst/>
            <a:rect l="l" t="t" r="r" b="b"/>
            <a:pathLst>
              <a:path w="1320584" h="868284">
                <a:moveTo>
                  <a:pt x="0" y="0"/>
                </a:moveTo>
                <a:lnTo>
                  <a:pt x="1320584" y="0"/>
                </a:lnTo>
                <a:lnTo>
                  <a:pt x="1320584" y="868283"/>
                </a:lnTo>
                <a:lnTo>
                  <a:pt x="0" y="868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606468" y="2690001"/>
            <a:ext cx="4660830" cy="7596999"/>
          </a:xfrm>
          <a:custGeom>
            <a:avLst/>
            <a:gdLst/>
            <a:ahLst/>
            <a:cxnLst/>
            <a:rect l="l" t="t" r="r" b="b"/>
            <a:pathLst>
              <a:path w="5597948" h="8186247">
                <a:moveTo>
                  <a:pt x="0" y="0"/>
                </a:moveTo>
                <a:lnTo>
                  <a:pt x="5597948" y="0"/>
                </a:lnTo>
                <a:lnTo>
                  <a:pt x="5597948" y="8186247"/>
                </a:lnTo>
                <a:lnTo>
                  <a:pt x="0" y="8186247"/>
                </a:lnTo>
                <a:lnTo>
                  <a:pt x="0" y="0"/>
                </a:lnTo>
                <a:close/>
              </a:path>
            </a:pathLst>
          </a:custGeom>
          <a:blipFill>
            <a:blip r:embed="rId5"/>
            <a:stretch>
              <a:fillRect/>
            </a:stretch>
          </a:blipFill>
        </p:spPr>
        <p:txBody>
          <a:bodyPr/>
          <a:lstStyle/>
          <a:p>
            <a:endParaRPr lang="en-US"/>
          </a:p>
        </p:txBody>
      </p:sp>
      <p:sp>
        <p:nvSpPr>
          <p:cNvPr id="6" name="Freeform 6"/>
          <p:cNvSpPr/>
          <p:nvPr/>
        </p:nvSpPr>
        <p:spPr>
          <a:xfrm>
            <a:off x="2609075" y="1774477"/>
            <a:ext cx="1904395" cy="464196"/>
          </a:xfrm>
          <a:custGeom>
            <a:avLst/>
            <a:gdLst/>
            <a:ahLst/>
            <a:cxnLst/>
            <a:rect l="l" t="t" r="r" b="b"/>
            <a:pathLst>
              <a:path w="1904395" h="464196">
                <a:moveTo>
                  <a:pt x="0" y="0"/>
                </a:moveTo>
                <a:lnTo>
                  <a:pt x="1904394" y="0"/>
                </a:lnTo>
                <a:lnTo>
                  <a:pt x="1904394" y="464196"/>
                </a:lnTo>
                <a:lnTo>
                  <a:pt x="0" y="464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817879" y="8877299"/>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FF908A65-0DFF-C413-7637-B411AB550C45}"/>
              </a:ext>
            </a:extLst>
          </p:cNvPr>
          <p:cNvPicPr>
            <a:picLocks noChangeAspect="1"/>
          </p:cNvPicPr>
          <p:nvPr/>
        </p:nvPicPr>
        <p:blipFill>
          <a:blip r:embed="rId2"/>
          <a:stretch>
            <a:fillRect/>
          </a:stretch>
        </p:blipFill>
        <p:spPr>
          <a:xfrm>
            <a:off x="0" y="1518568"/>
            <a:ext cx="36703788" cy="1052107"/>
          </a:xfrm>
          <a:prstGeom prst="rect">
            <a:avLst/>
          </a:prstGeom>
        </p:spPr>
      </p:pic>
      <p:sp>
        <p:nvSpPr>
          <p:cNvPr id="2" name="TextBox 2"/>
          <p:cNvSpPr txBox="1"/>
          <p:nvPr/>
        </p:nvSpPr>
        <p:spPr>
          <a:xfrm>
            <a:off x="2878134" y="284268"/>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590425" y="378764"/>
            <a:ext cx="1320584" cy="868284"/>
          </a:xfrm>
          <a:custGeom>
            <a:avLst/>
            <a:gdLst/>
            <a:ahLst/>
            <a:cxnLst/>
            <a:rect l="l" t="t" r="r" b="b"/>
            <a:pathLst>
              <a:path w="1320584" h="868284">
                <a:moveTo>
                  <a:pt x="0" y="0"/>
                </a:moveTo>
                <a:lnTo>
                  <a:pt x="1320583" y="0"/>
                </a:lnTo>
                <a:lnTo>
                  <a:pt x="1320583"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2957931" y="1810750"/>
            <a:ext cx="1904395" cy="464196"/>
          </a:xfrm>
          <a:custGeom>
            <a:avLst/>
            <a:gdLst/>
            <a:ahLst/>
            <a:cxnLst/>
            <a:rect l="l" t="t" r="r" b="b"/>
            <a:pathLst>
              <a:path w="1904395" h="464196">
                <a:moveTo>
                  <a:pt x="0" y="0"/>
                </a:moveTo>
                <a:lnTo>
                  <a:pt x="1904394" y="0"/>
                </a:lnTo>
                <a:lnTo>
                  <a:pt x="1904394" y="464196"/>
                </a:lnTo>
                <a:lnTo>
                  <a:pt x="0" y="464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931369" y="893890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pic>
        <p:nvPicPr>
          <p:cNvPr id="4" name="Picture 3" descr="A close-up of a white background&#10;&#10;Description automatically generated">
            <a:extLst>
              <a:ext uri="{FF2B5EF4-FFF2-40B4-BE49-F238E27FC236}">
                <a16:creationId xmlns:a16="http://schemas.microsoft.com/office/drawing/2014/main" id="{067F65DE-2C90-1DAE-6FE1-FF452611777C}"/>
              </a:ext>
            </a:extLst>
          </p:cNvPr>
          <p:cNvPicPr>
            <a:picLocks noChangeAspect="1"/>
          </p:cNvPicPr>
          <p:nvPr/>
        </p:nvPicPr>
        <p:blipFill>
          <a:blip r:embed="rId8"/>
          <a:stretch>
            <a:fillRect/>
          </a:stretch>
        </p:blipFill>
        <p:spPr>
          <a:xfrm>
            <a:off x="3377096" y="2568763"/>
            <a:ext cx="8182297" cy="26309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AD6E5881-CE56-1DA2-FAC1-1ADEB71AE13C}"/>
              </a:ext>
            </a:extLst>
          </p:cNvPr>
          <p:cNvPicPr>
            <a:picLocks noChangeAspect="1"/>
          </p:cNvPicPr>
          <p:nvPr/>
        </p:nvPicPr>
        <p:blipFill>
          <a:blip r:embed="rId2"/>
          <a:stretch>
            <a:fillRect/>
          </a:stretch>
        </p:blipFill>
        <p:spPr>
          <a:xfrm>
            <a:off x="0" y="1376580"/>
            <a:ext cx="58122614" cy="1648455"/>
          </a:xfrm>
          <a:prstGeom prst="rect">
            <a:avLst/>
          </a:prstGeom>
        </p:spPr>
      </p:pic>
      <p:sp>
        <p:nvSpPr>
          <p:cNvPr id="2" name="TextBox 2"/>
          <p:cNvSpPr txBox="1"/>
          <p:nvPr/>
        </p:nvSpPr>
        <p:spPr>
          <a:xfrm>
            <a:off x="2941388" y="284268"/>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655230" y="378764"/>
            <a:ext cx="1320584" cy="868284"/>
          </a:xfrm>
          <a:custGeom>
            <a:avLst/>
            <a:gdLst/>
            <a:ahLst/>
            <a:cxnLst/>
            <a:rect l="l" t="t" r="r" b="b"/>
            <a:pathLst>
              <a:path w="1320584" h="868284">
                <a:moveTo>
                  <a:pt x="0" y="0"/>
                </a:moveTo>
                <a:lnTo>
                  <a:pt x="1320583" y="0"/>
                </a:lnTo>
                <a:lnTo>
                  <a:pt x="1320583"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7023531" y="1968891"/>
            <a:ext cx="1904395" cy="464196"/>
          </a:xfrm>
          <a:custGeom>
            <a:avLst/>
            <a:gdLst/>
            <a:ahLst/>
            <a:cxnLst/>
            <a:rect l="l" t="t" r="r" b="b"/>
            <a:pathLst>
              <a:path w="1904395" h="464196">
                <a:moveTo>
                  <a:pt x="0" y="0"/>
                </a:moveTo>
                <a:lnTo>
                  <a:pt x="1904394" y="0"/>
                </a:lnTo>
                <a:lnTo>
                  <a:pt x="1904394" y="464196"/>
                </a:lnTo>
                <a:lnTo>
                  <a:pt x="0" y="464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7083769" y="909130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pic>
        <p:nvPicPr>
          <p:cNvPr id="4" name="Picture 3" descr="A screenshot of a computer&#10;&#10;Description automatically generated">
            <a:extLst>
              <a:ext uri="{FF2B5EF4-FFF2-40B4-BE49-F238E27FC236}">
                <a16:creationId xmlns:a16="http://schemas.microsoft.com/office/drawing/2014/main" id="{5235B22C-5800-A1DD-8F45-559166007EA6}"/>
              </a:ext>
            </a:extLst>
          </p:cNvPr>
          <p:cNvPicPr>
            <a:picLocks noChangeAspect="1"/>
          </p:cNvPicPr>
          <p:nvPr/>
        </p:nvPicPr>
        <p:blipFill>
          <a:blip r:embed="rId8"/>
          <a:stretch>
            <a:fillRect/>
          </a:stretch>
        </p:blipFill>
        <p:spPr>
          <a:xfrm>
            <a:off x="7106218" y="3024566"/>
            <a:ext cx="1736577" cy="11494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8A0E56-F4B9-D8AE-AE08-EFE6065E3DE3}"/>
              </a:ext>
            </a:extLst>
          </p:cNvPr>
          <p:cNvPicPr>
            <a:picLocks noChangeAspect="1"/>
          </p:cNvPicPr>
          <p:nvPr/>
        </p:nvPicPr>
        <p:blipFill>
          <a:blip r:embed="rId2"/>
          <a:stretch>
            <a:fillRect/>
          </a:stretch>
        </p:blipFill>
        <p:spPr>
          <a:xfrm>
            <a:off x="-28397" y="1710251"/>
            <a:ext cx="26956341" cy="782331"/>
          </a:xfrm>
          <a:prstGeom prst="rect">
            <a:avLst/>
          </a:prstGeom>
        </p:spPr>
      </p:pic>
      <p:sp>
        <p:nvSpPr>
          <p:cNvPr id="2" name="TextBox 2"/>
          <p:cNvSpPr txBox="1"/>
          <p:nvPr/>
        </p:nvSpPr>
        <p:spPr>
          <a:xfrm>
            <a:off x="2878134" y="419744"/>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732996" y="514240"/>
            <a:ext cx="1320584" cy="868284"/>
          </a:xfrm>
          <a:custGeom>
            <a:avLst/>
            <a:gdLst/>
            <a:ahLst/>
            <a:cxnLst/>
            <a:rect l="l" t="t" r="r" b="b"/>
            <a:pathLst>
              <a:path w="1320584" h="868284">
                <a:moveTo>
                  <a:pt x="0" y="0"/>
                </a:moveTo>
                <a:lnTo>
                  <a:pt x="1320584" y="0"/>
                </a:lnTo>
                <a:lnTo>
                  <a:pt x="1320584"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062" y="2489296"/>
            <a:ext cx="18366522" cy="12259654"/>
          </a:xfrm>
          <a:custGeom>
            <a:avLst/>
            <a:gdLst/>
            <a:ahLst/>
            <a:cxnLst/>
            <a:rect l="l" t="t" r="r" b="b"/>
            <a:pathLst>
              <a:path w="18366522" h="12259654">
                <a:moveTo>
                  <a:pt x="0" y="0"/>
                </a:moveTo>
                <a:lnTo>
                  <a:pt x="18366522" y="0"/>
                </a:lnTo>
                <a:lnTo>
                  <a:pt x="18366522" y="12259654"/>
                </a:lnTo>
                <a:lnTo>
                  <a:pt x="0" y="12259654"/>
                </a:lnTo>
                <a:lnTo>
                  <a:pt x="0" y="0"/>
                </a:lnTo>
                <a:close/>
              </a:path>
            </a:pathLst>
          </a:custGeom>
          <a:blipFill>
            <a:blip r:embed="rId5"/>
            <a:stretch>
              <a:fillRect/>
            </a:stretch>
          </a:blipFill>
        </p:spPr>
        <p:txBody>
          <a:bodyPr/>
          <a:lstStyle/>
          <a:p>
            <a:endParaRPr lang="en-US"/>
          </a:p>
        </p:txBody>
      </p:sp>
      <p:sp>
        <p:nvSpPr>
          <p:cNvPr id="6" name="Freeform 6"/>
          <p:cNvSpPr/>
          <p:nvPr/>
        </p:nvSpPr>
        <p:spPr>
          <a:xfrm>
            <a:off x="3869345" y="1968434"/>
            <a:ext cx="1110093" cy="270585"/>
          </a:xfrm>
          <a:custGeom>
            <a:avLst/>
            <a:gdLst/>
            <a:ahLst/>
            <a:cxnLst/>
            <a:rect l="l" t="t" r="r" b="b"/>
            <a:pathLst>
              <a:path w="1110093" h="270585">
                <a:moveTo>
                  <a:pt x="0" y="0"/>
                </a:moveTo>
                <a:lnTo>
                  <a:pt x="1110093" y="0"/>
                </a:lnTo>
                <a:lnTo>
                  <a:pt x="1110093" y="270586"/>
                </a:lnTo>
                <a:lnTo>
                  <a:pt x="0" y="270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963794" y="9088065"/>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D22DD28E-1F46-9D55-E38F-73DBA09173BB}"/>
              </a:ext>
            </a:extLst>
          </p:cNvPr>
          <p:cNvPicPr>
            <a:picLocks noChangeAspect="1"/>
          </p:cNvPicPr>
          <p:nvPr/>
        </p:nvPicPr>
        <p:blipFill>
          <a:blip r:embed="rId2"/>
          <a:stretch>
            <a:fillRect/>
          </a:stretch>
        </p:blipFill>
        <p:spPr>
          <a:xfrm>
            <a:off x="0" y="1362381"/>
            <a:ext cx="47871111" cy="1364479"/>
          </a:xfrm>
          <a:prstGeom prst="rect">
            <a:avLst/>
          </a:prstGeom>
        </p:spPr>
      </p:pic>
      <p:sp>
        <p:nvSpPr>
          <p:cNvPr id="2" name="TextBox 2"/>
          <p:cNvSpPr txBox="1"/>
          <p:nvPr/>
        </p:nvSpPr>
        <p:spPr>
          <a:xfrm>
            <a:off x="3250716" y="160524"/>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836684" y="255020"/>
            <a:ext cx="1320584" cy="868284"/>
          </a:xfrm>
          <a:custGeom>
            <a:avLst/>
            <a:gdLst/>
            <a:ahLst/>
            <a:cxnLst/>
            <a:rect l="l" t="t" r="r" b="b"/>
            <a:pathLst>
              <a:path w="1320584" h="868284">
                <a:moveTo>
                  <a:pt x="0" y="0"/>
                </a:moveTo>
                <a:lnTo>
                  <a:pt x="1320584" y="0"/>
                </a:lnTo>
                <a:lnTo>
                  <a:pt x="1320584" y="868283"/>
                </a:lnTo>
                <a:lnTo>
                  <a:pt x="0" y="868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8301180" y="2722121"/>
            <a:ext cx="5017884" cy="1990779"/>
          </a:xfrm>
          <a:custGeom>
            <a:avLst/>
            <a:gdLst/>
            <a:ahLst/>
            <a:cxnLst/>
            <a:rect l="l" t="t" r="r" b="b"/>
            <a:pathLst>
              <a:path w="6652903" h="3111070">
                <a:moveTo>
                  <a:pt x="0" y="0"/>
                </a:moveTo>
                <a:lnTo>
                  <a:pt x="6652903" y="0"/>
                </a:lnTo>
                <a:lnTo>
                  <a:pt x="6652903" y="3111069"/>
                </a:lnTo>
                <a:lnTo>
                  <a:pt x="0" y="3111069"/>
                </a:lnTo>
                <a:lnTo>
                  <a:pt x="0" y="0"/>
                </a:lnTo>
                <a:close/>
              </a:path>
            </a:pathLst>
          </a:custGeom>
          <a:blipFill>
            <a:blip r:embed="rId5"/>
            <a:stretch>
              <a:fillRect/>
            </a:stretch>
          </a:blipFill>
        </p:spPr>
        <p:txBody>
          <a:bodyPr/>
          <a:lstStyle/>
          <a:p>
            <a:endParaRPr lang="en-US"/>
          </a:p>
        </p:txBody>
      </p:sp>
      <p:sp>
        <p:nvSpPr>
          <p:cNvPr id="6" name="Freeform 6"/>
          <p:cNvSpPr/>
          <p:nvPr/>
        </p:nvSpPr>
        <p:spPr>
          <a:xfrm>
            <a:off x="8076125" y="1891734"/>
            <a:ext cx="1219283" cy="297200"/>
          </a:xfrm>
          <a:custGeom>
            <a:avLst/>
            <a:gdLst/>
            <a:ahLst/>
            <a:cxnLst/>
            <a:rect l="l" t="t" r="r" b="b"/>
            <a:pathLst>
              <a:path w="1219283" h="297200">
                <a:moveTo>
                  <a:pt x="0" y="0"/>
                </a:moveTo>
                <a:lnTo>
                  <a:pt x="1219282" y="0"/>
                </a:lnTo>
                <a:lnTo>
                  <a:pt x="1219282" y="297200"/>
                </a:lnTo>
                <a:lnTo>
                  <a:pt x="0" y="297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986492" y="9019971"/>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75A3DE5D-4881-EF2B-7851-67B14E551FA5}"/>
              </a:ext>
            </a:extLst>
          </p:cNvPr>
          <p:cNvPicPr>
            <a:picLocks noChangeAspect="1"/>
          </p:cNvPicPr>
          <p:nvPr/>
        </p:nvPicPr>
        <p:blipFill>
          <a:blip r:embed="rId2"/>
          <a:stretch>
            <a:fillRect/>
          </a:stretch>
        </p:blipFill>
        <p:spPr>
          <a:xfrm>
            <a:off x="0" y="1468872"/>
            <a:ext cx="40459360" cy="1101803"/>
          </a:xfrm>
          <a:prstGeom prst="rect">
            <a:avLst/>
          </a:prstGeom>
        </p:spPr>
      </p:pic>
      <p:sp>
        <p:nvSpPr>
          <p:cNvPr id="2" name="TextBox 2"/>
          <p:cNvSpPr txBox="1"/>
          <p:nvPr/>
        </p:nvSpPr>
        <p:spPr>
          <a:xfrm>
            <a:off x="2878134" y="284268"/>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603386" y="246168"/>
            <a:ext cx="1320584" cy="868284"/>
          </a:xfrm>
          <a:custGeom>
            <a:avLst/>
            <a:gdLst/>
            <a:ahLst/>
            <a:cxnLst/>
            <a:rect l="l" t="t" r="r" b="b"/>
            <a:pathLst>
              <a:path w="1320584" h="868284">
                <a:moveTo>
                  <a:pt x="0" y="0"/>
                </a:moveTo>
                <a:lnTo>
                  <a:pt x="1320583" y="0"/>
                </a:lnTo>
                <a:lnTo>
                  <a:pt x="1320583"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6941424" y="2572220"/>
            <a:ext cx="11345907" cy="6277850"/>
          </a:xfrm>
          <a:custGeom>
            <a:avLst/>
            <a:gdLst/>
            <a:ahLst/>
            <a:cxnLst/>
            <a:rect l="l" t="t" r="r" b="b"/>
            <a:pathLst>
              <a:path w="11345907" h="6277850">
                <a:moveTo>
                  <a:pt x="0" y="0"/>
                </a:moveTo>
                <a:lnTo>
                  <a:pt x="11345906" y="0"/>
                </a:lnTo>
                <a:lnTo>
                  <a:pt x="11345906" y="6277851"/>
                </a:lnTo>
                <a:lnTo>
                  <a:pt x="0" y="6277851"/>
                </a:lnTo>
                <a:lnTo>
                  <a:pt x="0" y="0"/>
                </a:lnTo>
                <a:close/>
              </a:path>
            </a:pathLst>
          </a:custGeom>
          <a:blipFill>
            <a:blip r:embed="rId5"/>
            <a:stretch>
              <a:fillRect/>
            </a:stretch>
          </a:blipFill>
        </p:spPr>
        <p:txBody>
          <a:bodyPr/>
          <a:lstStyle/>
          <a:p>
            <a:endParaRPr lang="en-US"/>
          </a:p>
        </p:txBody>
      </p:sp>
      <p:sp>
        <p:nvSpPr>
          <p:cNvPr id="6" name="Freeform 6"/>
          <p:cNvSpPr/>
          <p:nvPr/>
        </p:nvSpPr>
        <p:spPr>
          <a:xfrm>
            <a:off x="7669738" y="1839538"/>
            <a:ext cx="1473121" cy="359073"/>
          </a:xfrm>
          <a:custGeom>
            <a:avLst/>
            <a:gdLst/>
            <a:ahLst/>
            <a:cxnLst/>
            <a:rect l="l" t="t" r="r" b="b"/>
            <a:pathLst>
              <a:path w="1473121" h="359073">
                <a:moveTo>
                  <a:pt x="0" y="0"/>
                </a:moveTo>
                <a:lnTo>
                  <a:pt x="1473122" y="0"/>
                </a:lnTo>
                <a:lnTo>
                  <a:pt x="1473122" y="359073"/>
                </a:lnTo>
                <a:lnTo>
                  <a:pt x="0" y="3590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996220" y="8912967"/>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8E3C0AE1-CBE0-F011-52F2-EB6E66CC8AA4}"/>
              </a:ext>
            </a:extLst>
          </p:cNvPr>
          <p:cNvPicPr>
            <a:picLocks noChangeAspect="1"/>
          </p:cNvPicPr>
          <p:nvPr/>
        </p:nvPicPr>
        <p:blipFill>
          <a:blip r:embed="rId2"/>
          <a:stretch>
            <a:fillRect/>
          </a:stretch>
        </p:blipFill>
        <p:spPr>
          <a:xfrm>
            <a:off x="0" y="1461773"/>
            <a:ext cx="37456322" cy="1087604"/>
          </a:xfrm>
          <a:prstGeom prst="rect">
            <a:avLst/>
          </a:prstGeom>
        </p:spPr>
      </p:pic>
      <p:sp>
        <p:nvSpPr>
          <p:cNvPr id="2" name="TextBox 2"/>
          <p:cNvSpPr txBox="1"/>
          <p:nvPr/>
        </p:nvSpPr>
        <p:spPr>
          <a:xfrm>
            <a:off x="2878134" y="284268"/>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603386" y="246168"/>
            <a:ext cx="1320584" cy="868284"/>
          </a:xfrm>
          <a:custGeom>
            <a:avLst/>
            <a:gdLst/>
            <a:ahLst/>
            <a:cxnLst/>
            <a:rect l="l" t="t" r="r" b="b"/>
            <a:pathLst>
              <a:path w="1320584" h="868284">
                <a:moveTo>
                  <a:pt x="0" y="0"/>
                </a:moveTo>
                <a:lnTo>
                  <a:pt x="1320583" y="0"/>
                </a:lnTo>
                <a:lnTo>
                  <a:pt x="1320583"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8200557" y="1825339"/>
            <a:ext cx="1473121" cy="359073"/>
          </a:xfrm>
          <a:custGeom>
            <a:avLst/>
            <a:gdLst/>
            <a:ahLst/>
            <a:cxnLst/>
            <a:rect l="l" t="t" r="r" b="b"/>
            <a:pathLst>
              <a:path w="1473121" h="359073">
                <a:moveTo>
                  <a:pt x="0" y="0"/>
                </a:moveTo>
                <a:lnTo>
                  <a:pt x="1473121" y="0"/>
                </a:lnTo>
                <a:lnTo>
                  <a:pt x="1473121" y="359073"/>
                </a:lnTo>
                <a:lnTo>
                  <a:pt x="0" y="359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996220" y="8912967"/>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7"/>
            <a:stretch>
              <a:fillRect/>
            </a:stretch>
          </a:blipFill>
        </p:spPr>
        <p:txBody>
          <a:bodyPr/>
          <a:lstStyle/>
          <a:p>
            <a:endParaRPr lang="en-US"/>
          </a:p>
        </p:txBody>
      </p:sp>
      <p:pic>
        <p:nvPicPr>
          <p:cNvPr id="9" name="Picture 8" descr="A white background with black text&#10;&#10;Description automatically generated">
            <a:extLst>
              <a:ext uri="{FF2B5EF4-FFF2-40B4-BE49-F238E27FC236}">
                <a16:creationId xmlns:a16="http://schemas.microsoft.com/office/drawing/2014/main" id="{9BBF9579-AA38-5949-B9A7-90D4917A7463}"/>
              </a:ext>
            </a:extLst>
          </p:cNvPr>
          <p:cNvPicPr>
            <a:picLocks noChangeAspect="1"/>
          </p:cNvPicPr>
          <p:nvPr/>
        </p:nvPicPr>
        <p:blipFill>
          <a:blip r:embed="rId8"/>
          <a:stretch>
            <a:fillRect/>
          </a:stretch>
        </p:blipFill>
        <p:spPr>
          <a:xfrm>
            <a:off x="8320087" y="2565978"/>
            <a:ext cx="3585626" cy="19077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TextBox 3"/>
          <p:cNvSpPr txBox="1"/>
          <p:nvPr/>
        </p:nvSpPr>
        <p:spPr>
          <a:xfrm>
            <a:off x="1529924" y="536189"/>
            <a:ext cx="15281495" cy="710184"/>
          </a:xfrm>
          <a:prstGeom prst="rect">
            <a:avLst/>
          </a:prstGeom>
        </p:spPr>
        <p:txBody>
          <a:bodyPr lIns="0" tIns="0" rIns="0" bIns="0" rtlCol="0" anchor="t">
            <a:spAutoFit/>
          </a:bodyPr>
          <a:lstStyle/>
          <a:p>
            <a:pPr algn="l">
              <a:lnSpc>
                <a:spcPts val="5568"/>
              </a:lnSpc>
            </a:pPr>
            <a:r>
              <a:rPr lang="en-US" sz="4800" b="1">
                <a:solidFill>
                  <a:srgbClr val="FCCB4F"/>
                </a:solidFill>
                <a:latin typeface="Martel Heavy"/>
                <a:ea typeface="Martel Heavy"/>
                <a:cs typeface="Martel Heavy"/>
                <a:sym typeface="Martel Heavy"/>
              </a:rPr>
              <a:t>Corporate.OneKeyMLS.com/Stratus-to-Matrix</a:t>
            </a:r>
          </a:p>
        </p:txBody>
      </p:sp>
      <p:sp>
        <p:nvSpPr>
          <p:cNvPr id="4" name="Freeform 4"/>
          <p:cNvSpPr/>
          <p:nvPr/>
        </p:nvSpPr>
        <p:spPr>
          <a:xfrm>
            <a:off x="16956961" y="8981234"/>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2"/>
            <a:stretch>
              <a:fillRect/>
            </a:stretch>
          </a:blipFill>
        </p:spPr>
        <p:txBody>
          <a:bodyPr/>
          <a:lstStyle/>
          <a:p>
            <a:endParaRPr lang="en-US"/>
          </a:p>
        </p:txBody>
      </p:sp>
      <p:pic>
        <p:nvPicPr>
          <p:cNvPr id="2" name="Picture 1" descr="A screenshot of a website&#10;&#10;Description automatically generated">
            <a:extLst>
              <a:ext uri="{FF2B5EF4-FFF2-40B4-BE49-F238E27FC236}">
                <a16:creationId xmlns:a16="http://schemas.microsoft.com/office/drawing/2014/main" id="{08317E68-ED33-E2D7-4C34-EE5C6FEC389D}"/>
              </a:ext>
            </a:extLst>
          </p:cNvPr>
          <p:cNvPicPr>
            <a:picLocks noChangeAspect="1"/>
          </p:cNvPicPr>
          <p:nvPr/>
        </p:nvPicPr>
        <p:blipFill>
          <a:blip r:embed="rId3"/>
          <a:stretch>
            <a:fillRect/>
          </a:stretch>
        </p:blipFill>
        <p:spPr>
          <a:xfrm>
            <a:off x="0" y="1193028"/>
            <a:ext cx="18288000" cy="90936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65035AC2-6F12-9448-B15F-EE7C8D181A49}"/>
              </a:ext>
            </a:extLst>
          </p:cNvPr>
          <p:cNvPicPr>
            <a:picLocks noChangeAspect="1"/>
          </p:cNvPicPr>
          <p:nvPr/>
        </p:nvPicPr>
        <p:blipFill>
          <a:blip r:embed="rId2"/>
          <a:stretch>
            <a:fillRect/>
          </a:stretch>
        </p:blipFill>
        <p:spPr>
          <a:xfrm>
            <a:off x="0" y="1696053"/>
            <a:ext cx="28809279" cy="853324"/>
          </a:xfrm>
          <a:prstGeom prst="rect">
            <a:avLst/>
          </a:prstGeom>
        </p:spPr>
      </p:pic>
      <p:sp>
        <p:nvSpPr>
          <p:cNvPr id="2" name="TextBox 2"/>
          <p:cNvSpPr txBox="1"/>
          <p:nvPr/>
        </p:nvSpPr>
        <p:spPr>
          <a:xfrm>
            <a:off x="2941388" y="383872"/>
            <a:ext cx="12531731"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a:t>
            </a:r>
          </a:p>
        </p:txBody>
      </p:sp>
      <p:sp>
        <p:nvSpPr>
          <p:cNvPr id="3" name="Freeform 3"/>
          <p:cNvSpPr/>
          <p:nvPr/>
        </p:nvSpPr>
        <p:spPr>
          <a:xfrm>
            <a:off x="2528392" y="478367"/>
            <a:ext cx="1320584" cy="868284"/>
          </a:xfrm>
          <a:custGeom>
            <a:avLst/>
            <a:gdLst/>
            <a:ahLst/>
            <a:cxnLst/>
            <a:rect l="l" t="t" r="r" b="b"/>
            <a:pathLst>
              <a:path w="1320584" h="868284">
                <a:moveTo>
                  <a:pt x="0" y="0"/>
                </a:moveTo>
                <a:lnTo>
                  <a:pt x="1320584" y="0"/>
                </a:lnTo>
                <a:lnTo>
                  <a:pt x="1320584"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2545503"/>
            <a:ext cx="18654209" cy="7741497"/>
          </a:xfrm>
          <a:custGeom>
            <a:avLst/>
            <a:gdLst/>
            <a:ahLst/>
            <a:cxnLst/>
            <a:rect l="l" t="t" r="r" b="b"/>
            <a:pathLst>
              <a:path w="18654209" h="7741497">
                <a:moveTo>
                  <a:pt x="0" y="0"/>
                </a:moveTo>
                <a:lnTo>
                  <a:pt x="18654209" y="0"/>
                </a:lnTo>
                <a:lnTo>
                  <a:pt x="18654209" y="7741497"/>
                </a:lnTo>
                <a:lnTo>
                  <a:pt x="0" y="7741497"/>
                </a:lnTo>
                <a:lnTo>
                  <a:pt x="0" y="0"/>
                </a:lnTo>
                <a:close/>
              </a:path>
            </a:pathLst>
          </a:custGeom>
          <a:blipFill>
            <a:blip r:embed="rId5"/>
            <a:stretch>
              <a:fillRect/>
            </a:stretch>
          </a:blipFill>
        </p:spPr>
        <p:txBody>
          <a:bodyPr/>
          <a:lstStyle/>
          <a:p>
            <a:endParaRPr lang="en-US"/>
          </a:p>
        </p:txBody>
      </p:sp>
      <p:sp>
        <p:nvSpPr>
          <p:cNvPr id="6" name="Freeform 6"/>
          <p:cNvSpPr/>
          <p:nvPr/>
        </p:nvSpPr>
        <p:spPr>
          <a:xfrm>
            <a:off x="6490173" y="1890798"/>
            <a:ext cx="1904395" cy="464196"/>
          </a:xfrm>
          <a:custGeom>
            <a:avLst/>
            <a:gdLst/>
            <a:ahLst/>
            <a:cxnLst/>
            <a:rect l="l" t="t" r="r" b="b"/>
            <a:pathLst>
              <a:path w="1904395" h="464196">
                <a:moveTo>
                  <a:pt x="0" y="0"/>
                </a:moveTo>
                <a:lnTo>
                  <a:pt x="1904395" y="0"/>
                </a:lnTo>
                <a:lnTo>
                  <a:pt x="1904395" y="464196"/>
                </a:lnTo>
                <a:lnTo>
                  <a:pt x="0" y="464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992977" y="8961605"/>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255F8FC0-43A4-F2C3-A121-90D5FEFE46DD}"/>
              </a:ext>
            </a:extLst>
          </p:cNvPr>
          <p:cNvPicPr>
            <a:picLocks noChangeAspect="1"/>
          </p:cNvPicPr>
          <p:nvPr/>
        </p:nvPicPr>
        <p:blipFill>
          <a:blip r:embed="rId2"/>
          <a:stretch>
            <a:fillRect/>
          </a:stretch>
        </p:blipFill>
        <p:spPr>
          <a:xfrm>
            <a:off x="0" y="1830941"/>
            <a:ext cx="29185546" cy="853324"/>
          </a:xfrm>
          <a:prstGeom prst="rect">
            <a:avLst/>
          </a:prstGeom>
        </p:spPr>
      </p:pic>
      <p:sp>
        <p:nvSpPr>
          <p:cNvPr id="2" name="Freeform 2"/>
          <p:cNvSpPr/>
          <p:nvPr/>
        </p:nvSpPr>
        <p:spPr>
          <a:xfrm>
            <a:off x="639718" y="461963"/>
            <a:ext cx="1320584" cy="868284"/>
          </a:xfrm>
          <a:custGeom>
            <a:avLst/>
            <a:gdLst/>
            <a:ahLst/>
            <a:cxnLst/>
            <a:rect l="l" t="t" r="r" b="b"/>
            <a:pathLst>
              <a:path w="1320584" h="868284">
                <a:moveTo>
                  <a:pt x="0" y="0"/>
                </a:moveTo>
                <a:lnTo>
                  <a:pt x="1320583" y="0"/>
                </a:lnTo>
                <a:lnTo>
                  <a:pt x="1320583" y="868283"/>
                </a:lnTo>
                <a:lnTo>
                  <a:pt x="0" y="868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2682955"/>
            <a:ext cx="18288000" cy="7886700"/>
          </a:xfrm>
          <a:custGeom>
            <a:avLst/>
            <a:gdLst/>
            <a:ahLst/>
            <a:cxnLst/>
            <a:rect l="l" t="t" r="r" b="b"/>
            <a:pathLst>
              <a:path w="18288000" h="7886700">
                <a:moveTo>
                  <a:pt x="0" y="0"/>
                </a:moveTo>
                <a:lnTo>
                  <a:pt x="18288000" y="0"/>
                </a:lnTo>
                <a:lnTo>
                  <a:pt x="18288000" y="7886700"/>
                </a:lnTo>
                <a:lnTo>
                  <a:pt x="0" y="7886700"/>
                </a:lnTo>
                <a:lnTo>
                  <a:pt x="0" y="0"/>
                </a:lnTo>
                <a:close/>
              </a:path>
            </a:pathLst>
          </a:custGeom>
          <a:blipFill>
            <a:blip r:embed="rId5"/>
            <a:stretch>
              <a:fillRect/>
            </a:stretch>
          </a:blipFill>
        </p:spPr>
        <p:txBody>
          <a:bodyPr/>
          <a:lstStyle/>
          <a:p>
            <a:endParaRPr lang="en-US"/>
          </a:p>
        </p:txBody>
      </p:sp>
      <p:sp>
        <p:nvSpPr>
          <p:cNvPr id="5" name="Freeform 5"/>
          <p:cNvSpPr/>
          <p:nvPr/>
        </p:nvSpPr>
        <p:spPr>
          <a:xfrm>
            <a:off x="7621873" y="1879412"/>
            <a:ext cx="2870649" cy="699721"/>
          </a:xfrm>
          <a:custGeom>
            <a:avLst/>
            <a:gdLst/>
            <a:ahLst/>
            <a:cxnLst/>
            <a:rect l="l" t="t" r="r" b="b"/>
            <a:pathLst>
              <a:path w="2870649" h="699721">
                <a:moveTo>
                  <a:pt x="0" y="0"/>
                </a:moveTo>
                <a:lnTo>
                  <a:pt x="2870649" y="0"/>
                </a:lnTo>
                <a:lnTo>
                  <a:pt x="2870649" y="699721"/>
                </a:lnTo>
                <a:lnTo>
                  <a:pt x="0" y="699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7062024" y="9023214"/>
            <a:ext cx="1045664" cy="1046362"/>
          </a:xfrm>
          <a:custGeom>
            <a:avLst/>
            <a:gdLst/>
            <a:ahLst/>
            <a:cxnLst/>
            <a:rect l="l" t="t" r="r" b="b"/>
            <a:pathLst>
              <a:path w="1045664" h="1046362">
                <a:moveTo>
                  <a:pt x="0" y="0"/>
                </a:moveTo>
                <a:lnTo>
                  <a:pt x="1045665" y="0"/>
                </a:lnTo>
                <a:lnTo>
                  <a:pt x="1045665" y="1046361"/>
                </a:lnTo>
                <a:lnTo>
                  <a:pt x="0" y="1046361"/>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960301" y="500063"/>
            <a:ext cx="15624555"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 (Agent)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5A5B47C5-A2D7-F2E5-D1DC-80E1DA73FD97}"/>
              </a:ext>
            </a:extLst>
          </p:cNvPr>
          <p:cNvPicPr>
            <a:picLocks noChangeAspect="1"/>
          </p:cNvPicPr>
          <p:nvPr/>
        </p:nvPicPr>
        <p:blipFill>
          <a:blip r:embed="rId2"/>
          <a:stretch>
            <a:fillRect/>
          </a:stretch>
        </p:blipFill>
        <p:spPr>
          <a:xfrm>
            <a:off x="0" y="1696052"/>
            <a:ext cx="33317385" cy="888822"/>
          </a:xfrm>
          <a:prstGeom prst="rect">
            <a:avLst/>
          </a:prstGeom>
        </p:spPr>
      </p:pic>
      <p:sp>
        <p:nvSpPr>
          <p:cNvPr id="2" name="TextBox 2"/>
          <p:cNvSpPr txBox="1"/>
          <p:nvPr/>
        </p:nvSpPr>
        <p:spPr>
          <a:xfrm>
            <a:off x="2663445" y="284268"/>
            <a:ext cx="15624555"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Matrix Main Menu (Broker)</a:t>
            </a:r>
          </a:p>
        </p:txBody>
      </p:sp>
      <p:sp>
        <p:nvSpPr>
          <p:cNvPr id="3" name="Freeform 3"/>
          <p:cNvSpPr/>
          <p:nvPr/>
        </p:nvSpPr>
        <p:spPr>
          <a:xfrm>
            <a:off x="1608627" y="246168"/>
            <a:ext cx="1320584" cy="868284"/>
          </a:xfrm>
          <a:custGeom>
            <a:avLst/>
            <a:gdLst/>
            <a:ahLst/>
            <a:cxnLst/>
            <a:rect l="l" t="t" r="r" b="b"/>
            <a:pathLst>
              <a:path w="1320584" h="868284">
                <a:moveTo>
                  <a:pt x="0" y="0"/>
                </a:moveTo>
                <a:lnTo>
                  <a:pt x="1320584" y="0"/>
                </a:lnTo>
                <a:lnTo>
                  <a:pt x="1320584" y="868284"/>
                </a:lnTo>
                <a:lnTo>
                  <a:pt x="0" y="868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2545503"/>
            <a:ext cx="18288000" cy="15339060"/>
          </a:xfrm>
          <a:custGeom>
            <a:avLst/>
            <a:gdLst/>
            <a:ahLst/>
            <a:cxnLst/>
            <a:rect l="l" t="t" r="r" b="b"/>
            <a:pathLst>
              <a:path w="18288000" h="15339060">
                <a:moveTo>
                  <a:pt x="0" y="0"/>
                </a:moveTo>
                <a:lnTo>
                  <a:pt x="18288000" y="0"/>
                </a:lnTo>
                <a:lnTo>
                  <a:pt x="18288000" y="15339060"/>
                </a:lnTo>
                <a:lnTo>
                  <a:pt x="0" y="15339060"/>
                </a:lnTo>
                <a:lnTo>
                  <a:pt x="0" y="0"/>
                </a:lnTo>
                <a:close/>
              </a:path>
            </a:pathLst>
          </a:custGeom>
          <a:blipFill>
            <a:blip r:embed="rId5"/>
            <a:stretch>
              <a:fillRect/>
            </a:stretch>
          </a:blipFill>
        </p:spPr>
        <p:txBody>
          <a:bodyPr/>
          <a:lstStyle/>
          <a:p>
            <a:endParaRPr lang="en-US"/>
          </a:p>
        </p:txBody>
      </p:sp>
      <p:sp>
        <p:nvSpPr>
          <p:cNvPr id="6" name="Freeform 6"/>
          <p:cNvSpPr/>
          <p:nvPr/>
        </p:nvSpPr>
        <p:spPr>
          <a:xfrm>
            <a:off x="9042109" y="1841103"/>
            <a:ext cx="2870649" cy="699721"/>
          </a:xfrm>
          <a:custGeom>
            <a:avLst/>
            <a:gdLst/>
            <a:ahLst/>
            <a:cxnLst/>
            <a:rect l="l" t="t" r="r" b="b"/>
            <a:pathLst>
              <a:path w="2870649" h="699721">
                <a:moveTo>
                  <a:pt x="0" y="0"/>
                </a:moveTo>
                <a:lnTo>
                  <a:pt x="2870649" y="0"/>
                </a:lnTo>
                <a:lnTo>
                  <a:pt x="2870649" y="699721"/>
                </a:lnTo>
                <a:lnTo>
                  <a:pt x="0" y="699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935045" y="8981234"/>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435643" y="2523596"/>
            <a:ext cx="8349071" cy="7170096"/>
          </a:xfrm>
          <a:custGeom>
            <a:avLst/>
            <a:gdLst/>
            <a:ahLst/>
            <a:cxnLst/>
            <a:rect l="l" t="t" r="r" b="b"/>
            <a:pathLst>
              <a:path w="8349071" h="7170096">
                <a:moveTo>
                  <a:pt x="0" y="0"/>
                </a:moveTo>
                <a:lnTo>
                  <a:pt x="8349071" y="0"/>
                </a:lnTo>
                <a:lnTo>
                  <a:pt x="8349071" y="7170096"/>
                </a:lnTo>
                <a:lnTo>
                  <a:pt x="0" y="717009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5" name="TextBox 5"/>
          <p:cNvSpPr txBox="1"/>
          <p:nvPr/>
        </p:nvSpPr>
        <p:spPr>
          <a:xfrm>
            <a:off x="479708" y="3459060"/>
            <a:ext cx="5796144" cy="2462213"/>
          </a:xfrm>
          <a:prstGeom prst="rect">
            <a:avLst/>
          </a:prstGeom>
        </p:spPr>
        <p:txBody>
          <a:bodyPr wrap="square" lIns="0" tIns="0" rIns="0" bIns="0" rtlCol="0" anchor="t">
            <a:spAutoFit/>
          </a:bodyPr>
          <a:lstStyle/>
          <a:p>
            <a:pPr marL="0" lvl="0" indent="0" algn="l">
              <a:spcBef>
                <a:spcPct val="0"/>
              </a:spcBef>
            </a:pPr>
            <a:r>
              <a:rPr lang="en-US" sz="4000" b="1" spc="113">
                <a:solidFill>
                  <a:srgbClr val="FCCB4F"/>
                </a:solidFill>
                <a:latin typeface="Barlow Bold"/>
                <a:ea typeface="Montserrat Bold"/>
                <a:cs typeface="Montserrat Bold"/>
                <a:sym typeface="Montserrat Bold"/>
              </a:rPr>
              <a:t>Agent Photo, Office Logo, and Account Information transfer automatically.</a:t>
            </a:r>
            <a:endParaRPr lang="en-US">
              <a:cs typeface="Calibri"/>
            </a:endParaRPr>
          </a:p>
        </p:txBody>
      </p:sp>
      <p:sp>
        <p:nvSpPr>
          <p:cNvPr id="6" name="Freeform 6"/>
          <p:cNvSpPr/>
          <p:nvPr/>
        </p:nvSpPr>
        <p:spPr>
          <a:xfrm>
            <a:off x="7282564" y="5143500"/>
            <a:ext cx="5746699" cy="1400758"/>
          </a:xfrm>
          <a:custGeom>
            <a:avLst/>
            <a:gdLst/>
            <a:ahLst/>
            <a:cxnLst/>
            <a:rect l="l" t="t" r="r" b="b"/>
            <a:pathLst>
              <a:path w="5746699" h="1400758">
                <a:moveTo>
                  <a:pt x="0" y="0"/>
                </a:moveTo>
                <a:lnTo>
                  <a:pt x="5746699" y="0"/>
                </a:lnTo>
                <a:lnTo>
                  <a:pt x="5746699" y="1400758"/>
                </a:lnTo>
                <a:lnTo>
                  <a:pt x="0" y="1400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957743" y="887423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2374370"/>
            <a:ext cx="18288000" cy="6507518"/>
          </a:xfrm>
          <a:custGeom>
            <a:avLst/>
            <a:gdLst/>
            <a:ahLst/>
            <a:cxnLst/>
            <a:rect l="l" t="t" r="r" b="b"/>
            <a:pathLst>
              <a:path w="18288000" h="6507518">
                <a:moveTo>
                  <a:pt x="0" y="0"/>
                </a:moveTo>
                <a:lnTo>
                  <a:pt x="18288000" y="0"/>
                </a:lnTo>
                <a:lnTo>
                  <a:pt x="18288000" y="6507518"/>
                </a:lnTo>
                <a:lnTo>
                  <a:pt x="0" y="6507518"/>
                </a:lnTo>
                <a:lnTo>
                  <a:pt x="0" y="0"/>
                </a:lnTo>
                <a:close/>
              </a:path>
            </a:pathLst>
          </a:custGeom>
          <a:blipFill>
            <a:blip r:embed="rId4"/>
            <a:stretch>
              <a:fillRect b="-2224"/>
            </a:stretch>
          </a:blipFill>
        </p:spPr>
        <p:txBody>
          <a:bodyPr/>
          <a:lstStyle/>
          <a:p>
            <a:endParaRPr lang="en-US"/>
          </a:p>
        </p:txBody>
      </p:sp>
      <p:sp>
        <p:nvSpPr>
          <p:cNvPr id="4" name="Freeform 4"/>
          <p:cNvSpPr/>
          <p:nvPr/>
        </p:nvSpPr>
        <p:spPr>
          <a:xfrm>
            <a:off x="419888" y="3292049"/>
            <a:ext cx="5746699" cy="1400758"/>
          </a:xfrm>
          <a:custGeom>
            <a:avLst/>
            <a:gdLst/>
            <a:ahLst/>
            <a:cxnLst/>
            <a:rect l="l" t="t" r="r" b="b"/>
            <a:pathLst>
              <a:path w="5746699" h="1400758">
                <a:moveTo>
                  <a:pt x="0" y="0"/>
                </a:moveTo>
                <a:lnTo>
                  <a:pt x="5746699" y="0"/>
                </a:lnTo>
                <a:lnTo>
                  <a:pt x="5746699" y="1400758"/>
                </a:lnTo>
                <a:lnTo>
                  <a:pt x="0" y="1400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6" name="TextBox 6"/>
          <p:cNvSpPr txBox="1"/>
          <p:nvPr/>
        </p:nvSpPr>
        <p:spPr>
          <a:xfrm>
            <a:off x="2339745" y="1435737"/>
            <a:ext cx="6804255" cy="640080"/>
          </a:xfrm>
          <a:prstGeom prst="rect">
            <a:avLst/>
          </a:prstGeom>
        </p:spPr>
        <p:txBody>
          <a:bodyPr lIns="0" tIns="0" rIns="0" bIns="0" rtlCol="0" anchor="t">
            <a:spAutoFit/>
          </a:bodyPr>
          <a:lstStyle/>
          <a:p>
            <a:pPr marL="0" lvl="0" indent="0" algn="l">
              <a:lnSpc>
                <a:spcPts val="2564"/>
              </a:lnSpc>
              <a:spcBef>
                <a:spcPct val="0"/>
              </a:spcBef>
            </a:pPr>
            <a:r>
              <a:rPr lang="en-US" sz="1899" b="1" spc="113">
                <a:solidFill>
                  <a:srgbClr val="FCCB4F"/>
                </a:solidFill>
                <a:latin typeface="Montserrat Bold"/>
                <a:ea typeface="Montserrat Bold"/>
                <a:cs typeface="Montserrat Bold"/>
                <a:sym typeface="Montserrat Bold"/>
              </a:rPr>
              <a:t>Agent Photo, Office Logo, and Account Information transfer automatically.</a:t>
            </a:r>
          </a:p>
        </p:txBody>
      </p:sp>
      <p:sp>
        <p:nvSpPr>
          <p:cNvPr id="7" name="Freeform 7"/>
          <p:cNvSpPr/>
          <p:nvPr/>
        </p:nvSpPr>
        <p:spPr>
          <a:xfrm>
            <a:off x="17110143" y="902663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61104" y="2267643"/>
            <a:ext cx="11583021" cy="9034756"/>
          </a:xfrm>
          <a:custGeom>
            <a:avLst/>
            <a:gdLst/>
            <a:ahLst/>
            <a:cxnLst/>
            <a:rect l="l" t="t" r="r" b="b"/>
            <a:pathLst>
              <a:path w="11583021" h="9034756">
                <a:moveTo>
                  <a:pt x="0" y="0"/>
                </a:moveTo>
                <a:lnTo>
                  <a:pt x="11583020" y="0"/>
                </a:lnTo>
                <a:lnTo>
                  <a:pt x="11583020" y="9034756"/>
                </a:lnTo>
                <a:lnTo>
                  <a:pt x="0" y="9034756"/>
                </a:lnTo>
                <a:lnTo>
                  <a:pt x="0" y="0"/>
                </a:lnTo>
                <a:close/>
              </a:path>
            </a:pathLst>
          </a:custGeom>
          <a:blipFill>
            <a:blip r:embed="rId4"/>
            <a:stretch>
              <a:fillRect/>
            </a:stretch>
          </a:blipFill>
        </p:spPr>
        <p:txBody>
          <a:bodyPr/>
          <a:lstStyle/>
          <a:p>
            <a:endParaRPr lang="en-US"/>
          </a:p>
        </p:txBody>
      </p:sp>
      <p:sp>
        <p:nvSpPr>
          <p:cNvPr id="4" name="Freeform 4"/>
          <p:cNvSpPr/>
          <p:nvPr/>
        </p:nvSpPr>
        <p:spPr>
          <a:xfrm>
            <a:off x="0" y="2267643"/>
            <a:ext cx="2728825" cy="665151"/>
          </a:xfrm>
          <a:custGeom>
            <a:avLst/>
            <a:gdLst/>
            <a:ahLst/>
            <a:cxnLst/>
            <a:rect l="l" t="t" r="r" b="b"/>
            <a:pathLst>
              <a:path w="2728825" h="665151">
                <a:moveTo>
                  <a:pt x="0" y="0"/>
                </a:moveTo>
                <a:lnTo>
                  <a:pt x="2728825" y="0"/>
                </a:lnTo>
                <a:lnTo>
                  <a:pt x="2728825" y="665151"/>
                </a:lnTo>
                <a:lnTo>
                  <a:pt x="0" y="665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7" name="Freeform 7"/>
          <p:cNvSpPr/>
          <p:nvPr/>
        </p:nvSpPr>
        <p:spPr>
          <a:xfrm>
            <a:off x="16938287" y="8997447"/>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0" y="2560320"/>
            <a:ext cx="18288000" cy="7726680"/>
          </a:xfrm>
          <a:custGeom>
            <a:avLst/>
            <a:gdLst/>
            <a:ahLst/>
            <a:cxnLst/>
            <a:rect l="l" t="t" r="r" b="b"/>
            <a:pathLst>
              <a:path w="18288000" h="7726680">
                <a:moveTo>
                  <a:pt x="0" y="0"/>
                </a:moveTo>
                <a:lnTo>
                  <a:pt x="18288000" y="0"/>
                </a:lnTo>
                <a:lnTo>
                  <a:pt x="18288000" y="7726680"/>
                </a:lnTo>
                <a:lnTo>
                  <a:pt x="0" y="772668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729863" y="607284"/>
            <a:ext cx="9041001" cy="1006094"/>
          </a:xfrm>
          <a:prstGeom prst="rect">
            <a:avLst/>
          </a:prstGeom>
        </p:spPr>
        <p:txBody>
          <a:bodyPr lIns="0" tIns="0" rIns="0" bIns="0" rtlCol="0" anchor="t">
            <a:spAutoFit/>
          </a:bodyPr>
          <a:lstStyle/>
          <a:p>
            <a:pPr algn="l">
              <a:lnSpc>
                <a:spcPts val="7888"/>
              </a:lnSpc>
            </a:pPr>
            <a:r>
              <a:rPr lang="en-US" sz="6800" b="1">
                <a:solidFill>
                  <a:srgbClr val="FFFFFF"/>
                </a:solidFill>
                <a:latin typeface="Martel Heavy"/>
                <a:ea typeface="Martel Heavy"/>
                <a:cs typeface="Martel Heavy"/>
                <a:sym typeface="Martel Heavy"/>
              </a:rPr>
              <a:t>Matrix Dashboard</a:t>
            </a:r>
          </a:p>
        </p:txBody>
      </p:sp>
      <p:sp>
        <p:nvSpPr>
          <p:cNvPr id="4" name="Freeform 4"/>
          <p:cNvSpPr/>
          <p:nvPr/>
        </p:nvSpPr>
        <p:spPr>
          <a:xfrm>
            <a:off x="519378" y="578709"/>
            <a:ext cx="1678603" cy="1261050"/>
          </a:xfrm>
          <a:custGeom>
            <a:avLst/>
            <a:gdLst/>
            <a:ahLst/>
            <a:cxnLst/>
            <a:rect l="l" t="t" r="r" b="b"/>
            <a:pathLst>
              <a:path w="1678603" h="1261050">
                <a:moveTo>
                  <a:pt x="0" y="0"/>
                </a:moveTo>
                <a:lnTo>
                  <a:pt x="1678602" y="0"/>
                </a:lnTo>
                <a:lnTo>
                  <a:pt x="1678602" y="1261050"/>
                </a:lnTo>
                <a:lnTo>
                  <a:pt x="0" y="1261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736468" y="8903413"/>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0" y="2560320"/>
            <a:ext cx="18288000" cy="7726680"/>
          </a:xfrm>
          <a:custGeom>
            <a:avLst/>
            <a:gdLst/>
            <a:ahLst/>
            <a:cxnLst/>
            <a:rect l="l" t="t" r="r" b="b"/>
            <a:pathLst>
              <a:path w="18288000" h="7726680">
                <a:moveTo>
                  <a:pt x="0" y="0"/>
                </a:moveTo>
                <a:lnTo>
                  <a:pt x="18288000" y="0"/>
                </a:lnTo>
                <a:lnTo>
                  <a:pt x="18288000" y="7726680"/>
                </a:lnTo>
                <a:lnTo>
                  <a:pt x="0" y="7726680"/>
                </a:lnTo>
                <a:lnTo>
                  <a:pt x="0" y="0"/>
                </a:lnTo>
                <a:close/>
              </a:path>
            </a:pathLst>
          </a:custGeom>
          <a:blipFill>
            <a:blip r:embed="rId2"/>
            <a:stretch>
              <a:fillRect/>
            </a:stretch>
          </a:blipFill>
        </p:spPr>
        <p:txBody>
          <a:bodyPr/>
          <a:lstStyle/>
          <a:p>
            <a:endParaRPr lang="en-US"/>
          </a:p>
        </p:txBody>
      </p:sp>
      <p:sp>
        <p:nvSpPr>
          <p:cNvPr id="3" name="Freeform 3"/>
          <p:cNvSpPr/>
          <p:nvPr/>
        </p:nvSpPr>
        <p:spPr>
          <a:xfrm>
            <a:off x="44561" y="2560320"/>
            <a:ext cx="5208834" cy="7726680"/>
          </a:xfrm>
          <a:custGeom>
            <a:avLst/>
            <a:gdLst/>
            <a:ahLst/>
            <a:cxnLst/>
            <a:rect l="l" t="t" r="r" b="b"/>
            <a:pathLst>
              <a:path w="5208834" h="7726680">
                <a:moveTo>
                  <a:pt x="0" y="0"/>
                </a:moveTo>
                <a:lnTo>
                  <a:pt x="5208834" y="0"/>
                </a:lnTo>
                <a:lnTo>
                  <a:pt x="5208834" y="7726680"/>
                </a:lnTo>
                <a:lnTo>
                  <a:pt x="0" y="7726680"/>
                </a:lnTo>
                <a:lnTo>
                  <a:pt x="0" y="0"/>
                </a:lnTo>
                <a:close/>
              </a:path>
            </a:pathLst>
          </a:custGeom>
          <a:blipFill>
            <a:blip r:embed="rId3"/>
            <a:stretch>
              <a:fillRect l="-249" r="-249"/>
            </a:stretch>
          </a:blipFill>
        </p:spPr>
        <p:txBody>
          <a:bodyPr/>
          <a:lstStyle/>
          <a:p>
            <a:endParaRPr lang="en-US"/>
          </a:p>
        </p:txBody>
      </p:sp>
      <p:sp>
        <p:nvSpPr>
          <p:cNvPr id="4" name="TextBox 4"/>
          <p:cNvSpPr txBox="1"/>
          <p:nvPr/>
        </p:nvSpPr>
        <p:spPr>
          <a:xfrm>
            <a:off x="2729863" y="607284"/>
            <a:ext cx="9041001" cy="1006094"/>
          </a:xfrm>
          <a:prstGeom prst="rect">
            <a:avLst/>
          </a:prstGeom>
        </p:spPr>
        <p:txBody>
          <a:bodyPr lIns="0" tIns="0" rIns="0" bIns="0" rtlCol="0" anchor="t">
            <a:spAutoFit/>
          </a:bodyPr>
          <a:lstStyle/>
          <a:p>
            <a:pPr algn="l">
              <a:lnSpc>
                <a:spcPts val="7888"/>
              </a:lnSpc>
            </a:pPr>
            <a:r>
              <a:rPr lang="en-US" sz="6800" b="1">
                <a:solidFill>
                  <a:srgbClr val="FFFFFF"/>
                </a:solidFill>
                <a:latin typeface="Martel Heavy"/>
                <a:ea typeface="Martel Heavy"/>
                <a:cs typeface="Martel Heavy"/>
                <a:sym typeface="Martel Heavy"/>
              </a:rPr>
              <a:t>Matrix Dashboard</a:t>
            </a:r>
          </a:p>
        </p:txBody>
      </p:sp>
      <p:sp>
        <p:nvSpPr>
          <p:cNvPr id="5" name="Freeform 5"/>
          <p:cNvSpPr/>
          <p:nvPr/>
        </p:nvSpPr>
        <p:spPr>
          <a:xfrm>
            <a:off x="861539" y="596658"/>
            <a:ext cx="1320584" cy="1363183"/>
          </a:xfrm>
          <a:custGeom>
            <a:avLst/>
            <a:gdLst/>
            <a:ahLst/>
            <a:cxnLst/>
            <a:rect l="l" t="t" r="r" b="b"/>
            <a:pathLst>
              <a:path w="1320584" h="1363183">
                <a:moveTo>
                  <a:pt x="0" y="0"/>
                </a:moveTo>
                <a:lnTo>
                  <a:pt x="1320583" y="0"/>
                </a:lnTo>
                <a:lnTo>
                  <a:pt x="1320583" y="1363183"/>
                </a:lnTo>
                <a:lnTo>
                  <a:pt x="0" y="136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188778" y="2702299"/>
            <a:ext cx="2141045" cy="521880"/>
          </a:xfrm>
          <a:custGeom>
            <a:avLst/>
            <a:gdLst/>
            <a:ahLst/>
            <a:cxnLst/>
            <a:rect l="l" t="t" r="r" b="b"/>
            <a:pathLst>
              <a:path w="2141045" h="521880">
                <a:moveTo>
                  <a:pt x="0" y="0"/>
                </a:moveTo>
                <a:lnTo>
                  <a:pt x="2141044" y="0"/>
                </a:lnTo>
                <a:lnTo>
                  <a:pt x="2141044" y="521880"/>
                </a:lnTo>
                <a:lnTo>
                  <a:pt x="0" y="5218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888868" y="9055813"/>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0" y="2613503"/>
            <a:ext cx="18288000" cy="7909560"/>
          </a:xfrm>
          <a:custGeom>
            <a:avLst/>
            <a:gdLst/>
            <a:ahLst/>
            <a:cxnLst/>
            <a:rect l="l" t="t" r="r" b="b"/>
            <a:pathLst>
              <a:path w="18288000" h="7909560">
                <a:moveTo>
                  <a:pt x="0" y="0"/>
                </a:moveTo>
                <a:lnTo>
                  <a:pt x="18288000" y="0"/>
                </a:lnTo>
                <a:lnTo>
                  <a:pt x="18288000" y="7909560"/>
                </a:lnTo>
                <a:lnTo>
                  <a:pt x="0" y="7909560"/>
                </a:lnTo>
                <a:lnTo>
                  <a:pt x="0" y="0"/>
                </a:lnTo>
                <a:close/>
              </a:path>
            </a:pathLst>
          </a:custGeom>
          <a:blipFill>
            <a:blip r:embed="rId2"/>
            <a:stretch>
              <a:fillRect/>
            </a:stretch>
          </a:blipFill>
        </p:spPr>
        <p:txBody>
          <a:bodyPr/>
          <a:lstStyle/>
          <a:p>
            <a:endParaRPr lang="en-US"/>
          </a:p>
        </p:txBody>
      </p:sp>
      <p:sp>
        <p:nvSpPr>
          <p:cNvPr id="3" name="Freeform 3"/>
          <p:cNvSpPr/>
          <p:nvPr/>
        </p:nvSpPr>
        <p:spPr>
          <a:xfrm>
            <a:off x="13564528" y="3742765"/>
            <a:ext cx="4723472" cy="1151346"/>
          </a:xfrm>
          <a:custGeom>
            <a:avLst/>
            <a:gdLst/>
            <a:ahLst/>
            <a:cxnLst/>
            <a:rect l="l" t="t" r="r" b="b"/>
            <a:pathLst>
              <a:path w="4723472" h="1151346">
                <a:moveTo>
                  <a:pt x="0" y="0"/>
                </a:moveTo>
                <a:lnTo>
                  <a:pt x="4723472" y="0"/>
                </a:lnTo>
                <a:lnTo>
                  <a:pt x="4723472" y="1151346"/>
                </a:lnTo>
                <a:lnTo>
                  <a:pt x="0" y="11513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729863" y="607284"/>
            <a:ext cx="9041001" cy="2006219"/>
          </a:xfrm>
          <a:prstGeom prst="rect">
            <a:avLst/>
          </a:prstGeom>
        </p:spPr>
        <p:txBody>
          <a:bodyPr lIns="0" tIns="0" rIns="0" bIns="0" rtlCol="0" anchor="t">
            <a:spAutoFit/>
          </a:bodyPr>
          <a:lstStyle/>
          <a:p>
            <a:pPr algn="l">
              <a:lnSpc>
                <a:spcPts val="7888"/>
              </a:lnSpc>
            </a:pPr>
            <a:r>
              <a:rPr lang="en-US" sz="6800" b="1">
                <a:solidFill>
                  <a:srgbClr val="FFFFFF"/>
                </a:solidFill>
                <a:latin typeface="Martel Heavy"/>
                <a:ea typeface="Martel Heavy"/>
                <a:cs typeface="Martel Heavy"/>
                <a:sym typeface="Martel Heavy"/>
              </a:rPr>
              <a:t>Market Insights: Market Watch</a:t>
            </a:r>
          </a:p>
        </p:txBody>
      </p:sp>
      <p:sp>
        <p:nvSpPr>
          <p:cNvPr id="5" name="Freeform 5"/>
          <p:cNvSpPr/>
          <p:nvPr/>
        </p:nvSpPr>
        <p:spPr>
          <a:xfrm>
            <a:off x="1152498" y="578709"/>
            <a:ext cx="1320584" cy="1363183"/>
          </a:xfrm>
          <a:custGeom>
            <a:avLst/>
            <a:gdLst/>
            <a:ahLst/>
            <a:cxnLst/>
            <a:rect l="l" t="t" r="r" b="b"/>
            <a:pathLst>
              <a:path w="1320584" h="1363183">
                <a:moveTo>
                  <a:pt x="0" y="0"/>
                </a:moveTo>
                <a:lnTo>
                  <a:pt x="1320584" y="0"/>
                </a:lnTo>
                <a:lnTo>
                  <a:pt x="1320584" y="1363183"/>
                </a:lnTo>
                <a:lnTo>
                  <a:pt x="0" y="136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885625" y="8870987"/>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0" y="2560320"/>
            <a:ext cx="18288000" cy="7726680"/>
          </a:xfrm>
          <a:custGeom>
            <a:avLst/>
            <a:gdLst/>
            <a:ahLst/>
            <a:cxnLst/>
            <a:rect l="l" t="t" r="r" b="b"/>
            <a:pathLst>
              <a:path w="18288000" h="7726680">
                <a:moveTo>
                  <a:pt x="0" y="0"/>
                </a:moveTo>
                <a:lnTo>
                  <a:pt x="18288000" y="0"/>
                </a:lnTo>
                <a:lnTo>
                  <a:pt x="18288000" y="7726680"/>
                </a:lnTo>
                <a:lnTo>
                  <a:pt x="0" y="772668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729863" y="607284"/>
            <a:ext cx="9041001" cy="2006219"/>
          </a:xfrm>
          <a:prstGeom prst="rect">
            <a:avLst/>
          </a:prstGeom>
        </p:spPr>
        <p:txBody>
          <a:bodyPr lIns="0" tIns="0" rIns="0" bIns="0" rtlCol="0" anchor="t">
            <a:spAutoFit/>
          </a:bodyPr>
          <a:lstStyle/>
          <a:p>
            <a:pPr algn="l">
              <a:lnSpc>
                <a:spcPts val="7888"/>
              </a:lnSpc>
            </a:pPr>
            <a:r>
              <a:rPr lang="en-US" sz="6800" b="1">
                <a:solidFill>
                  <a:srgbClr val="FFFFFF"/>
                </a:solidFill>
                <a:latin typeface="Martel Heavy"/>
                <a:ea typeface="Martel Heavy"/>
                <a:cs typeface="Martel Heavy"/>
                <a:sym typeface="Martel Heavy"/>
              </a:rPr>
              <a:t>Market Insights: Hot Sheets</a:t>
            </a:r>
          </a:p>
        </p:txBody>
      </p:sp>
      <p:sp>
        <p:nvSpPr>
          <p:cNvPr id="4" name="Freeform 4"/>
          <p:cNvSpPr/>
          <p:nvPr/>
        </p:nvSpPr>
        <p:spPr>
          <a:xfrm>
            <a:off x="15559175" y="3428572"/>
            <a:ext cx="2728825" cy="665151"/>
          </a:xfrm>
          <a:custGeom>
            <a:avLst/>
            <a:gdLst/>
            <a:ahLst/>
            <a:cxnLst/>
            <a:rect l="l" t="t" r="r" b="b"/>
            <a:pathLst>
              <a:path w="2728825" h="665151">
                <a:moveTo>
                  <a:pt x="0" y="0"/>
                </a:moveTo>
                <a:lnTo>
                  <a:pt x="2728825" y="0"/>
                </a:lnTo>
                <a:lnTo>
                  <a:pt x="2728825" y="665151"/>
                </a:lnTo>
                <a:lnTo>
                  <a:pt x="0" y="665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8700" y="718202"/>
            <a:ext cx="1320584" cy="1363183"/>
          </a:xfrm>
          <a:custGeom>
            <a:avLst/>
            <a:gdLst/>
            <a:ahLst/>
            <a:cxnLst/>
            <a:rect l="l" t="t" r="r" b="b"/>
            <a:pathLst>
              <a:path w="1320584" h="1363183">
                <a:moveTo>
                  <a:pt x="0" y="0"/>
                </a:moveTo>
                <a:lnTo>
                  <a:pt x="1320584" y="0"/>
                </a:lnTo>
                <a:lnTo>
                  <a:pt x="1320584" y="1363183"/>
                </a:lnTo>
                <a:lnTo>
                  <a:pt x="0" y="136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7038025" y="9023387"/>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FFFFF"/>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545488" y="269321"/>
            <a:ext cx="1760378" cy="3448904"/>
          </a:xfrm>
          <a:custGeom>
            <a:avLst/>
            <a:gdLst/>
            <a:ahLst/>
            <a:cxnLst/>
            <a:rect l="l" t="t" r="r" b="b"/>
            <a:pathLst>
              <a:path w="1760378" h="3448904">
                <a:moveTo>
                  <a:pt x="0" y="0"/>
                </a:moveTo>
                <a:lnTo>
                  <a:pt x="1760378" y="0"/>
                </a:lnTo>
                <a:lnTo>
                  <a:pt x="1760378" y="3448904"/>
                </a:lnTo>
                <a:lnTo>
                  <a:pt x="0" y="3448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94348" y="6924634"/>
            <a:ext cx="2466340" cy="2663913"/>
          </a:xfrm>
          <a:custGeom>
            <a:avLst/>
            <a:gdLst/>
            <a:ahLst/>
            <a:cxnLst/>
            <a:rect l="l" t="t" r="r" b="b"/>
            <a:pathLst>
              <a:path w="2466340" h="2663913">
                <a:moveTo>
                  <a:pt x="0" y="0"/>
                </a:moveTo>
                <a:lnTo>
                  <a:pt x="2466340" y="0"/>
                </a:lnTo>
                <a:lnTo>
                  <a:pt x="2466340" y="2663914"/>
                </a:lnTo>
                <a:lnTo>
                  <a:pt x="0" y="26639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551513" y="4624920"/>
            <a:ext cx="4993976" cy="4758843"/>
          </a:xfrm>
          <a:custGeom>
            <a:avLst/>
            <a:gdLst/>
            <a:ahLst/>
            <a:cxnLst/>
            <a:rect l="l" t="t" r="r" b="b"/>
            <a:pathLst>
              <a:path w="4993976" h="4758843">
                <a:moveTo>
                  <a:pt x="0" y="0"/>
                </a:moveTo>
                <a:lnTo>
                  <a:pt x="4993975" y="0"/>
                </a:lnTo>
                <a:lnTo>
                  <a:pt x="4993975" y="4758843"/>
                </a:lnTo>
                <a:lnTo>
                  <a:pt x="0" y="47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912539" y="6646481"/>
            <a:ext cx="2287873" cy="2480080"/>
          </a:xfrm>
          <a:custGeom>
            <a:avLst/>
            <a:gdLst/>
            <a:ahLst/>
            <a:cxnLst/>
            <a:rect l="l" t="t" r="r" b="b"/>
            <a:pathLst>
              <a:path w="2287873" h="2480080">
                <a:moveTo>
                  <a:pt x="0" y="0"/>
                </a:moveTo>
                <a:lnTo>
                  <a:pt x="2287873" y="0"/>
                </a:lnTo>
                <a:lnTo>
                  <a:pt x="2287873" y="2480080"/>
                </a:lnTo>
                <a:lnTo>
                  <a:pt x="0" y="2480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4884239" y="3737275"/>
            <a:ext cx="9159959" cy="739775"/>
          </a:xfrm>
          <a:prstGeom prst="rect">
            <a:avLst/>
          </a:prstGeom>
        </p:spPr>
        <p:txBody>
          <a:bodyPr lIns="0" tIns="0" rIns="0" bIns="0" rtlCol="0" anchor="t">
            <a:spAutoFit/>
          </a:bodyPr>
          <a:lstStyle/>
          <a:p>
            <a:pPr algn="ctr">
              <a:lnSpc>
                <a:spcPts val="5800"/>
              </a:lnSpc>
            </a:pPr>
            <a:r>
              <a:rPr lang="en-US" sz="5000" b="1">
                <a:solidFill>
                  <a:srgbClr val="A2A7BA"/>
                </a:solidFill>
                <a:latin typeface="Martel Heavy"/>
                <a:ea typeface="Martel Heavy"/>
                <a:cs typeface="Martel Heavy"/>
                <a:sym typeface="Martel Heavy"/>
              </a:rPr>
              <a:t>to make way for a new way!</a:t>
            </a:r>
          </a:p>
        </p:txBody>
      </p:sp>
      <p:sp>
        <p:nvSpPr>
          <p:cNvPr id="10" name="TextBox 10"/>
          <p:cNvSpPr txBox="1"/>
          <p:nvPr/>
        </p:nvSpPr>
        <p:spPr>
          <a:xfrm>
            <a:off x="1294348" y="979308"/>
            <a:ext cx="10904765" cy="2738917"/>
          </a:xfrm>
          <a:prstGeom prst="rect">
            <a:avLst/>
          </a:prstGeom>
        </p:spPr>
        <p:txBody>
          <a:bodyPr lIns="0" tIns="0" rIns="0" bIns="0" rtlCol="0" anchor="t">
            <a:spAutoFit/>
          </a:bodyPr>
          <a:lstStyle/>
          <a:p>
            <a:pPr algn="ctr">
              <a:lnSpc>
                <a:spcPts val="21983"/>
              </a:lnSpc>
            </a:pPr>
            <a:r>
              <a:rPr lang="en-US" sz="17041" b="1" spc="-1022">
                <a:solidFill>
                  <a:srgbClr val="E65100"/>
                </a:solidFill>
                <a:latin typeface="Martel Heavy"/>
                <a:ea typeface="Martel Heavy"/>
                <a:cs typeface="Martel Heavy"/>
                <a:sym typeface="Martel Heavy"/>
              </a:rPr>
              <a:t>3 Phases</a:t>
            </a:r>
          </a:p>
        </p:txBody>
      </p:sp>
      <p:sp>
        <p:nvSpPr>
          <p:cNvPr id="11" name="TextBox 11"/>
          <p:cNvSpPr txBox="1"/>
          <p:nvPr/>
        </p:nvSpPr>
        <p:spPr>
          <a:xfrm>
            <a:off x="4023925" y="7133972"/>
            <a:ext cx="2264351" cy="522638"/>
          </a:xfrm>
          <a:prstGeom prst="rect">
            <a:avLst/>
          </a:prstGeom>
        </p:spPr>
        <p:txBody>
          <a:bodyPr lIns="0" tIns="0" rIns="0" bIns="0" rtlCol="0" anchor="t">
            <a:spAutoFit/>
          </a:bodyPr>
          <a:lstStyle/>
          <a:p>
            <a:pPr algn="l">
              <a:lnSpc>
                <a:spcPts val="4067"/>
              </a:lnSpc>
            </a:pPr>
            <a:r>
              <a:rPr lang="en-US" sz="3506" b="1">
                <a:solidFill>
                  <a:srgbClr val="1495AE"/>
                </a:solidFill>
                <a:latin typeface="Martel Heavy"/>
                <a:ea typeface="Martel Heavy"/>
                <a:cs typeface="Martel Heavy"/>
                <a:sym typeface="Martel Heavy"/>
              </a:rPr>
              <a:t>Discover</a:t>
            </a:r>
          </a:p>
        </p:txBody>
      </p:sp>
      <p:sp>
        <p:nvSpPr>
          <p:cNvPr id="12" name="TextBox 12"/>
          <p:cNvSpPr txBox="1"/>
          <p:nvPr/>
        </p:nvSpPr>
        <p:spPr>
          <a:xfrm>
            <a:off x="14336724" y="5794384"/>
            <a:ext cx="2264351" cy="522638"/>
          </a:xfrm>
          <a:prstGeom prst="rect">
            <a:avLst/>
          </a:prstGeom>
        </p:spPr>
        <p:txBody>
          <a:bodyPr lIns="0" tIns="0" rIns="0" bIns="0" rtlCol="0" anchor="t">
            <a:spAutoFit/>
          </a:bodyPr>
          <a:lstStyle/>
          <a:p>
            <a:pPr algn="l">
              <a:lnSpc>
                <a:spcPts val="4067"/>
              </a:lnSpc>
            </a:pPr>
            <a:r>
              <a:rPr lang="en-US" sz="3506" b="1">
                <a:solidFill>
                  <a:srgbClr val="3E65A5"/>
                </a:solidFill>
                <a:latin typeface="Martel Heavy"/>
                <a:ea typeface="Martel Heavy"/>
                <a:cs typeface="Martel Heavy"/>
                <a:sym typeface="Martel Heavy"/>
              </a:rPr>
              <a:t>Launch</a:t>
            </a:r>
          </a:p>
        </p:txBody>
      </p:sp>
      <p:sp>
        <p:nvSpPr>
          <p:cNvPr id="13" name="TextBox 13"/>
          <p:cNvSpPr txBox="1"/>
          <p:nvPr/>
        </p:nvSpPr>
        <p:spPr>
          <a:xfrm>
            <a:off x="4023925" y="7666136"/>
            <a:ext cx="2264351" cy="443899"/>
          </a:xfrm>
          <a:prstGeom prst="rect">
            <a:avLst/>
          </a:prstGeom>
        </p:spPr>
        <p:txBody>
          <a:bodyPr lIns="0" tIns="0" rIns="0" bIns="0" rtlCol="0" anchor="t">
            <a:spAutoFit/>
          </a:bodyPr>
          <a:lstStyle/>
          <a:p>
            <a:pPr algn="l">
              <a:lnSpc>
                <a:spcPts val="3487"/>
              </a:lnSpc>
            </a:pPr>
            <a:r>
              <a:rPr lang="en-US" sz="3006" b="1">
                <a:solidFill>
                  <a:srgbClr val="39375B"/>
                </a:solidFill>
                <a:latin typeface="Martel Heavy"/>
                <a:ea typeface="Martel Heavy"/>
                <a:cs typeface="Martel Heavy"/>
                <a:sym typeface="Martel Heavy"/>
              </a:rPr>
              <a:t>Now</a:t>
            </a:r>
          </a:p>
        </p:txBody>
      </p:sp>
      <p:grpSp>
        <p:nvGrpSpPr>
          <p:cNvPr id="14" name="Group 14"/>
          <p:cNvGrpSpPr/>
          <p:nvPr/>
        </p:nvGrpSpPr>
        <p:grpSpPr>
          <a:xfrm>
            <a:off x="11041516" y="4884562"/>
            <a:ext cx="2289771" cy="1433051"/>
            <a:chOff x="0" y="9525"/>
            <a:chExt cx="3053029" cy="1910735"/>
          </a:xfrm>
        </p:grpSpPr>
        <p:sp>
          <p:nvSpPr>
            <p:cNvPr id="15" name="TextBox 15"/>
            <p:cNvSpPr txBox="1"/>
            <p:nvPr/>
          </p:nvSpPr>
          <p:spPr>
            <a:xfrm>
              <a:off x="0" y="9525"/>
              <a:ext cx="3019134" cy="700026"/>
            </a:xfrm>
            <a:prstGeom prst="rect">
              <a:avLst/>
            </a:prstGeom>
          </p:spPr>
          <p:txBody>
            <a:bodyPr lIns="0" tIns="0" rIns="0" bIns="0" rtlCol="0" anchor="t">
              <a:spAutoFit/>
            </a:bodyPr>
            <a:lstStyle/>
            <a:p>
              <a:pPr algn="l">
                <a:lnSpc>
                  <a:spcPts val="4067"/>
                </a:lnSpc>
              </a:pPr>
              <a:r>
                <a:rPr lang="en-US" sz="3506" b="1">
                  <a:solidFill>
                    <a:srgbClr val="287DA9"/>
                  </a:solidFill>
                  <a:latin typeface="Martel Heavy"/>
                  <a:ea typeface="Martel Heavy"/>
                  <a:cs typeface="Martel Heavy"/>
                  <a:sym typeface="Martel Heavy"/>
                </a:rPr>
                <a:t>Prepare</a:t>
              </a:r>
            </a:p>
          </p:txBody>
        </p:sp>
        <p:sp>
          <p:nvSpPr>
            <p:cNvPr id="16" name="TextBox 16"/>
            <p:cNvSpPr txBox="1"/>
            <p:nvPr/>
          </p:nvSpPr>
          <p:spPr>
            <a:xfrm>
              <a:off x="33895" y="719076"/>
              <a:ext cx="3019134" cy="1201184"/>
            </a:xfrm>
            <a:prstGeom prst="rect">
              <a:avLst/>
            </a:prstGeom>
          </p:spPr>
          <p:txBody>
            <a:bodyPr lIns="0" tIns="0" rIns="0" bIns="0" rtlCol="0" anchor="t">
              <a:spAutoFit/>
            </a:bodyPr>
            <a:lstStyle/>
            <a:p>
              <a:pPr>
                <a:lnSpc>
                  <a:spcPts val="3487"/>
                </a:lnSpc>
              </a:pPr>
              <a:r>
                <a:rPr lang="en-US" sz="3000" b="1" dirty="0">
                  <a:solidFill>
                    <a:srgbClr val="39375B"/>
                  </a:solidFill>
                  <a:latin typeface="Martel Heavy"/>
                  <a:ea typeface="Martel Heavy"/>
                  <a:cs typeface="Martel Heavy"/>
                  <a:sym typeface="Martel Heavy"/>
                </a:rPr>
                <a:t>Nov 18-Dec 2</a:t>
              </a:r>
            </a:p>
          </p:txBody>
        </p:sp>
      </p:grpSp>
      <p:sp>
        <p:nvSpPr>
          <p:cNvPr id="17" name="TextBox 17"/>
          <p:cNvSpPr txBox="1"/>
          <p:nvPr/>
        </p:nvSpPr>
        <p:spPr>
          <a:xfrm>
            <a:off x="14664622" y="6326548"/>
            <a:ext cx="2264351" cy="452047"/>
          </a:xfrm>
          <a:prstGeom prst="rect">
            <a:avLst/>
          </a:prstGeom>
        </p:spPr>
        <p:txBody>
          <a:bodyPr lIns="0" tIns="0" rIns="0" bIns="0" rtlCol="0" anchor="t">
            <a:spAutoFit/>
          </a:bodyPr>
          <a:lstStyle/>
          <a:p>
            <a:pPr>
              <a:lnSpc>
                <a:spcPts val="3487"/>
              </a:lnSpc>
            </a:pPr>
            <a:r>
              <a:rPr lang="en-US" sz="3000" b="1" dirty="0">
                <a:solidFill>
                  <a:srgbClr val="39375B"/>
                </a:solidFill>
                <a:latin typeface="Martel Heavy"/>
                <a:ea typeface="Martel Heavy"/>
                <a:cs typeface="Martel Heavy"/>
                <a:sym typeface="Martel Heavy"/>
              </a:rPr>
              <a:t>Dec 3</a:t>
            </a:r>
            <a:endParaRPr lang="en-US" sz="3006" b="1" dirty="0">
              <a:solidFill>
                <a:srgbClr val="39375B"/>
              </a:solidFill>
              <a:latin typeface="Martel Heavy"/>
              <a:ea typeface="Martel Heavy"/>
              <a:cs typeface="Martel Heavy"/>
              <a:sym typeface="Martel Heavy"/>
            </a:endParaRPr>
          </a:p>
        </p:txBody>
      </p:sp>
      <p:sp>
        <p:nvSpPr>
          <p:cNvPr id="18" name="Freeform 18"/>
          <p:cNvSpPr/>
          <p:nvPr/>
        </p:nvSpPr>
        <p:spPr>
          <a:xfrm>
            <a:off x="17041268" y="91415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TextBox 3"/>
          <p:cNvSpPr txBox="1"/>
          <p:nvPr/>
        </p:nvSpPr>
        <p:spPr>
          <a:xfrm>
            <a:off x="1529924" y="536189"/>
            <a:ext cx="15281495" cy="723275"/>
          </a:xfrm>
          <a:prstGeom prst="rect">
            <a:avLst/>
          </a:prstGeom>
        </p:spPr>
        <p:txBody>
          <a:bodyPr lIns="0" tIns="0" rIns="0" bIns="0" rtlCol="0" anchor="t">
            <a:spAutoFit/>
          </a:bodyPr>
          <a:lstStyle/>
          <a:p>
            <a:pPr algn="ctr">
              <a:lnSpc>
                <a:spcPts val="5568"/>
              </a:lnSpc>
            </a:pPr>
            <a:r>
              <a:rPr lang="en-US" sz="4800" b="1">
                <a:solidFill>
                  <a:srgbClr val="FCCB4F"/>
                </a:solidFill>
                <a:latin typeface="Martel Heavy"/>
                <a:cs typeface="Martel Heavy"/>
                <a:sym typeface="Martel Heavy"/>
              </a:rPr>
              <a:t>Support.OneKeyMLS.com</a:t>
            </a:r>
            <a:endParaRPr lang="en-US">
              <a:cs typeface="Calibri"/>
            </a:endParaRPr>
          </a:p>
        </p:txBody>
      </p:sp>
      <p:sp>
        <p:nvSpPr>
          <p:cNvPr id="4" name="Freeform 4"/>
          <p:cNvSpPr/>
          <p:nvPr/>
        </p:nvSpPr>
        <p:spPr>
          <a:xfrm>
            <a:off x="16956961" y="8981234"/>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2"/>
            <a:stretch>
              <a:fillRect/>
            </a:stretch>
          </a:blipFill>
        </p:spPr>
        <p:txBody>
          <a:bodyPr/>
          <a:lstStyle/>
          <a:p>
            <a:endParaRPr lang="en-US"/>
          </a:p>
        </p:txBody>
      </p:sp>
      <p:pic>
        <p:nvPicPr>
          <p:cNvPr id="2" name="Picture 1" descr="A screenshot of a website&#10;&#10;Description automatically generated">
            <a:extLst>
              <a:ext uri="{FF2B5EF4-FFF2-40B4-BE49-F238E27FC236}">
                <a16:creationId xmlns:a16="http://schemas.microsoft.com/office/drawing/2014/main" id="{23EC58DB-4F68-B3AF-CB8C-D1F90B818C5F}"/>
              </a:ext>
            </a:extLst>
          </p:cNvPr>
          <p:cNvPicPr>
            <a:picLocks noChangeAspect="1"/>
          </p:cNvPicPr>
          <p:nvPr/>
        </p:nvPicPr>
        <p:blipFill>
          <a:blip r:embed="rId3"/>
          <a:stretch>
            <a:fillRect/>
          </a:stretch>
        </p:blipFill>
        <p:spPr>
          <a:xfrm>
            <a:off x="2164434" y="1256590"/>
            <a:ext cx="14243109" cy="10287000"/>
          </a:xfrm>
          <a:prstGeom prst="rect">
            <a:avLst/>
          </a:prstGeom>
        </p:spPr>
      </p:pic>
    </p:spTree>
    <p:extLst>
      <p:ext uri="{BB962C8B-B14F-4D97-AF65-F5344CB8AC3E}">
        <p14:creationId xmlns:p14="http://schemas.microsoft.com/office/powerpoint/2010/main" val="458586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287DA9"/>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543050" y="2950899"/>
            <a:ext cx="3943350" cy="3820885"/>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5400" b="1" kern="1200">
                <a:solidFill>
                  <a:srgbClr val="FFFFFF"/>
                </a:solidFill>
                <a:latin typeface="Barlow Bold"/>
                <a:ea typeface="+mj-ea"/>
                <a:cs typeface="+mj-cs"/>
              </a:rPr>
              <a:t>Til Next Time</a:t>
            </a:r>
          </a:p>
        </p:txBody>
      </p:sp>
      <p:pic>
        <p:nvPicPr>
          <p:cNvPr id="5" name="Picture 4" descr="A screenshot of a computer&#10;&#10;Description automatically generated">
            <a:extLst>
              <a:ext uri="{FF2B5EF4-FFF2-40B4-BE49-F238E27FC236}">
                <a16:creationId xmlns:a16="http://schemas.microsoft.com/office/drawing/2014/main" id="{C25263AD-4D0C-329E-9508-7C14A8BE9B9F}"/>
              </a:ext>
            </a:extLst>
          </p:cNvPr>
          <p:cNvPicPr>
            <a:picLocks noChangeAspect="1"/>
          </p:cNvPicPr>
          <p:nvPr/>
        </p:nvPicPr>
        <p:blipFill>
          <a:blip r:embed="rId2"/>
          <a:srcRect t="836" r="109" b="-93"/>
          <a:stretch/>
        </p:blipFill>
        <p:spPr>
          <a:xfrm>
            <a:off x="8692377" y="965199"/>
            <a:ext cx="7118243" cy="8353108"/>
          </a:xfrm>
          <a:prstGeom prst="rect">
            <a:avLst/>
          </a:prstGeom>
        </p:spPr>
      </p:pic>
      <p:sp>
        <p:nvSpPr>
          <p:cNvPr id="4" name="Freeform 4"/>
          <p:cNvSpPr/>
          <p:nvPr/>
        </p:nvSpPr>
        <p:spPr>
          <a:xfrm>
            <a:off x="16956961" y="8981234"/>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608677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9430939" y="368204"/>
            <a:ext cx="8522962" cy="9550592"/>
            <a:chOff x="0" y="0"/>
            <a:chExt cx="758598" cy="850064"/>
          </a:xfrm>
        </p:grpSpPr>
        <p:sp>
          <p:nvSpPr>
            <p:cNvPr id="3" name="Freeform 3"/>
            <p:cNvSpPr/>
            <p:nvPr/>
          </p:nvSpPr>
          <p:spPr>
            <a:xfrm>
              <a:off x="0" y="0"/>
              <a:ext cx="758598" cy="850064"/>
            </a:xfrm>
            <a:custGeom>
              <a:avLst/>
              <a:gdLst/>
              <a:ahLst/>
              <a:cxnLst/>
              <a:rect l="l" t="t" r="r" b="b"/>
              <a:pathLst>
                <a:path w="758598" h="850064">
                  <a:moveTo>
                    <a:pt x="0" y="0"/>
                  </a:moveTo>
                  <a:lnTo>
                    <a:pt x="758598" y="0"/>
                  </a:lnTo>
                  <a:lnTo>
                    <a:pt x="758598" y="850064"/>
                  </a:lnTo>
                  <a:lnTo>
                    <a:pt x="0" y="850064"/>
                  </a:lnTo>
                  <a:close/>
                </a:path>
              </a:pathLst>
            </a:custGeom>
            <a:solidFill>
              <a:srgbClr val="E65100"/>
            </a:solidFill>
          </p:spPr>
          <p:txBody>
            <a:bodyPr/>
            <a:lstStyle/>
            <a:p>
              <a:endParaRPr lang="en-US"/>
            </a:p>
          </p:txBody>
        </p:sp>
        <p:sp>
          <p:nvSpPr>
            <p:cNvPr id="4" name="TextBox 4"/>
            <p:cNvSpPr txBox="1"/>
            <p:nvPr/>
          </p:nvSpPr>
          <p:spPr>
            <a:xfrm>
              <a:off x="0" y="-38100"/>
              <a:ext cx="758598" cy="888164"/>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4142433"/>
            <a:ext cx="7578213" cy="1408307"/>
          </a:xfrm>
          <a:prstGeom prst="rect">
            <a:avLst/>
          </a:prstGeom>
        </p:spPr>
        <p:txBody>
          <a:bodyPr lIns="0" tIns="0" rIns="0" bIns="0" rtlCol="0" anchor="t">
            <a:spAutoFit/>
          </a:bodyPr>
          <a:lstStyle/>
          <a:p>
            <a:pPr algn="l">
              <a:lnSpc>
                <a:spcPts val="10706"/>
              </a:lnSpc>
            </a:pPr>
            <a:r>
              <a:rPr lang="en-US" sz="10100" b="1">
                <a:solidFill>
                  <a:srgbClr val="FCCB4F"/>
                </a:solidFill>
                <a:latin typeface="Martel Heavy"/>
                <a:ea typeface="Martel Heavy"/>
                <a:cs typeface="Martel Heavy"/>
                <a:sym typeface="Martel Heavy"/>
              </a:rPr>
              <a:t>Questions?</a:t>
            </a:r>
          </a:p>
        </p:txBody>
      </p:sp>
      <p:grpSp>
        <p:nvGrpSpPr>
          <p:cNvPr id="6" name="Group 6"/>
          <p:cNvGrpSpPr/>
          <p:nvPr/>
        </p:nvGrpSpPr>
        <p:grpSpPr>
          <a:xfrm>
            <a:off x="8606913" y="2634019"/>
            <a:ext cx="7620864" cy="7043884"/>
            <a:chOff x="0" y="0"/>
            <a:chExt cx="10161152" cy="9391845"/>
          </a:xfrm>
        </p:grpSpPr>
        <p:sp>
          <p:nvSpPr>
            <p:cNvPr id="7" name="Freeform 7"/>
            <p:cNvSpPr/>
            <p:nvPr/>
          </p:nvSpPr>
          <p:spPr>
            <a:xfrm>
              <a:off x="0" y="0"/>
              <a:ext cx="8518691" cy="8518691"/>
            </a:xfrm>
            <a:custGeom>
              <a:avLst/>
              <a:gdLst/>
              <a:ahLst/>
              <a:cxnLst/>
              <a:rect l="l" t="t" r="r" b="b"/>
              <a:pathLst>
                <a:path w="8518691" h="8518691">
                  <a:moveTo>
                    <a:pt x="0" y="0"/>
                  </a:moveTo>
                  <a:lnTo>
                    <a:pt x="8518691" y="0"/>
                  </a:lnTo>
                  <a:lnTo>
                    <a:pt x="8518691" y="8518691"/>
                  </a:lnTo>
                  <a:lnTo>
                    <a:pt x="0" y="8518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122093" y="778375"/>
              <a:ext cx="9039059" cy="8613470"/>
            </a:xfrm>
            <a:custGeom>
              <a:avLst/>
              <a:gdLst/>
              <a:ahLst/>
              <a:cxnLst/>
              <a:rect l="l" t="t" r="r" b="b"/>
              <a:pathLst>
                <a:path w="9039059" h="8613470">
                  <a:moveTo>
                    <a:pt x="0" y="0"/>
                  </a:moveTo>
                  <a:lnTo>
                    <a:pt x="9039059" y="0"/>
                  </a:lnTo>
                  <a:lnTo>
                    <a:pt x="9039059" y="8613470"/>
                  </a:lnTo>
                  <a:lnTo>
                    <a:pt x="0" y="861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14969528" y="1028700"/>
            <a:ext cx="2289772" cy="985587"/>
            <a:chOff x="0" y="0"/>
            <a:chExt cx="3053030" cy="1314116"/>
          </a:xfrm>
        </p:grpSpPr>
        <p:sp>
          <p:nvSpPr>
            <p:cNvPr id="10" name="TextBox 10"/>
            <p:cNvSpPr txBox="1"/>
            <p:nvPr/>
          </p:nvSpPr>
          <p:spPr>
            <a:xfrm>
              <a:off x="0" y="9525"/>
              <a:ext cx="3019134" cy="700026"/>
            </a:xfrm>
            <a:prstGeom prst="rect">
              <a:avLst/>
            </a:prstGeom>
          </p:spPr>
          <p:txBody>
            <a:bodyPr lIns="0" tIns="0" rIns="0" bIns="0" rtlCol="0" anchor="t">
              <a:spAutoFit/>
            </a:bodyPr>
            <a:lstStyle/>
            <a:p>
              <a:pPr algn="l">
                <a:lnSpc>
                  <a:spcPts val="4067"/>
                </a:lnSpc>
              </a:pPr>
              <a:r>
                <a:rPr lang="en-US" sz="3506" b="1">
                  <a:solidFill>
                    <a:srgbClr val="FFFFFF"/>
                  </a:solidFill>
                  <a:latin typeface="Martel Heavy"/>
                  <a:ea typeface="Martel Heavy"/>
                  <a:cs typeface="Martel Heavy"/>
                  <a:sym typeface="Martel Heavy"/>
                </a:rPr>
                <a:t>Prepare</a:t>
              </a:r>
            </a:p>
          </p:txBody>
        </p:sp>
        <p:sp>
          <p:nvSpPr>
            <p:cNvPr id="11" name="TextBox 11"/>
            <p:cNvSpPr txBox="1"/>
            <p:nvPr/>
          </p:nvSpPr>
          <p:spPr>
            <a:xfrm>
              <a:off x="33895" y="719076"/>
              <a:ext cx="3019134" cy="595040"/>
            </a:xfrm>
            <a:prstGeom prst="rect">
              <a:avLst/>
            </a:prstGeom>
          </p:spPr>
          <p:txBody>
            <a:bodyPr lIns="0" tIns="0" rIns="0" bIns="0" rtlCol="0" anchor="t">
              <a:spAutoFit/>
            </a:bodyPr>
            <a:lstStyle/>
            <a:p>
              <a:pPr algn="l">
                <a:lnSpc>
                  <a:spcPts val="3487"/>
                </a:lnSpc>
              </a:pPr>
              <a:r>
                <a:rPr lang="en-US" sz="3006" b="1">
                  <a:solidFill>
                    <a:srgbClr val="A2A7BA"/>
                  </a:solidFill>
                  <a:latin typeface="Martel Heavy"/>
                  <a:ea typeface="Martel Heavy"/>
                  <a:cs typeface="Martel Heavy"/>
                  <a:sym typeface="Martel Heavy"/>
                </a:rPr>
                <a:t>Nov 5-18</a:t>
              </a:r>
            </a:p>
          </p:txBody>
        </p:sp>
      </p:grpSp>
      <p:sp>
        <p:nvSpPr>
          <p:cNvPr id="12" name="Freeform 12"/>
          <p:cNvSpPr/>
          <p:nvPr/>
        </p:nvSpPr>
        <p:spPr>
          <a:xfrm>
            <a:off x="17083421" y="9055813"/>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FFFFF"/>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76438" y="7651399"/>
            <a:ext cx="365388" cy="343208"/>
            <a:chOff x="0" y="0"/>
            <a:chExt cx="96234" cy="90392"/>
          </a:xfrm>
        </p:grpSpPr>
        <p:sp>
          <p:nvSpPr>
            <p:cNvPr id="6" name="Freeform 6"/>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7" name="TextBox 7"/>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8" name="Group 8"/>
          <p:cNvGrpSpPr/>
          <p:nvPr/>
        </p:nvGrpSpPr>
        <p:grpSpPr>
          <a:xfrm>
            <a:off x="1473583" y="3089982"/>
            <a:ext cx="365388" cy="343208"/>
            <a:chOff x="0" y="0"/>
            <a:chExt cx="96234" cy="90392"/>
          </a:xfrm>
        </p:grpSpPr>
        <p:sp>
          <p:nvSpPr>
            <p:cNvPr id="9" name="Freeform 9"/>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0" name="TextBox 10"/>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1" name="Group 11"/>
          <p:cNvGrpSpPr/>
          <p:nvPr/>
        </p:nvGrpSpPr>
        <p:grpSpPr>
          <a:xfrm>
            <a:off x="1473583" y="4040704"/>
            <a:ext cx="365388" cy="343208"/>
            <a:chOff x="0" y="0"/>
            <a:chExt cx="96234" cy="90392"/>
          </a:xfrm>
        </p:grpSpPr>
        <p:sp>
          <p:nvSpPr>
            <p:cNvPr id="12" name="Freeform 12"/>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3" name="TextBox 13"/>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4" name="Group 14"/>
          <p:cNvGrpSpPr/>
          <p:nvPr/>
        </p:nvGrpSpPr>
        <p:grpSpPr>
          <a:xfrm>
            <a:off x="1473583" y="4888738"/>
            <a:ext cx="365388" cy="343208"/>
            <a:chOff x="0" y="0"/>
            <a:chExt cx="96234" cy="90392"/>
          </a:xfrm>
        </p:grpSpPr>
        <p:sp>
          <p:nvSpPr>
            <p:cNvPr id="15" name="Freeform 15"/>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6" name="TextBox 16"/>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7" name="Group 17"/>
          <p:cNvGrpSpPr/>
          <p:nvPr/>
        </p:nvGrpSpPr>
        <p:grpSpPr>
          <a:xfrm>
            <a:off x="1458395" y="5841546"/>
            <a:ext cx="365388" cy="343208"/>
            <a:chOff x="0" y="0"/>
            <a:chExt cx="96234" cy="90392"/>
          </a:xfrm>
        </p:grpSpPr>
        <p:sp>
          <p:nvSpPr>
            <p:cNvPr id="18" name="Freeform 18"/>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9" name="TextBox 19"/>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20" name="Group 20"/>
          <p:cNvGrpSpPr/>
          <p:nvPr/>
        </p:nvGrpSpPr>
        <p:grpSpPr>
          <a:xfrm>
            <a:off x="1473583" y="6746473"/>
            <a:ext cx="365388" cy="343208"/>
            <a:chOff x="0" y="0"/>
            <a:chExt cx="96234" cy="90392"/>
          </a:xfrm>
        </p:grpSpPr>
        <p:sp>
          <p:nvSpPr>
            <p:cNvPr id="21" name="Freeform 21"/>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22" name="TextBox 22"/>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sp>
        <p:nvSpPr>
          <p:cNvPr id="23" name="Freeform 23"/>
          <p:cNvSpPr/>
          <p:nvPr/>
        </p:nvSpPr>
        <p:spPr>
          <a:xfrm>
            <a:off x="1140054" y="964852"/>
            <a:ext cx="1936943" cy="1774724"/>
          </a:xfrm>
          <a:custGeom>
            <a:avLst/>
            <a:gdLst/>
            <a:ahLst/>
            <a:cxnLst/>
            <a:rect l="l" t="t" r="r" b="b"/>
            <a:pathLst>
              <a:path w="1936943" h="1774724">
                <a:moveTo>
                  <a:pt x="0" y="0"/>
                </a:moveTo>
                <a:lnTo>
                  <a:pt x="1936943" y="0"/>
                </a:lnTo>
                <a:lnTo>
                  <a:pt x="1936943" y="1774724"/>
                </a:lnTo>
                <a:lnTo>
                  <a:pt x="0" y="1774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12005845" y="1595657"/>
            <a:ext cx="2264351" cy="522638"/>
          </a:xfrm>
          <a:prstGeom prst="rect">
            <a:avLst/>
          </a:prstGeom>
        </p:spPr>
        <p:txBody>
          <a:bodyPr lIns="0" tIns="0" rIns="0" bIns="0" rtlCol="0" anchor="t">
            <a:spAutoFit/>
          </a:bodyPr>
          <a:lstStyle/>
          <a:p>
            <a:pPr algn="l">
              <a:lnSpc>
                <a:spcPts val="4067"/>
              </a:lnSpc>
            </a:pPr>
            <a:r>
              <a:rPr lang="en-US" sz="3506" b="1">
                <a:solidFill>
                  <a:srgbClr val="1495AE"/>
                </a:solidFill>
                <a:latin typeface="Martel Heavy"/>
                <a:ea typeface="Martel Heavy"/>
                <a:cs typeface="Martel Heavy"/>
                <a:sym typeface="Martel Heavy"/>
              </a:rPr>
              <a:t>Discover</a:t>
            </a:r>
          </a:p>
        </p:txBody>
      </p:sp>
      <p:sp>
        <p:nvSpPr>
          <p:cNvPr id="25" name="TextBox 25"/>
          <p:cNvSpPr txBox="1"/>
          <p:nvPr/>
        </p:nvSpPr>
        <p:spPr>
          <a:xfrm>
            <a:off x="12005845" y="2344829"/>
            <a:ext cx="2264351" cy="443899"/>
          </a:xfrm>
          <a:prstGeom prst="rect">
            <a:avLst/>
          </a:prstGeom>
        </p:spPr>
        <p:txBody>
          <a:bodyPr lIns="0" tIns="0" rIns="0" bIns="0" rtlCol="0" anchor="t">
            <a:spAutoFit/>
          </a:bodyPr>
          <a:lstStyle/>
          <a:p>
            <a:pPr algn="l">
              <a:lnSpc>
                <a:spcPts val="3487"/>
              </a:lnSpc>
            </a:pPr>
            <a:r>
              <a:rPr lang="en-US" sz="3006" b="1">
                <a:solidFill>
                  <a:srgbClr val="39375B"/>
                </a:solidFill>
                <a:latin typeface="Martel Heavy"/>
                <a:ea typeface="Martel Heavy"/>
                <a:cs typeface="Martel Heavy"/>
                <a:sym typeface="Martel Heavy"/>
              </a:rPr>
              <a:t>Now</a:t>
            </a:r>
          </a:p>
        </p:txBody>
      </p:sp>
      <p:sp>
        <p:nvSpPr>
          <p:cNvPr id="26" name="TextBox 26"/>
          <p:cNvSpPr txBox="1"/>
          <p:nvPr/>
        </p:nvSpPr>
        <p:spPr>
          <a:xfrm>
            <a:off x="2108526" y="3099507"/>
            <a:ext cx="8903010" cy="6445547"/>
          </a:xfrm>
          <a:prstGeom prst="rect">
            <a:avLst/>
          </a:prstGeom>
        </p:spPr>
        <p:txBody>
          <a:bodyPr lIns="0" tIns="0" rIns="0" bIns="0" rtlCol="0" anchor="t">
            <a:spAutoFit/>
          </a:bodyPr>
          <a:lstStyle/>
          <a:p>
            <a:pPr>
              <a:lnSpc>
                <a:spcPts val="3597"/>
              </a:lnSpc>
            </a:pPr>
            <a:r>
              <a:rPr lang="en-US" sz="2950" b="1" spc="-8" dirty="0">
                <a:solidFill>
                  <a:srgbClr val="1495AE"/>
                </a:solidFill>
                <a:latin typeface="Open Sans Bold"/>
                <a:ea typeface="Open Sans Bold"/>
                <a:cs typeface="Open Sans Bold"/>
                <a:sym typeface="Open Sans Bold"/>
              </a:rPr>
              <a:t>Confirm your contact info is correct with your association</a:t>
            </a:r>
          </a:p>
          <a:p>
            <a:pPr algn="l">
              <a:lnSpc>
                <a:spcPts val="3597"/>
              </a:lnSpc>
            </a:pPr>
            <a:r>
              <a:rPr lang="en-US" sz="2950" b="1" spc="-8" dirty="0">
                <a:solidFill>
                  <a:srgbClr val="0B0134"/>
                </a:solidFill>
                <a:latin typeface="Open Sans Bold"/>
                <a:ea typeface="Open Sans Bold"/>
                <a:cs typeface="Open Sans Bold"/>
                <a:sym typeface="Open Sans Bold"/>
              </a:rPr>
              <a:t>Do a little housekeeping</a:t>
            </a:r>
            <a:endParaRPr lang="en-US" sz="2950" b="1" spc="-8" dirty="0">
              <a:solidFill>
                <a:srgbClr val="0B0134"/>
              </a:solidFill>
              <a:latin typeface="Open Sans Bold"/>
              <a:ea typeface="Open Sans Bold"/>
              <a:cs typeface="Open Sans Bold"/>
            </a:endParaRPr>
          </a:p>
          <a:p>
            <a:pPr algn="l">
              <a:lnSpc>
                <a:spcPts val="3597"/>
              </a:lnSpc>
            </a:pPr>
            <a:endParaRPr lang="en-US" sz="2998" b="1" spc="-8">
              <a:solidFill>
                <a:srgbClr val="0B0134"/>
              </a:solidFill>
              <a:latin typeface="Open Sans Bold"/>
              <a:ea typeface="Open Sans Bold"/>
              <a:cs typeface="Open Sans Bold"/>
              <a:sym typeface="Open Sans Bold"/>
            </a:endParaRPr>
          </a:p>
          <a:p>
            <a:pPr algn="l">
              <a:lnSpc>
                <a:spcPts val="3597"/>
              </a:lnSpc>
            </a:pPr>
            <a:r>
              <a:rPr lang="en-US" sz="2950" b="1" spc="-8" dirty="0">
                <a:solidFill>
                  <a:srgbClr val="0B0134"/>
                </a:solidFill>
                <a:latin typeface="Open Sans Bold"/>
                <a:ea typeface="Open Sans Bold"/>
                <a:cs typeface="Open Sans Bold"/>
                <a:sym typeface="Open Sans Bold"/>
              </a:rPr>
              <a:t>Backup your records</a:t>
            </a:r>
            <a:endParaRPr lang="en-US" sz="2950" b="1" spc="-8" dirty="0">
              <a:solidFill>
                <a:srgbClr val="0B0134"/>
              </a:solidFill>
              <a:latin typeface="Open Sans Bold"/>
              <a:ea typeface="Open Sans Bold"/>
              <a:cs typeface="Open Sans Bold"/>
            </a:endParaRPr>
          </a:p>
          <a:p>
            <a:pPr algn="l">
              <a:lnSpc>
                <a:spcPts val="3597"/>
              </a:lnSpc>
            </a:pPr>
            <a:endParaRPr lang="en-US" sz="2998" b="1" spc="-8">
              <a:solidFill>
                <a:srgbClr val="0B0134"/>
              </a:solidFill>
              <a:latin typeface="Open Sans Bold"/>
              <a:ea typeface="Open Sans Bold"/>
              <a:cs typeface="Open Sans Bold"/>
              <a:sym typeface="Open Sans Bold"/>
            </a:endParaRPr>
          </a:p>
          <a:p>
            <a:pPr>
              <a:lnSpc>
                <a:spcPts val="3597"/>
              </a:lnSpc>
            </a:pPr>
            <a:r>
              <a:rPr lang="en-US" sz="2950" b="1" spc="-8" dirty="0">
                <a:solidFill>
                  <a:srgbClr val="0B0134"/>
                </a:solidFill>
                <a:latin typeface="Open Sans Bold"/>
                <a:ea typeface="Open Sans Bold"/>
                <a:cs typeface="Open Sans Bold"/>
                <a:sym typeface="Open Sans Bold"/>
              </a:rPr>
              <a:t>Mark your calendar: </a:t>
            </a:r>
            <a:r>
              <a:rPr lang="en-US" sz="2950" b="1" spc="-8" dirty="0">
                <a:solidFill>
                  <a:srgbClr val="287DA9"/>
                </a:solidFill>
                <a:latin typeface="Open Sans Bold"/>
                <a:ea typeface="Open Sans Bold"/>
                <a:cs typeface="Open Sans Bold"/>
                <a:sym typeface="Open Sans Bold"/>
              </a:rPr>
              <a:t>Nov 18 - Dec 2</a:t>
            </a:r>
            <a:r>
              <a:rPr lang="en-US" sz="2950" b="1" spc="-8" dirty="0">
                <a:solidFill>
                  <a:srgbClr val="0B0134"/>
                </a:solidFill>
                <a:latin typeface="Open Sans Bold"/>
                <a:ea typeface="Open Sans Bold"/>
                <a:cs typeface="Open Sans Bold"/>
                <a:sym typeface="Open Sans Bold"/>
              </a:rPr>
              <a:t>, </a:t>
            </a:r>
            <a:r>
              <a:rPr lang="en-US" sz="2950" b="1" spc="-8">
                <a:solidFill>
                  <a:srgbClr val="3E65A5"/>
                </a:solidFill>
                <a:latin typeface="Open Sans Bold"/>
                <a:ea typeface="Open Sans Bold"/>
                <a:cs typeface="Open Sans Bold"/>
                <a:sym typeface="Open Sans Bold"/>
              </a:rPr>
              <a:t>Dec 2 - 3</a:t>
            </a:r>
            <a:endParaRPr lang="en-US" sz="2950" b="1" spc="-8" dirty="0">
              <a:solidFill>
                <a:srgbClr val="3E65A5"/>
              </a:solidFill>
              <a:latin typeface="Open Sans Bold"/>
              <a:ea typeface="Open Sans Bold"/>
              <a:cs typeface="Open Sans Bold"/>
            </a:endParaRPr>
          </a:p>
          <a:p>
            <a:pPr algn="l">
              <a:lnSpc>
                <a:spcPts val="3597"/>
              </a:lnSpc>
            </a:pPr>
            <a:endParaRPr lang="en-US" sz="2998" b="1" spc="-8">
              <a:solidFill>
                <a:srgbClr val="3E65A5"/>
              </a:solidFill>
              <a:latin typeface="Open Sans Bold"/>
              <a:ea typeface="Open Sans Bold"/>
              <a:cs typeface="Open Sans Bold"/>
              <a:sym typeface="Open Sans Bold"/>
            </a:endParaRPr>
          </a:p>
          <a:p>
            <a:pPr algn="l">
              <a:lnSpc>
                <a:spcPts val="3597"/>
              </a:lnSpc>
            </a:pPr>
            <a:r>
              <a:rPr lang="en-US" sz="2950" b="1" spc="-8" dirty="0">
                <a:solidFill>
                  <a:srgbClr val="0B0134"/>
                </a:solidFill>
                <a:latin typeface="Open Sans Bold"/>
                <a:ea typeface="Open Sans Bold"/>
                <a:cs typeface="Open Sans Bold"/>
                <a:sym typeface="Open Sans Bold"/>
              </a:rPr>
              <a:t>Keep an eye on your email</a:t>
            </a:r>
            <a:endParaRPr lang="en-US" sz="2950" b="1" spc="-8" dirty="0">
              <a:solidFill>
                <a:srgbClr val="0B0134"/>
              </a:solidFill>
              <a:latin typeface="Open Sans Bold"/>
              <a:ea typeface="Open Sans Bold"/>
              <a:cs typeface="Open Sans Bold"/>
            </a:endParaRPr>
          </a:p>
          <a:p>
            <a:pPr algn="l">
              <a:lnSpc>
                <a:spcPts val="3597"/>
              </a:lnSpc>
            </a:pPr>
            <a:endParaRPr lang="en-US" sz="2998" b="1" spc="-8">
              <a:solidFill>
                <a:srgbClr val="0B0134"/>
              </a:solidFill>
              <a:latin typeface="Open Sans Bold"/>
              <a:ea typeface="Open Sans Bold"/>
              <a:cs typeface="Open Sans Bold"/>
              <a:sym typeface="Open Sans Bold"/>
            </a:endParaRPr>
          </a:p>
          <a:p>
            <a:pPr algn="l">
              <a:lnSpc>
                <a:spcPts val="3597"/>
              </a:lnSpc>
            </a:pPr>
            <a:r>
              <a:rPr lang="en-US" sz="2950" b="1" spc="-8" dirty="0">
                <a:solidFill>
                  <a:srgbClr val="0B0134"/>
                </a:solidFill>
                <a:latin typeface="Open Sans Bold"/>
                <a:ea typeface="Open Sans Bold"/>
                <a:cs typeface="Open Sans Bold"/>
                <a:sym typeface="Open Sans Bold"/>
              </a:rPr>
              <a:t>Prep your clients</a:t>
            </a:r>
            <a:endParaRPr lang="en-US" sz="2950" b="1" spc="-8" dirty="0">
              <a:solidFill>
                <a:srgbClr val="0B0134"/>
              </a:solidFill>
              <a:latin typeface="Open Sans Bold"/>
              <a:ea typeface="Open Sans Bold"/>
              <a:cs typeface="Open Sans Bold"/>
            </a:endParaRPr>
          </a:p>
          <a:p>
            <a:pPr algn="l">
              <a:lnSpc>
                <a:spcPts val="3597"/>
              </a:lnSpc>
            </a:pPr>
            <a:endParaRPr lang="en-US" sz="2998" b="1" spc="-8">
              <a:solidFill>
                <a:srgbClr val="0B0134"/>
              </a:solidFill>
              <a:latin typeface="Open Sans Bold"/>
              <a:ea typeface="Open Sans Bold"/>
              <a:cs typeface="Open Sans Bold"/>
              <a:sym typeface="Open Sans Bold"/>
            </a:endParaRPr>
          </a:p>
          <a:p>
            <a:pPr algn="l">
              <a:lnSpc>
                <a:spcPts val="3597"/>
              </a:lnSpc>
            </a:pPr>
            <a:r>
              <a:rPr lang="en-US" sz="2950" b="1" spc="-8" dirty="0">
                <a:solidFill>
                  <a:srgbClr val="0B0134"/>
                </a:solidFill>
                <a:latin typeface="Open Sans Bold"/>
                <a:ea typeface="Open Sans Bold"/>
                <a:cs typeface="Open Sans Bold"/>
                <a:sym typeface="Open Sans Bold"/>
              </a:rPr>
              <a:t>Bookmark the resource page:</a:t>
            </a:r>
            <a:endParaRPr lang="en-US" sz="2950" b="1" spc="-8" dirty="0">
              <a:solidFill>
                <a:srgbClr val="0B0134"/>
              </a:solidFill>
              <a:latin typeface="Open Sans Bold"/>
              <a:ea typeface="Open Sans Bold"/>
              <a:cs typeface="Open Sans Bold"/>
            </a:endParaRPr>
          </a:p>
          <a:p>
            <a:pPr algn="l">
              <a:lnSpc>
                <a:spcPts val="3597"/>
              </a:lnSpc>
            </a:pPr>
            <a:r>
              <a:rPr lang="en-US" sz="2950" b="1" spc="-8" dirty="0">
                <a:solidFill>
                  <a:srgbClr val="1495AE"/>
                </a:solidFill>
                <a:latin typeface="Open Sans Bold"/>
                <a:ea typeface="Open Sans Bold"/>
                <a:cs typeface="Open Sans Bold"/>
                <a:sym typeface="Open Sans Bold"/>
              </a:rPr>
              <a:t>Corporate.OneKeyMLS.com/Stratus-to-Matrix</a:t>
            </a:r>
            <a:endParaRPr lang="en-US" sz="2950" b="1" spc="-8" dirty="0">
              <a:solidFill>
                <a:srgbClr val="1495AE"/>
              </a:solidFill>
              <a:latin typeface="Open Sans Bold"/>
              <a:ea typeface="Open Sans Bold"/>
              <a:cs typeface="Open Sans Bold"/>
            </a:endParaRPr>
          </a:p>
        </p:txBody>
      </p:sp>
      <p:sp>
        <p:nvSpPr>
          <p:cNvPr id="27" name="TextBox 27"/>
          <p:cNvSpPr txBox="1"/>
          <p:nvPr/>
        </p:nvSpPr>
        <p:spPr>
          <a:xfrm>
            <a:off x="2392174" y="1429812"/>
            <a:ext cx="5356375" cy="1405542"/>
          </a:xfrm>
          <a:prstGeom prst="rect">
            <a:avLst/>
          </a:prstGeom>
        </p:spPr>
        <p:txBody>
          <a:bodyPr lIns="0" tIns="0" rIns="0" bIns="0" rtlCol="0" anchor="t">
            <a:spAutoFit/>
          </a:bodyPr>
          <a:lstStyle/>
          <a:p>
            <a:pPr algn="l">
              <a:lnSpc>
                <a:spcPts val="5575"/>
              </a:lnSpc>
            </a:pPr>
            <a:r>
              <a:rPr lang="en-US" sz="4806" b="1">
                <a:solidFill>
                  <a:srgbClr val="E65100"/>
                </a:solidFill>
                <a:latin typeface="Martel Heavy"/>
                <a:ea typeface="Martel Heavy"/>
                <a:cs typeface="Martel Heavy"/>
                <a:sym typeface="Martel Heavy"/>
              </a:rPr>
              <a:t>Phase 1 Checklist</a:t>
            </a:r>
          </a:p>
        </p:txBody>
      </p:sp>
      <p:sp>
        <p:nvSpPr>
          <p:cNvPr id="28" name="Freeform 28"/>
          <p:cNvSpPr/>
          <p:nvPr/>
        </p:nvSpPr>
        <p:spPr>
          <a:xfrm>
            <a:off x="10639810" y="3433191"/>
            <a:ext cx="6087340" cy="5696735"/>
          </a:xfrm>
          <a:custGeom>
            <a:avLst/>
            <a:gdLst/>
            <a:ahLst/>
            <a:cxnLst/>
            <a:rect l="l" t="t" r="r" b="b"/>
            <a:pathLst>
              <a:path w="6087340" h="5696735">
                <a:moveTo>
                  <a:pt x="0" y="0"/>
                </a:moveTo>
                <a:lnTo>
                  <a:pt x="6087340" y="0"/>
                </a:lnTo>
                <a:lnTo>
                  <a:pt x="6087340" y="5696735"/>
                </a:lnTo>
                <a:lnTo>
                  <a:pt x="0" y="5696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9" name="Freeform 29"/>
          <p:cNvSpPr/>
          <p:nvPr/>
        </p:nvSpPr>
        <p:spPr>
          <a:xfrm>
            <a:off x="5528882" y="1389666"/>
            <a:ext cx="1574210" cy="1700317"/>
          </a:xfrm>
          <a:custGeom>
            <a:avLst/>
            <a:gdLst/>
            <a:ahLst/>
            <a:cxnLst/>
            <a:rect l="l" t="t" r="r" b="b"/>
            <a:pathLst>
              <a:path w="1574210" h="1700317">
                <a:moveTo>
                  <a:pt x="0" y="0"/>
                </a:moveTo>
                <a:lnTo>
                  <a:pt x="1574210" y="0"/>
                </a:lnTo>
                <a:lnTo>
                  <a:pt x="1574210" y="1700316"/>
                </a:lnTo>
                <a:lnTo>
                  <a:pt x="0" y="1700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0" name="Group 30"/>
          <p:cNvGrpSpPr/>
          <p:nvPr/>
        </p:nvGrpSpPr>
        <p:grpSpPr>
          <a:xfrm>
            <a:off x="1458395" y="8556583"/>
            <a:ext cx="365388" cy="343208"/>
            <a:chOff x="0" y="0"/>
            <a:chExt cx="96234" cy="90392"/>
          </a:xfrm>
        </p:grpSpPr>
        <p:sp>
          <p:nvSpPr>
            <p:cNvPr id="31" name="Freeform 31"/>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32" name="TextBox 32"/>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sp>
        <p:nvSpPr>
          <p:cNvPr id="33" name="Freeform 33"/>
          <p:cNvSpPr/>
          <p:nvPr/>
        </p:nvSpPr>
        <p:spPr>
          <a:xfrm>
            <a:off x="17083769" y="8982653"/>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FFFFF"/>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89353" y="6334043"/>
            <a:ext cx="365388" cy="343208"/>
            <a:chOff x="0" y="0"/>
            <a:chExt cx="96234" cy="90392"/>
          </a:xfrm>
        </p:grpSpPr>
        <p:sp>
          <p:nvSpPr>
            <p:cNvPr id="6" name="Freeform 6"/>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7" name="TextBox 7"/>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8" name="Group 8"/>
          <p:cNvGrpSpPr/>
          <p:nvPr/>
        </p:nvGrpSpPr>
        <p:grpSpPr>
          <a:xfrm>
            <a:off x="1486498" y="6861265"/>
            <a:ext cx="365388" cy="343208"/>
            <a:chOff x="0" y="0"/>
            <a:chExt cx="96234" cy="90392"/>
          </a:xfrm>
        </p:grpSpPr>
        <p:sp>
          <p:nvSpPr>
            <p:cNvPr id="9" name="Freeform 9"/>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0" name="TextBox 10"/>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1" name="Group 11"/>
          <p:cNvGrpSpPr/>
          <p:nvPr/>
        </p:nvGrpSpPr>
        <p:grpSpPr>
          <a:xfrm>
            <a:off x="1473583" y="3089982"/>
            <a:ext cx="365388" cy="343208"/>
            <a:chOff x="0" y="0"/>
            <a:chExt cx="96234" cy="90392"/>
          </a:xfrm>
        </p:grpSpPr>
        <p:sp>
          <p:nvSpPr>
            <p:cNvPr id="12" name="Freeform 12"/>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3" name="TextBox 13"/>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4" name="Group 14"/>
          <p:cNvGrpSpPr/>
          <p:nvPr/>
        </p:nvGrpSpPr>
        <p:grpSpPr>
          <a:xfrm>
            <a:off x="1473583" y="4040704"/>
            <a:ext cx="365388" cy="343208"/>
            <a:chOff x="0" y="0"/>
            <a:chExt cx="96234" cy="90392"/>
          </a:xfrm>
        </p:grpSpPr>
        <p:sp>
          <p:nvSpPr>
            <p:cNvPr id="15" name="Freeform 15"/>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6" name="TextBox 16"/>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7" name="Group 17"/>
          <p:cNvGrpSpPr/>
          <p:nvPr/>
        </p:nvGrpSpPr>
        <p:grpSpPr>
          <a:xfrm>
            <a:off x="1480041" y="4514196"/>
            <a:ext cx="365388" cy="343208"/>
            <a:chOff x="0" y="0"/>
            <a:chExt cx="96234" cy="90392"/>
          </a:xfrm>
        </p:grpSpPr>
        <p:sp>
          <p:nvSpPr>
            <p:cNvPr id="18" name="Freeform 18"/>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9" name="TextBox 19"/>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20" name="Group 20"/>
          <p:cNvGrpSpPr/>
          <p:nvPr/>
        </p:nvGrpSpPr>
        <p:grpSpPr>
          <a:xfrm>
            <a:off x="1484226" y="4976224"/>
            <a:ext cx="365388" cy="343208"/>
            <a:chOff x="0" y="0"/>
            <a:chExt cx="96234" cy="90392"/>
          </a:xfrm>
        </p:grpSpPr>
        <p:sp>
          <p:nvSpPr>
            <p:cNvPr id="21" name="Freeform 21"/>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22" name="TextBox 22"/>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sp>
        <p:nvSpPr>
          <p:cNvPr id="23" name="Freeform 23"/>
          <p:cNvSpPr/>
          <p:nvPr/>
        </p:nvSpPr>
        <p:spPr>
          <a:xfrm>
            <a:off x="11281091" y="3561565"/>
            <a:ext cx="5978209" cy="5696735"/>
          </a:xfrm>
          <a:custGeom>
            <a:avLst/>
            <a:gdLst/>
            <a:ahLst/>
            <a:cxnLst/>
            <a:rect l="l" t="t" r="r" b="b"/>
            <a:pathLst>
              <a:path w="5978209" h="5696735">
                <a:moveTo>
                  <a:pt x="0" y="0"/>
                </a:moveTo>
                <a:lnTo>
                  <a:pt x="5978209" y="0"/>
                </a:lnTo>
                <a:lnTo>
                  <a:pt x="5978209" y="5696735"/>
                </a:lnTo>
                <a:lnTo>
                  <a:pt x="0" y="5696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24"/>
          <p:cNvGrpSpPr/>
          <p:nvPr/>
        </p:nvGrpSpPr>
        <p:grpSpPr>
          <a:xfrm>
            <a:off x="1473583" y="5467863"/>
            <a:ext cx="365388" cy="343208"/>
            <a:chOff x="0" y="0"/>
            <a:chExt cx="96234" cy="90392"/>
          </a:xfrm>
        </p:grpSpPr>
        <p:sp>
          <p:nvSpPr>
            <p:cNvPr id="25" name="Freeform 25"/>
            <p:cNvSpPr/>
            <p:nvPr/>
          </p:nvSpPr>
          <p:spPr>
            <a:xfrm>
              <a:off x="0" y="0"/>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26" name="TextBox 26"/>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sp>
        <p:nvSpPr>
          <p:cNvPr id="27" name="Freeform 27"/>
          <p:cNvSpPr/>
          <p:nvPr/>
        </p:nvSpPr>
        <p:spPr>
          <a:xfrm>
            <a:off x="1140054" y="964852"/>
            <a:ext cx="1936943" cy="1774724"/>
          </a:xfrm>
          <a:custGeom>
            <a:avLst/>
            <a:gdLst/>
            <a:ahLst/>
            <a:cxnLst/>
            <a:rect l="l" t="t" r="r" b="b"/>
            <a:pathLst>
              <a:path w="1936943" h="1774724">
                <a:moveTo>
                  <a:pt x="0" y="0"/>
                </a:moveTo>
                <a:lnTo>
                  <a:pt x="1936943" y="0"/>
                </a:lnTo>
                <a:lnTo>
                  <a:pt x="1936943" y="1774724"/>
                </a:lnTo>
                <a:lnTo>
                  <a:pt x="0" y="1774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TextBox 28"/>
          <p:cNvSpPr txBox="1"/>
          <p:nvPr/>
        </p:nvSpPr>
        <p:spPr>
          <a:xfrm>
            <a:off x="12005845" y="1595657"/>
            <a:ext cx="2264351" cy="522638"/>
          </a:xfrm>
          <a:prstGeom prst="rect">
            <a:avLst/>
          </a:prstGeom>
        </p:spPr>
        <p:txBody>
          <a:bodyPr lIns="0" tIns="0" rIns="0" bIns="0" rtlCol="0" anchor="t">
            <a:spAutoFit/>
          </a:bodyPr>
          <a:lstStyle/>
          <a:p>
            <a:pPr algn="l">
              <a:lnSpc>
                <a:spcPts val="4067"/>
              </a:lnSpc>
            </a:pPr>
            <a:r>
              <a:rPr lang="en-US" sz="3506" b="1">
                <a:solidFill>
                  <a:srgbClr val="287DA9"/>
                </a:solidFill>
                <a:latin typeface="Martel Heavy"/>
                <a:ea typeface="Martel Heavy"/>
                <a:cs typeface="Martel Heavy"/>
                <a:sym typeface="Martel Heavy"/>
              </a:rPr>
              <a:t>Prepare</a:t>
            </a:r>
          </a:p>
        </p:txBody>
      </p:sp>
      <p:sp>
        <p:nvSpPr>
          <p:cNvPr id="29" name="TextBox 29"/>
          <p:cNvSpPr txBox="1"/>
          <p:nvPr/>
        </p:nvSpPr>
        <p:spPr>
          <a:xfrm>
            <a:off x="12005845" y="2344829"/>
            <a:ext cx="3393151" cy="452047"/>
          </a:xfrm>
          <a:prstGeom prst="rect">
            <a:avLst/>
          </a:prstGeom>
        </p:spPr>
        <p:txBody>
          <a:bodyPr wrap="square" lIns="0" tIns="0" rIns="0" bIns="0" rtlCol="0" anchor="t">
            <a:spAutoFit/>
          </a:bodyPr>
          <a:lstStyle/>
          <a:p>
            <a:pPr>
              <a:lnSpc>
                <a:spcPts val="3487"/>
              </a:lnSpc>
            </a:pPr>
            <a:r>
              <a:rPr lang="en-US" sz="3000" b="1" dirty="0">
                <a:solidFill>
                  <a:srgbClr val="39375B"/>
                </a:solidFill>
                <a:latin typeface="Martel Heavy"/>
                <a:ea typeface="Martel Heavy"/>
                <a:cs typeface="Martel Heavy"/>
                <a:sym typeface="Martel Heavy"/>
              </a:rPr>
              <a:t>Nov 18 – Dec 2</a:t>
            </a:r>
          </a:p>
        </p:txBody>
      </p:sp>
      <p:sp>
        <p:nvSpPr>
          <p:cNvPr id="30" name="TextBox 30"/>
          <p:cNvSpPr txBox="1"/>
          <p:nvPr/>
        </p:nvSpPr>
        <p:spPr>
          <a:xfrm>
            <a:off x="2108525" y="3086591"/>
            <a:ext cx="7579199" cy="4119013"/>
          </a:xfrm>
          <a:prstGeom prst="rect">
            <a:avLst/>
          </a:prstGeom>
        </p:spPr>
        <p:txBody>
          <a:bodyPr wrap="square" lIns="0" tIns="0" rIns="0" bIns="0" rtlCol="0" anchor="t">
            <a:spAutoFit/>
          </a:bodyPr>
          <a:lstStyle/>
          <a:p>
            <a:pPr>
              <a:lnSpc>
                <a:spcPts val="3597"/>
              </a:lnSpc>
            </a:pPr>
            <a:r>
              <a:rPr lang="en-US" sz="2400" b="1" spc="-8">
                <a:solidFill>
                  <a:srgbClr val="287DA9"/>
                </a:solidFill>
                <a:latin typeface="Open Sans Bold"/>
                <a:ea typeface="Open Sans Bold"/>
                <a:cs typeface="Open Sans Bold"/>
                <a:sym typeface="Open Sans Bold"/>
              </a:rPr>
              <a:t>Set up multi-factor authentication and log in</a:t>
            </a:r>
            <a:endParaRPr lang="en-US" sz="2400" b="1" spc="-8">
              <a:solidFill>
                <a:srgbClr val="287DA9"/>
              </a:solidFill>
              <a:latin typeface="Open Sans Bold"/>
              <a:ea typeface="Open Sans Bold"/>
              <a:cs typeface="Open Sans Bold"/>
            </a:endParaRPr>
          </a:p>
          <a:p>
            <a:pPr algn="l">
              <a:lnSpc>
                <a:spcPts val="3597"/>
              </a:lnSpc>
            </a:pPr>
            <a:r>
              <a:rPr lang="en-US" sz="2400" b="1" spc="-8">
                <a:solidFill>
                  <a:srgbClr val="0B0134"/>
                </a:solidFill>
                <a:latin typeface="Open Sans Bold"/>
                <a:ea typeface="Open Sans Bold"/>
                <a:cs typeface="Open Sans Bold"/>
                <a:sym typeface="Open Sans Bold"/>
              </a:rPr>
              <a:t>Set up your branding &amp; preferences</a:t>
            </a:r>
            <a:endParaRPr lang="en-US" sz="2400" b="1" spc="-8">
              <a:solidFill>
                <a:srgbClr val="0B0134"/>
              </a:solidFill>
              <a:latin typeface="Open Sans Bold"/>
              <a:ea typeface="Open Sans Bold"/>
              <a:cs typeface="Open Sans Bold"/>
            </a:endParaRPr>
          </a:p>
          <a:p>
            <a:pPr>
              <a:lnSpc>
                <a:spcPts val="3597"/>
              </a:lnSpc>
            </a:pPr>
            <a:r>
              <a:rPr lang="en-US" sz="2400" b="1" spc="-8">
                <a:solidFill>
                  <a:srgbClr val="0B0134"/>
                </a:solidFill>
                <a:latin typeface="Open Sans Bold"/>
                <a:ea typeface="Open Sans Bold"/>
                <a:cs typeface="Open Sans Bold"/>
                <a:sym typeface="Open Sans Bold"/>
              </a:rPr>
              <a:t>View your listings</a:t>
            </a:r>
            <a:endParaRPr lang="en-US" sz="2400" b="1" spc="-8">
              <a:solidFill>
                <a:srgbClr val="0B0134"/>
              </a:solidFill>
              <a:latin typeface="Open Sans Bold"/>
              <a:ea typeface="Open Sans Bold"/>
              <a:cs typeface="Open Sans Bold"/>
            </a:endParaRPr>
          </a:p>
          <a:p>
            <a:pPr>
              <a:lnSpc>
                <a:spcPts val="3597"/>
              </a:lnSpc>
            </a:pPr>
            <a:r>
              <a:rPr lang="en-US" sz="2400" b="1" spc="-8">
                <a:solidFill>
                  <a:srgbClr val="0B0134"/>
                </a:solidFill>
                <a:latin typeface="Open Sans Bold"/>
                <a:ea typeface="Open Sans Bold"/>
                <a:cs typeface="Open Sans Bold"/>
                <a:sym typeface="Open Sans Bold"/>
              </a:rPr>
              <a:t>Compare your contacts, add yourself as a contact</a:t>
            </a:r>
            <a:endParaRPr lang="en-US" sz="2400" b="1" spc="-8">
              <a:solidFill>
                <a:srgbClr val="0B0134"/>
              </a:solidFill>
              <a:latin typeface="Open Sans Bold"/>
              <a:ea typeface="Open Sans Bold"/>
              <a:cs typeface="Open Sans Bold"/>
            </a:endParaRPr>
          </a:p>
          <a:p>
            <a:pPr>
              <a:lnSpc>
                <a:spcPts val="3597"/>
              </a:lnSpc>
            </a:pPr>
            <a:r>
              <a:rPr lang="en-US" sz="2400" b="1" spc="-8">
                <a:solidFill>
                  <a:srgbClr val="0B0134"/>
                </a:solidFill>
                <a:latin typeface="Open Sans Bold"/>
                <a:ea typeface="Open Sans Bold"/>
                <a:cs typeface="Open Sans Bold"/>
              </a:rPr>
              <a:t>Search for listings</a:t>
            </a:r>
            <a:endParaRPr lang="en-US" sz="2400" b="1" spc="-8">
              <a:solidFill>
                <a:srgbClr val="0B0134"/>
              </a:solidFill>
              <a:latin typeface="Open Sans Bold"/>
              <a:ea typeface="Open Sans Bold"/>
              <a:cs typeface="Open Sans Bold"/>
              <a:sym typeface="Open Sans Bold"/>
            </a:endParaRPr>
          </a:p>
          <a:p>
            <a:pPr>
              <a:lnSpc>
                <a:spcPts val="3597"/>
              </a:lnSpc>
            </a:pPr>
            <a:r>
              <a:rPr lang="en-US" sz="2400" b="1" spc="-8">
                <a:solidFill>
                  <a:srgbClr val="0B0134"/>
                </a:solidFill>
                <a:latin typeface="Open Sans Bold"/>
                <a:ea typeface="Open Sans Bold"/>
                <a:cs typeface="Open Sans Bold"/>
                <a:sym typeface="Open Sans Bold"/>
              </a:rPr>
              <a:t>Create an auto email with yourself as the recipient. Explore </a:t>
            </a:r>
            <a:r>
              <a:rPr lang="en-US" sz="2400" b="1" spc="-8" err="1">
                <a:solidFill>
                  <a:srgbClr val="0B0134"/>
                </a:solidFill>
                <a:latin typeface="Open Sans Bold"/>
                <a:ea typeface="Open Sans Bold"/>
                <a:cs typeface="Open Sans Bold"/>
                <a:sym typeface="Open Sans Bold"/>
              </a:rPr>
              <a:t>OneHome</a:t>
            </a:r>
            <a:r>
              <a:rPr lang="en-US" sz="2400" b="1" spc="-8">
                <a:solidFill>
                  <a:srgbClr val="0B0134"/>
                </a:solidFill>
                <a:latin typeface="Open Sans Bold"/>
                <a:ea typeface="Open Sans Bold"/>
                <a:cs typeface="Open Sans Bold"/>
                <a:sym typeface="Open Sans Bold"/>
              </a:rPr>
              <a:t>.</a:t>
            </a:r>
            <a:endParaRPr lang="en-US" sz="2400" b="1" spc="-8">
              <a:solidFill>
                <a:srgbClr val="0B0134"/>
              </a:solidFill>
              <a:latin typeface="Open Sans Bold"/>
              <a:ea typeface="Open Sans Bold"/>
              <a:cs typeface="Open Sans Bold"/>
            </a:endParaRPr>
          </a:p>
          <a:p>
            <a:pPr>
              <a:lnSpc>
                <a:spcPts val="3597"/>
              </a:lnSpc>
            </a:pPr>
            <a:r>
              <a:rPr lang="en-US" sz="2400" b="1" spc="-8">
                <a:solidFill>
                  <a:srgbClr val="0B0134"/>
                </a:solidFill>
                <a:latin typeface="Open Sans Bold"/>
                <a:ea typeface="Open Sans Bold"/>
                <a:cs typeface="Open Sans Bold"/>
              </a:rPr>
              <a:t>Convert your Saved Searches into Auto Email</a:t>
            </a:r>
          </a:p>
          <a:p>
            <a:pPr algn="l">
              <a:lnSpc>
                <a:spcPts val="3597"/>
              </a:lnSpc>
            </a:pPr>
            <a:r>
              <a:rPr lang="en-US" sz="2400" b="1" spc="-8">
                <a:solidFill>
                  <a:srgbClr val="0B0134"/>
                </a:solidFill>
                <a:latin typeface="Open Sans Bold"/>
                <a:ea typeface="Open Sans Bold"/>
                <a:cs typeface="Open Sans Bold"/>
                <a:sym typeface="Open Sans Bold"/>
              </a:rPr>
              <a:t>Take advantage of learning &amp; development</a:t>
            </a:r>
            <a:endParaRPr lang="en-US" sz="2400" b="1" spc="-8">
              <a:solidFill>
                <a:srgbClr val="0B0134"/>
              </a:solidFill>
              <a:latin typeface="Open Sans Bold"/>
              <a:ea typeface="Open Sans Bold"/>
              <a:cs typeface="Open Sans Bold"/>
            </a:endParaRPr>
          </a:p>
        </p:txBody>
      </p:sp>
      <p:sp>
        <p:nvSpPr>
          <p:cNvPr id="31" name="TextBox 31"/>
          <p:cNvSpPr txBox="1"/>
          <p:nvPr/>
        </p:nvSpPr>
        <p:spPr>
          <a:xfrm>
            <a:off x="2392174" y="1429812"/>
            <a:ext cx="5356375" cy="1405542"/>
          </a:xfrm>
          <a:prstGeom prst="rect">
            <a:avLst/>
          </a:prstGeom>
        </p:spPr>
        <p:txBody>
          <a:bodyPr lIns="0" tIns="0" rIns="0" bIns="0" rtlCol="0" anchor="t">
            <a:spAutoFit/>
          </a:bodyPr>
          <a:lstStyle/>
          <a:p>
            <a:pPr algn="l">
              <a:lnSpc>
                <a:spcPts val="5575"/>
              </a:lnSpc>
            </a:pPr>
            <a:r>
              <a:rPr lang="en-US" sz="4806" b="1">
                <a:solidFill>
                  <a:srgbClr val="E65100"/>
                </a:solidFill>
                <a:latin typeface="Martel Heavy"/>
                <a:ea typeface="Martel Heavy"/>
                <a:cs typeface="Martel Heavy"/>
                <a:sym typeface="Martel Heavy"/>
              </a:rPr>
              <a:t>Phase 2 Checklist</a:t>
            </a:r>
          </a:p>
        </p:txBody>
      </p:sp>
      <p:sp>
        <p:nvSpPr>
          <p:cNvPr id="32" name="Freeform 32"/>
          <p:cNvSpPr/>
          <p:nvPr/>
        </p:nvSpPr>
        <p:spPr>
          <a:xfrm>
            <a:off x="17083769" y="9065367"/>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6"/>
            <a:stretch>
              <a:fillRect/>
            </a:stretch>
          </a:blipFill>
        </p:spPr>
        <p:txBody>
          <a:bodyPr/>
          <a:lstStyle/>
          <a:p>
            <a:endParaRPr lang="en-US"/>
          </a:p>
        </p:txBody>
      </p:sp>
      <p:sp>
        <p:nvSpPr>
          <p:cNvPr id="34" name="Freeform 15">
            <a:extLst>
              <a:ext uri="{FF2B5EF4-FFF2-40B4-BE49-F238E27FC236}">
                <a16:creationId xmlns:a16="http://schemas.microsoft.com/office/drawing/2014/main" id="{B9E12BFE-CDE3-8903-3A85-6B42897ECF81}"/>
              </a:ext>
            </a:extLst>
          </p:cNvPr>
          <p:cNvSpPr/>
          <p:nvPr/>
        </p:nvSpPr>
        <p:spPr>
          <a:xfrm>
            <a:off x="1477458" y="3560257"/>
            <a:ext cx="365388" cy="343208"/>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36" name="Freeform 9">
            <a:extLst>
              <a:ext uri="{FF2B5EF4-FFF2-40B4-BE49-F238E27FC236}">
                <a16:creationId xmlns:a16="http://schemas.microsoft.com/office/drawing/2014/main" id="{5FA5739C-5623-0F92-CD7C-FD127739BF63}"/>
              </a:ext>
            </a:extLst>
          </p:cNvPr>
          <p:cNvSpPr/>
          <p:nvPr/>
        </p:nvSpPr>
        <p:spPr>
          <a:xfrm>
            <a:off x="1471000" y="7665885"/>
            <a:ext cx="365388" cy="343208"/>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38" name="Freeform 9">
            <a:extLst>
              <a:ext uri="{FF2B5EF4-FFF2-40B4-BE49-F238E27FC236}">
                <a16:creationId xmlns:a16="http://schemas.microsoft.com/office/drawing/2014/main" id="{F25893FF-7A29-85DA-BBAB-7FDED0C5104E}"/>
              </a:ext>
            </a:extLst>
          </p:cNvPr>
          <p:cNvSpPr/>
          <p:nvPr/>
        </p:nvSpPr>
        <p:spPr>
          <a:xfrm>
            <a:off x="1471000" y="8259987"/>
            <a:ext cx="365388" cy="343208"/>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39" name="TextBox 38">
            <a:extLst>
              <a:ext uri="{FF2B5EF4-FFF2-40B4-BE49-F238E27FC236}">
                <a16:creationId xmlns:a16="http://schemas.microsoft.com/office/drawing/2014/main" id="{CD90537E-1836-EA04-872C-4F1A28889B92}"/>
              </a:ext>
            </a:extLst>
          </p:cNvPr>
          <p:cNvSpPr txBox="1"/>
          <p:nvPr/>
        </p:nvSpPr>
        <p:spPr>
          <a:xfrm>
            <a:off x="2054871" y="7633899"/>
            <a:ext cx="76445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87DA9"/>
                </a:solidFill>
                <a:latin typeface="Open Sans Bold"/>
                <a:ea typeface="Open Sans Bold"/>
                <a:cs typeface="Calibri"/>
              </a:rPr>
              <a:t>Brokers</a:t>
            </a:r>
            <a:r>
              <a:rPr lang="en-US" b="1">
                <a:latin typeface="Open Sans Bold"/>
                <a:ea typeface="Open Sans Bold"/>
                <a:cs typeface="Calibri"/>
              </a:rPr>
              <a:t>: Check your roster</a:t>
            </a:r>
          </a:p>
          <a:p>
            <a:endParaRPr lang="en-US" b="1">
              <a:latin typeface="Open Sans Bold"/>
              <a:ea typeface="Open Sans Bold"/>
              <a:cs typeface="Calibri"/>
            </a:endParaRPr>
          </a:p>
          <a:p>
            <a:r>
              <a:rPr lang="en-US" b="1">
                <a:solidFill>
                  <a:srgbClr val="287DA9"/>
                </a:solidFill>
                <a:latin typeface="Open Sans Bold"/>
                <a:ea typeface="Open Sans Bold"/>
                <a:cs typeface="Calibri"/>
              </a:rPr>
              <a:t>Brokers</a:t>
            </a:r>
            <a:r>
              <a:rPr lang="en-US" b="1">
                <a:latin typeface="Open Sans Bold"/>
                <a:ea typeface="Open Sans Bold"/>
                <a:cs typeface="Calibri"/>
              </a:rPr>
              <a:t>: Check your office logo and contact information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681399" y="698452"/>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FFFFF"/>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73583" y="2945321"/>
            <a:ext cx="365388" cy="597649"/>
            <a:chOff x="0" y="-38100"/>
            <a:chExt cx="96234" cy="157405"/>
          </a:xfrm>
        </p:grpSpPr>
        <p:sp>
          <p:nvSpPr>
            <p:cNvPr id="6" name="Freeform 6"/>
            <p:cNvSpPr/>
            <p:nvPr/>
          </p:nvSpPr>
          <p:spPr>
            <a:xfrm>
              <a:off x="0" y="28913"/>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7" name="TextBox 7"/>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8" name="Group 8"/>
          <p:cNvGrpSpPr/>
          <p:nvPr/>
        </p:nvGrpSpPr>
        <p:grpSpPr>
          <a:xfrm>
            <a:off x="1473585" y="3715230"/>
            <a:ext cx="378301" cy="1146546"/>
            <a:chOff x="-3401" y="-38100"/>
            <a:chExt cx="99635" cy="267955"/>
          </a:xfrm>
        </p:grpSpPr>
        <p:sp>
          <p:nvSpPr>
            <p:cNvPr id="9" name="Freeform 9"/>
            <p:cNvSpPr/>
            <p:nvPr/>
          </p:nvSpPr>
          <p:spPr>
            <a:xfrm>
              <a:off x="-3401" y="139463"/>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0" name="TextBox 10"/>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4" name="Group 14"/>
          <p:cNvGrpSpPr/>
          <p:nvPr/>
        </p:nvGrpSpPr>
        <p:grpSpPr>
          <a:xfrm>
            <a:off x="1445480" y="6213495"/>
            <a:ext cx="378302" cy="1437143"/>
            <a:chOff x="0" y="-38100"/>
            <a:chExt cx="99635" cy="378506"/>
          </a:xfrm>
        </p:grpSpPr>
        <p:sp>
          <p:nvSpPr>
            <p:cNvPr id="15" name="Freeform 15"/>
            <p:cNvSpPr/>
            <p:nvPr/>
          </p:nvSpPr>
          <p:spPr>
            <a:xfrm>
              <a:off x="3401" y="250014"/>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6" name="TextBox 16"/>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grpSp>
        <p:nvGrpSpPr>
          <p:cNvPr id="17" name="Group 17"/>
          <p:cNvGrpSpPr/>
          <p:nvPr/>
        </p:nvGrpSpPr>
        <p:grpSpPr>
          <a:xfrm>
            <a:off x="1458395" y="6960400"/>
            <a:ext cx="371847" cy="2011871"/>
            <a:chOff x="0" y="-38100"/>
            <a:chExt cx="97935" cy="529874"/>
          </a:xfrm>
        </p:grpSpPr>
        <p:sp>
          <p:nvSpPr>
            <p:cNvPr id="18" name="Freeform 18"/>
            <p:cNvSpPr/>
            <p:nvPr/>
          </p:nvSpPr>
          <p:spPr>
            <a:xfrm>
              <a:off x="1701" y="401382"/>
              <a:ext cx="96234" cy="90392"/>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19" name="TextBox 19"/>
            <p:cNvSpPr txBox="1"/>
            <p:nvPr/>
          </p:nvSpPr>
          <p:spPr>
            <a:xfrm>
              <a:off x="0" y="-38100"/>
              <a:ext cx="96234" cy="128492"/>
            </a:xfrm>
            <a:prstGeom prst="rect">
              <a:avLst/>
            </a:prstGeom>
          </p:spPr>
          <p:txBody>
            <a:bodyPr lIns="67235" tIns="67235" rIns="67235" bIns="67235" rtlCol="0" anchor="ctr"/>
            <a:lstStyle/>
            <a:p>
              <a:pPr algn="ctr">
                <a:lnSpc>
                  <a:spcPts val="2024"/>
                </a:lnSpc>
              </a:pPr>
              <a:endParaRPr/>
            </a:p>
          </p:txBody>
        </p:sp>
      </p:grpSp>
      <p:sp>
        <p:nvSpPr>
          <p:cNvPr id="20" name="Freeform 20"/>
          <p:cNvSpPr/>
          <p:nvPr/>
        </p:nvSpPr>
        <p:spPr>
          <a:xfrm>
            <a:off x="955470" y="964852"/>
            <a:ext cx="1936943" cy="1774724"/>
          </a:xfrm>
          <a:custGeom>
            <a:avLst/>
            <a:gdLst/>
            <a:ahLst/>
            <a:cxnLst/>
            <a:rect l="l" t="t" r="r" b="b"/>
            <a:pathLst>
              <a:path w="1936943" h="1774724">
                <a:moveTo>
                  <a:pt x="0" y="0"/>
                </a:moveTo>
                <a:lnTo>
                  <a:pt x="1936943" y="0"/>
                </a:lnTo>
                <a:lnTo>
                  <a:pt x="1936943" y="1774724"/>
                </a:lnTo>
                <a:lnTo>
                  <a:pt x="0" y="17747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1"/>
          <p:cNvSpPr txBox="1"/>
          <p:nvPr/>
        </p:nvSpPr>
        <p:spPr>
          <a:xfrm>
            <a:off x="2108526" y="3099507"/>
            <a:ext cx="8903010" cy="5965672"/>
          </a:xfrm>
          <a:prstGeom prst="rect">
            <a:avLst/>
          </a:prstGeom>
        </p:spPr>
        <p:txBody>
          <a:bodyPr lIns="0" tIns="0" rIns="0" bIns="0" rtlCol="0" anchor="t">
            <a:spAutoFit/>
          </a:bodyPr>
          <a:lstStyle/>
          <a:p>
            <a:pPr>
              <a:lnSpc>
                <a:spcPts val="3597"/>
              </a:lnSpc>
            </a:pPr>
            <a:r>
              <a:rPr lang="en-US" sz="2400" b="1" spc="-8" dirty="0">
                <a:solidFill>
                  <a:srgbClr val="0B0134"/>
                </a:solidFill>
                <a:latin typeface="Open Sans Bold"/>
                <a:ea typeface="Open Sans Bold"/>
                <a:cs typeface="Open Sans Bold"/>
                <a:sym typeface="Open Sans Bold"/>
              </a:rPr>
              <a:t>Update Saved Searches to Auto Email (if not done so already)</a:t>
            </a:r>
            <a:endParaRPr lang="en-US" sz="2400" b="1" spc="-8" dirty="0">
              <a:solidFill>
                <a:srgbClr val="0B0134"/>
              </a:solidFill>
              <a:latin typeface="Open Sans Bold"/>
              <a:ea typeface="Open Sans Bold"/>
              <a:cs typeface="Open Sans Bold"/>
            </a:endParaRPr>
          </a:p>
          <a:p>
            <a:pPr algn="l">
              <a:lnSpc>
                <a:spcPts val="3597"/>
              </a:lnSpc>
            </a:pPr>
            <a:endParaRPr lang="en-US" sz="2400" b="1" spc="-8" dirty="0">
              <a:solidFill>
                <a:srgbClr val="0B0134"/>
              </a:solidFill>
              <a:latin typeface="Open Sans Bold"/>
              <a:ea typeface="Open Sans Bold"/>
              <a:cs typeface="Open Sans Bold"/>
            </a:endParaRPr>
          </a:p>
          <a:p>
            <a:pPr>
              <a:lnSpc>
                <a:spcPts val="3597"/>
              </a:lnSpc>
            </a:pPr>
            <a:r>
              <a:rPr lang="en-US" sz="2400" b="1" spc="-8" dirty="0">
                <a:solidFill>
                  <a:srgbClr val="0B0134"/>
                </a:solidFill>
                <a:latin typeface="Open Sans Bold"/>
                <a:ea typeface="Open Sans Bold"/>
                <a:cs typeface="Open Sans Bold"/>
                <a:sym typeface="Open Sans Bold"/>
              </a:rPr>
              <a:t>Finish any unfinished checklists</a:t>
            </a:r>
            <a:endParaRPr lang="en-US" sz="2400" b="1" spc="-8" dirty="0">
              <a:solidFill>
                <a:srgbClr val="0B0134"/>
              </a:solidFill>
              <a:latin typeface="Open Sans Bold"/>
              <a:ea typeface="Open Sans Bold"/>
              <a:cs typeface="Open Sans Bold"/>
            </a:endParaRPr>
          </a:p>
          <a:p>
            <a:pPr algn="l">
              <a:lnSpc>
                <a:spcPts val="3597"/>
              </a:lnSpc>
            </a:pPr>
            <a:endParaRPr lang="en-US" sz="2400" b="1" spc="-8" dirty="0">
              <a:solidFill>
                <a:srgbClr val="0B0134"/>
              </a:solidFill>
              <a:latin typeface="Open Sans Bold"/>
              <a:ea typeface="Open Sans Bold"/>
              <a:cs typeface="Open Sans Bold"/>
            </a:endParaRPr>
          </a:p>
          <a:p>
            <a:pPr>
              <a:lnSpc>
                <a:spcPts val="3597"/>
              </a:lnSpc>
            </a:pPr>
            <a:r>
              <a:rPr lang="en-US" sz="2400" b="1" spc="-8" dirty="0">
                <a:solidFill>
                  <a:srgbClr val="0B0134"/>
                </a:solidFill>
                <a:latin typeface="Open Sans Bold"/>
                <a:ea typeface="Open Sans Bold"/>
                <a:cs typeface="Open Sans Bold"/>
                <a:sym typeface="Open Sans Bold"/>
              </a:rPr>
              <a:t>Create an incomplete listing.</a:t>
            </a:r>
            <a:endParaRPr lang="en-US" sz="2400" b="1" spc="-8" dirty="0">
              <a:solidFill>
                <a:srgbClr val="0B0134"/>
              </a:solidFill>
              <a:latin typeface="Open Sans Bold"/>
              <a:ea typeface="Open Sans Bold"/>
              <a:cs typeface="Open Sans Bold"/>
            </a:endParaRPr>
          </a:p>
          <a:p>
            <a:pPr algn="l">
              <a:lnSpc>
                <a:spcPts val="3597"/>
              </a:lnSpc>
            </a:pPr>
            <a:endParaRPr lang="en-US" sz="2400" b="1" spc="-8" dirty="0">
              <a:solidFill>
                <a:srgbClr val="0B0134"/>
              </a:solidFill>
              <a:latin typeface="Open Sans Bold"/>
              <a:ea typeface="Open Sans Bold"/>
              <a:cs typeface="Open Sans Bold"/>
            </a:endParaRPr>
          </a:p>
          <a:p>
            <a:pPr>
              <a:lnSpc>
                <a:spcPts val="3597"/>
              </a:lnSpc>
            </a:pPr>
            <a:r>
              <a:rPr lang="en-US" sz="2400" b="1" spc="-8" dirty="0">
                <a:solidFill>
                  <a:srgbClr val="0B0134"/>
                </a:solidFill>
                <a:latin typeface="Open Sans Bold"/>
                <a:ea typeface="Open Sans Bold"/>
                <a:cs typeface="Open Sans Bold"/>
              </a:rPr>
              <a:t>Uninstall Collab and install MLS-Touch</a:t>
            </a:r>
          </a:p>
          <a:p>
            <a:pPr>
              <a:lnSpc>
                <a:spcPts val="3597"/>
              </a:lnSpc>
            </a:pPr>
            <a:endParaRPr lang="en-US" sz="2400" b="1" spc="-8" dirty="0">
              <a:solidFill>
                <a:srgbClr val="0B0134"/>
              </a:solidFill>
              <a:latin typeface="Open Sans Bold"/>
              <a:ea typeface="Open Sans Bold"/>
              <a:cs typeface="Open Sans Bold"/>
            </a:endParaRPr>
          </a:p>
          <a:p>
            <a:pPr>
              <a:lnSpc>
                <a:spcPts val="3597"/>
              </a:lnSpc>
            </a:pPr>
            <a:r>
              <a:rPr lang="en-US" sz="2400" b="1" spc="-8" dirty="0">
                <a:solidFill>
                  <a:srgbClr val="0B0134"/>
                </a:solidFill>
                <a:latin typeface="Open Sans Bold"/>
                <a:ea typeface="Open Sans Bold"/>
                <a:cs typeface="Open Sans Bold"/>
                <a:sym typeface="Open Sans Bold"/>
              </a:rPr>
              <a:t>Take advantage of advanced learning &amp; development (Advanced searching, CMAs, Realist public records, </a:t>
            </a:r>
            <a:r>
              <a:rPr lang="en-US" sz="2400" b="1" spc="-8" dirty="0" err="1">
                <a:solidFill>
                  <a:srgbClr val="0B0134"/>
                </a:solidFill>
                <a:latin typeface="Open Sans Bold"/>
                <a:ea typeface="Open Sans Bold"/>
                <a:cs typeface="Open Sans Bold"/>
                <a:sym typeface="Open Sans Bold"/>
              </a:rPr>
              <a:t>etc</a:t>
            </a:r>
            <a:r>
              <a:rPr lang="en-US" sz="2400" b="1" spc="-8" dirty="0">
                <a:solidFill>
                  <a:srgbClr val="0B0134"/>
                </a:solidFill>
                <a:latin typeface="Open Sans Bold"/>
                <a:ea typeface="Open Sans Bold"/>
                <a:cs typeface="Open Sans Bold"/>
                <a:sym typeface="Open Sans Bold"/>
              </a:rPr>
              <a:t>).</a:t>
            </a:r>
            <a:endParaRPr lang="en-US" sz="2400" b="1" spc="-8" dirty="0">
              <a:solidFill>
                <a:srgbClr val="0B0134"/>
              </a:solidFill>
              <a:latin typeface="Open Sans Bold"/>
              <a:ea typeface="Open Sans Bold"/>
              <a:cs typeface="Open Sans Bold"/>
            </a:endParaRPr>
          </a:p>
          <a:p>
            <a:pPr algn="l">
              <a:lnSpc>
                <a:spcPts val="3597"/>
              </a:lnSpc>
            </a:pPr>
            <a:endParaRPr lang="en-US" sz="2400" b="1" spc="-8" dirty="0">
              <a:solidFill>
                <a:srgbClr val="0B0134"/>
              </a:solidFill>
              <a:latin typeface="Open Sans Bold"/>
              <a:ea typeface="Open Sans Bold"/>
              <a:cs typeface="Open Sans Bold"/>
            </a:endParaRPr>
          </a:p>
          <a:p>
            <a:pPr algn="l">
              <a:lnSpc>
                <a:spcPts val="3597"/>
              </a:lnSpc>
            </a:pPr>
            <a:r>
              <a:rPr lang="en-US" sz="2400" b="1" spc="-8" dirty="0">
                <a:solidFill>
                  <a:srgbClr val="0B0134"/>
                </a:solidFill>
                <a:latin typeface="Open Sans Bold"/>
                <a:ea typeface="Open Sans Bold"/>
                <a:cs typeface="Open Sans Bold"/>
                <a:sym typeface="Open Sans Bold"/>
              </a:rPr>
              <a:t>Bookmark </a:t>
            </a:r>
            <a:r>
              <a:rPr lang="en-US" sz="2400" b="1" spc="-8" dirty="0">
                <a:solidFill>
                  <a:srgbClr val="3E65A5"/>
                </a:solidFill>
                <a:latin typeface="Open Sans Bold"/>
                <a:ea typeface="Open Sans Bold"/>
                <a:cs typeface="Open Sans Bold"/>
                <a:sym typeface="Open Sans Bold"/>
              </a:rPr>
              <a:t>Support.OneKeyMLS.com</a:t>
            </a:r>
            <a:endParaRPr lang="en-US" sz="2400" b="1" spc="-8" dirty="0">
              <a:solidFill>
                <a:srgbClr val="3E65A5"/>
              </a:solidFill>
              <a:latin typeface="Open Sans Bold"/>
              <a:ea typeface="Open Sans Bold"/>
              <a:cs typeface="Open Sans Bold"/>
            </a:endParaRPr>
          </a:p>
        </p:txBody>
      </p:sp>
      <p:sp>
        <p:nvSpPr>
          <p:cNvPr id="22" name="Freeform 22"/>
          <p:cNvSpPr/>
          <p:nvPr/>
        </p:nvSpPr>
        <p:spPr>
          <a:xfrm>
            <a:off x="11320925" y="2864219"/>
            <a:ext cx="5898540" cy="6394081"/>
          </a:xfrm>
          <a:custGeom>
            <a:avLst/>
            <a:gdLst/>
            <a:ahLst/>
            <a:cxnLst/>
            <a:rect l="l" t="t" r="r" b="b"/>
            <a:pathLst>
              <a:path w="5898540" h="6394081">
                <a:moveTo>
                  <a:pt x="0" y="0"/>
                </a:moveTo>
                <a:lnTo>
                  <a:pt x="5898540" y="0"/>
                </a:lnTo>
                <a:lnTo>
                  <a:pt x="5898540" y="6394081"/>
                </a:lnTo>
                <a:lnTo>
                  <a:pt x="0" y="6394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3"/>
          <p:cNvSpPr txBox="1"/>
          <p:nvPr/>
        </p:nvSpPr>
        <p:spPr>
          <a:xfrm>
            <a:off x="12005845" y="1595657"/>
            <a:ext cx="2264351" cy="522638"/>
          </a:xfrm>
          <a:prstGeom prst="rect">
            <a:avLst/>
          </a:prstGeom>
        </p:spPr>
        <p:txBody>
          <a:bodyPr lIns="0" tIns="0" rIns="0" bIns="0" rtlCol="0" anchor="t">
            <a:spAutoFit/>
          </a:bodyPr>
          <a:lstStyle/>
          <a:p>
            <a:pPr algn="l">
              <a:lnSpc>
                <a:spcPts val="4067"/>
              </a:lnSpc>
            </a:pPr>
            <a:r>
              <a:rPr lang="en-US" sz="3506" b="1">
                <a:solidFill>
                  <a:srgbClr val="3E65A5"/>
                </a:solidFill>
                <a:latin typeface="Martel Heavy"/>
                <a:ea typeface="Martel Heavy"/>
                <a:cs typeface="Martel Heavy"/>
                <a:sym typeface="Martel Heavy"/>
              </a:rPr>
              <a:t>Launch</a:t>
            </a:r>
          </a:p>
        </p:txBody>
      </p:sp>
      <p:sp>
        <p:nvSpPr>
          <p:cNvPr id="24" name="TextBox 24"/>
          <p:cNvSpPr txBox="1"/>
          <p:nvPr/>
        </p:nvSpPr>
        <p:spPr>
          <a:xfrm>
            <a:off x="12005845" y="2344829"/>
            <a:ext cx="2264351" cy="452047"/>
          </a:xfrm>
          <a:prstGeom prst="rect">
            <a:avLst/>
          </a:prstGeom>
        </p:spPr>
        <p:txBody>
          <a:bodyPr lIns="0" tIns="0" rIns="0" bIns="0" rtlCol="0" anchor="t">
            <a:spAutoFit/>
          </a:bodyPr>
          <a:lstStyle/>
          <a:p>
            <a:pPr>
              <a:lnSpc>
                <a:spcPts val="3487"/>
              </a:lnSpc>
            </a:pPr>
            <a:r>
              <a:rPr lang="en-US" sz="3000" b="1" dirty="0">
                <a:solidFill>
                  <a:srgbClr val="39375B"/>
                </a:solidFill>
                <a:latin typeface="Martel Heavy"/>
                <a:ea typeface="Martel Heavy"/>
                <a:cs typeface="Martel Heavy"/>
                <a:sym typeface="Martel Heavy"/>
              </a:rPr>
              <a:t>Dec 3</a:t>
            </a:r>
            <a:endParaRPr lang="en-US" sz="3006" b="1" dirty="0">
              <a:solidFill>
                <a:srgbClr val="39375B"/>
              </a:solidFill>
              <a:latin typeface="Martel Heavy"/>
              <a:ea typeface="Martel Heavy"/>
              <a:cs typeface="Martel Heavy"/>
              <a:sym typeface="Martel Heavy"/>
            </a:endParaRPr>
          </a:p>
        </p:txBody>
      </p:sp>
      <p:sp>
        <p:nvSpPr>
          <p:cNvPr id="25" name="TextBox 25"/>
          <p:cNvSpPr txBox="1"/>
          <p:nvPr/>
        </p:nvSpPr>
        <p:spPr>
          <a:xfrm>
            <a:off x="2392174" y="1429812"/>
            <a:ext cx="5356375" cy="1405542"/>
          </a:xfrm>
          <a:prstGeom prst="rect">
            <a:avLst/>
          </a:prstGeom>
        </p:spPr>
        <p:txBody>
          <a:bodyPr lIns="0" tIns="0" rIns="0" bIns="0" rtlCol="0" anchor="t">
            <a:spAutoFit/>
          </a:bodyPr>
          <a:lstStyle/>
          <a:p>
            <a:pPr algn="l">
              <a:lnSpc>
                <a:spcPts val="5575"/>
              </a:lnSpc>
            </a:pPr>
            <a:r>
              <a:rPr lang="en-US" sz="4806" b="1">
                <a:solidFill>
                  <a:srgbClr val="E65100"/>
                </a:solidFill>
                <a:latin typeface="Martel Heavy"/>
                <a:ea typeface="Martel Heavy"/>
                <a:cs typeface="Martel Heavy"/>
                <a:sym typeface="Martel Heavy"/>
              </a:rPr>
              <a:t>Phase 3 Checklist</a:t>
            </a:r>
          </a:p>
        </p:txBody>
      </p:sp>
      <p:sp>
        <p:nvSpPr>
          <p:cNvPr id="26" name="Freeform 26"/>
          <p:cNvSpPr/>
          <p:nvPr/>
        </p:nvSpPr>
        <p:spPr>
          <a:xfrm>
            <a:off x="17083769" y="9065367"/>
            <a:ext cx="1045664" cy="1046362"/>
          </a:xfrm>
          <a:custGeom>
            <a:avLst/>
            <a:gdLst/>
            <a:ahLst/>
            <a:cxnLst/>
            <a:rect l="l" t="t" r="r" b="b"/>
            <a:pathLst>
              <a:path w="1045664" h="1046362">
                <a:moveTo>
                  <a:pt x="0" y="0"/>
                </a:moveTo>
                <a:lnTo>
                  <a:pt x="1045664" y="0"/>
                </a:lnTo>
                <a:lnTo>
                  <a:pt x="1045664" y="1046362"/>
                </a:lnTo>
                <a:lnTo>
                  <a:pt x="0" y="1046362"/>
                </a:lnTo>
                <a:lnTo>
                  <a:pt x="0" y="0"/>
                </a:lnTo>
                <a:close/>
              </a:path>
            </a:pathLst>
          </a:custGeom>
          <a:blipFill>
            <a:blip r:embed="rId6"/>
            <a:stretch>
              <a:fillRect/>
            </a:stretch>
          </a:blipFill>
        </p:spPr>
        <p:txBody>
          <a:bodyPr/>
          <a:lstStyle/>
          <a:p>
            <a:endParaRPr lang="en-US"/>
          </a:p>
        </p:txBody>
      </p:sp>
      <p:sp>
        <p:nvSpPr>
          <p:cNvPr id="28" name="Freeform 9">
            <a:extLst>
              <a:ext uri="{FF2B5EF4-FFF2-40B4-BE49-F238E27FC236}">
                <a16:creationId xmlns:a16="http://schemas.microsoft.com/office/drawing/2014/main" id="{55E4FE58-DF6F-CA66-7438-DDBA41ECAC99}"/>
              </a:ext>
            </a:extLst>
          </p:cNvPr>
          <p:cNvSpPr/>
          <p:nvPr/>
        </p:nvSpPr>
        <p:spPr>
          <a:xfrm>
            <a:off x="1477460" y="5486264"/>
            <a:ext cx="365388" cy="386776"/>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
        <p:nvSpPr>
          <p:cNvPr id="29" name="Freeform 9">
            <a:extLst>
              <a:ext uri="{FF2B5EF4-FFF2-40B4-BE49-F238E27FC236}">
                <a16:creationId xmlns:a16="http://schemas.microsoft.com/office/drawing/2014/main" id="{DF07FE6D-2652-5F58-96B2-16B59E4898BA}"/>
              </a:ext>
            </a:extLst>
          </p:cNvPr>
          <p:cNvSpPr/>
          <p:nvPr/>
        </p:nvSpPr>
        <p:spPr>
          <a:xfrm>
            <a:off x="1471001" y="6364500"/>
            <a:ext cx="365388" cy="386776"/>
          </a:xfrm>
          <a:custGeom>
            <a:avLst/>
            <a:gdLst/>
            <a:ahLst/>
            <a:cxnLst/>
            <a:rect l="l" t="t" r="r" b="b"/>
            <a:pathLst>
              <a:path w="96234" h="90392">
                <a:moveTo>
                  <a:pt x="0" y="0"/>
                </a:moveTo>
                <a:lnTo>
                  <a:pt x="96234" y="0"/>
                </a:lnTo>
                <a:lnTo>
                  <a:pt x="96234" y="90392"/>
                </a:lnTo>
                <a:lnTo>
                  <a:pt x="0" y="90392"/>
                </a:lnTo>
                <a:close/>
              </a:path>
            </a:pathLst>
          </a:custGeom>
          <a:solidFill>
            <a:srgbClr val="000000">
              <a:alpha val="0"/>
            </a:srgbClr>
          </a:solidFill>
          <a:ln w="28575" cap="sq">
            <a:solidFill>
              <a:srgbClr val="000000"/>
            </a:solidFill>
            <a:prstDash val="solid"/>
            <a:miter/>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1223956" y="2586203"/>
            <a:ext cx="5070480" cy="3218971"/>
            <a:chOff x="0" y="0"/>
            <a:chExt cx="1959087" cy="1243717"/>
          </a:xfrm>
        </p:grpSpPr>
        <p:sp>
          <p:nvSpPr>
            <p:cNvPr id="3" name="Freeform 3"/>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4" name="TextBox 4"/>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1223956" y="6039329"/>
            <a:ext cx="5070480" cy="3218971"/>
            <a:chOff x="0" y="0"/>
            <a:chExt cx="1959087" cy="1243717"/>
          </a:xfrm>
        </p:grpSpPr>
        <p:sp>
          <p:nvSpPr>
            <p:cNvPr id="6" name="Freeform 6"/>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7" name="TextBox 7"/>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8" name="Group 8"/>
          <p:cNvGrpSpPr/>
          <p:nvPr/>
        </p:nvGrpSpPr>
        <p:grpSpPr>
          <a:xfrm>
            <a:off x="6608760" y="2586203"/>
            <a:ext cx="5070480" cy="3218971"/>
            <a:chOff x="0" y="0"/>
            <a:chExt cx="1959087" cy="1243717"/>
          </a:xfrm>
        </p:grpSpPr>
        <p:sp>
          <p:nvSpPr>
            <p:cNvPr id="9" name="Freeform 9"/>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0" name="TextBox 10"/>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1" name="Group 11"/>
          <p:cNvGrpSpPr/>
          <p:nvPr/>
        </p:nvGrpSpPr>
        <p:grpSpPr>
          <a:xfrm>
            <a:off x="6608760" y="6039329"/>
            <a:ext cx="5070480" cy="3218971"/>
            <a:chOff x="0" y="0"/>
            <a:chExt cx="1959087" cy="1243717"/>
          </a:xfrm>
        </p:grpSpPr>
        <p:sp>
          <p:nvSpPr>
            <p:cNvPr id="12" name="Freeform 12"/>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3" name="TextBox 13"/>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4" name="Group 14"/>
          <p:cNvGrpSpPr/>
          <p:nvPr/>
        </p:nvGrpSpPr>
        <p:grpSpPr>
          <a:xfrm>
            <a:off x="11993565" y="2586203"/>
            <a:ext cx="5070480" cy="3218971"/>
            <a:chOff x="0" y="0"/>
            <a:chExt cx="1959087" cy="1243717"/>
          </a:xfrm>
        </p:grpSpPr>
        <p:sp>
          <p:nvSpPr>
            <p:cNvPr id="15" name="Freeform 15"/>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6" name="TextBox 16"/>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7" name="Group 17"/>
          <p:cNvGrpSpPr/>
          <p:nvPr/>
        </p:nvGrpSpPr>
        <p:grpSpPr>
          <a:xfrm>
            <a:off x="11993565" y="6039329"/>
            <a:ext cx="5070480" cy="3218971"/>
            <a:chOff x="0" y="0"/>
            <a:chExt cx="1959087" cy="1243717"/>
          </a:xfrm>
        </p:grpSpPr>
        <p:sp>
          <p:nvSpPr>
            <p:cNvPr id="18" name="Freeform 18"/>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9" name="TextBox 19"/>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sp>
        <p:nvSpPr>
          <p:cNvPr id="20" name="Freeform 20"/>
          <p:cNvSpPr/>
          <p:nvPr/>
        </p:nvSpPr>
        <p:spPr>
          <a:xfrm>
            <a:off x="2946790" y="3881900"/>
            <a:ext cx="1442534" cy="1406470"/>
          </a:xfrm>
          <a:custGeom>
            <a:avLst/>
            <a:gdLst/>
            <a:ahLst/>
            <a:cxnLst/>
            <a:rect l="l" t="t" r="r" b="b"/>
            <a:pathLst>
              <a:path w="1442534" h="1406470">
                <a:moveTo>
                  <a:pt x="0" y="0"/>
                </a:moveTo>
                <a:lnTo>
                  <a:pt x="1442533" y="0"/>
                </a:lnTo>
                <a:lnTo>
                  <a:pt x="1442533" y="1406471"/>
                </a:lnTo>
                <a:lnTo>
                  <a:pt x="0" y="14064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8304699" y="3808782"/>
            <a:ext cx="1678603" cy="1552707"/>
          </a:xfrm>
          <a:custGeom>
            <a:avLst/>
            <a:gdLst/>
            <a:ahLst/>
            <a:cxnLst/>
            <a:rect l="l" t="t" r="r" b="b"/>
            <a:pathLst>
              <a:path w="1678603" h="1552707">
                <a:moveTo>
                  <a:pt x="0" y="0"/>
                </a:moveTo>
                <a:lnTo>
                  <a:pt x="1678602" y="0"/>
                </a:lnTo>
                <a:lnTo>
                  <a:pt x="1678602" y="1552707"/>
                </a:lnTo>
                <a:lnTo>
                  <a:pt x="0" y="15527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Freeform 22"/>
          <p:cNvSpPr/>
          <p:nvPr/>
        </p:nvSpPr>
        <p:spPr>
          <a:xfrm>
            <a:off x="13818098" y="3902843"/>
            <a:ext cx="1320584" cy="868284"/>
          </a:xfrm>
          <a:custGeom>
            <a:avLst/>
            <a:gdLst/>
            <a:ahLst/>
            <a:cxnLst/>
            <a:rect l="l" t="t" r="r" b="b"/>
            <a:pathLst>
              <a:path w="1320584" h="868284">
                <a:moveTo>
                  <a:pt x="0" y="0"/>
                </a:moveTo>
                <a:lnTo>
                  <a:pt x="1320584" y="0"/>
                </a:lnTo>
                <a:lnTo>
                  <a:pt x="1320584" y="868284"/>
                </a:lnTo>
                <a:lnTo>
                  <a:pt x="0" y="868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23"/>
          <p:cNvSpPr/>
          <p:nvPr/>
        </p:nvSpPr>
        <p:spPr>
          <a:xfrm>
            <a:off x="3063533" y="7403335"/>
            <a:ext cx="1209047" cy="1395725"/>
          </a:xfrm>
          <a:custGeom>
            <a:avLst/>
            <a:gdLst/>
            <a:ahLst/>
            <a:cxnLst/>
            <a:rect l="l" t="t" r="r" b="b"/>
            <a:pathLst>
              <a:path w="1209047" h="1395725">
                <a:moveTo>
                  <a:pt x="0" y="0"/>
                </a:moveTo>
                <a:lnTo>
                  <a:pt x="1209047" y="0"/>
                </a:lnTo>
                <a:lnTo>
                  <a:pt x="1209047" y="1395725"/>
                </a:lnTo>
                <a:lnTo>
                  <a:pt x="0" y="13957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24"/>
          <p:cNvSpPr/>
          <p:nvPr/>
        </p:nvSpPr>
        <p:spPr>
          <a:xfrm>
            <a:off x="8304699" y="7336660"/>
            <a:ext cx="1678603" cy="1261050"/>
          </a:xfrm>
          <a:custGeom>
            <a:avLst/>
            <a:gdLst/>
            <a:ahLst/>
            <a:cxnLst/>
            <a:rect l="l" t="t" r="r" b="b"/>
            <a:pathLst>
              <a:path w="1678603" h="1261050">
                <a:moveTo>
                  <a:pt x="0" y="0"/>
                </a:moveTo>
                <a:lnTo>
                  <a:pt x="1678602" y="0"/>
                </a:lnTo>
                <a:lnTo>
                  <a:pt x="1678602" y="1261050"/>
                </a:lnTo>
                <a:lnTo>
                  <a:pt x="0" y="12610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13818098" y="7403335"/>
            <a:ext cx="1320584" cy="1363183"/>
          </a:xfrm>
          <a:custGeom>
            <a:avLst/>
            <a:gdLst/>
            <a:ahLst/>
            <a:cxnLst/>
            <a:rect l="l" t="t" r="r" b="b"/>
            <a:pathLst>
              <a:path w="1320584" h="1363183">
                <a:moveTo>
                  <a:pt x="0" y="0"/>
                </a:moveTo>
                <a:lnTo>
                  <a:pt x="1320584" y="0"/>
                </a:lnTo>
                <a:lnTo>
                  <a:pt x="1320584" y="1363183"/>
                </a:lnTo>
                <a:lnTo>
                  <a:pt x="0" y="13631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2946790" y="1066800"/>
            <a:ext cx="12394420"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Agenda</a:t>
            </a:r>
          </a:p>
        </p:txBody>
      </p:sp>
      <p:sp>
        <p:nvSpPr>
          <p:cNvPr id="27" name="TextBox 27"/>
          <p:cNvSpPr txBox="1"/>
          <p:nvPr/>
        </p:nvSpPr>
        <p:spPr>
          <a:xfrm>
            <a:off x="2300077" y="3211117"/>
            <a:ext cx="2898983" cy="450123"/>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ea typeface="Martel Heavy"/>
                <a:cs typeface="Martel Heavy"/>
                <a:sym typeface="Martel Heavy"/>
              </a:rPr>
              <a:t>MFA &amp; Login</a:t>
            </a:r>
            <a:endParaRPr lang="en-US" sz="2999" b="1">
              <a:solidFill>
                <a:srgbClr val="1B193E"/>
              </a:solidFill>
              <a:latin typeface="Martel Heavy"/>
              <a:ea typeface="Martel Heavy"/>
              <a:cs typeface="Martel Heavy"/>
              <a:sym typeface="Martel Heavy"/>
            </a:endParaRPr>
          </a:p>
        </p:txBody>
      </p:sp>
      <p:sp>
        <p:nvSpPr>
          <p:cNvPr id="28" name="TextBox 28"/>
          <p:cNvSpPr txBox="1"/>
          <p:nvPr/>
        </p:nvSpPr>
        <p:spPr>
          <a:xfrm>
            <a:off x="7689695" y="3211117"/>
            <a:ext cx="2898983" cy="443865"/>
          </a:xfrm>
          <a:prstGeom prst="rect">
            <a:avLst/>
          </a:prstGeom>
        </p:spPr>
        <p:txBody>
          <a:bodyPr lIns="0" tIns="0" rIns="0" bIns="0" rtlCol="0" anchor="t">
            <a:spAutoFit/>
          </a:bodyPr>
          <a:lstStyle/>
          <a:p>
            <a:pPr algn="ctr">
              <a:lnSpc>
                <a:spcPts val="3479"/>
              </a:lnSpc>
            </a:pPr>
            <a:r>
              <a:rPr lang="en-US" sz="2999" b="1">
                <a:solidFill>
                  <a:srgbClr val="1B193E"/>
                </a:solidFill>
                <a:latin typeface="Martel Heavy"/>
                <a:ea typeface="Martel Heavy"/>
                <a:cs typeface="Martel Heavy"/>
                <a:sym typeface="Martel Heavy"/>
              </a:rPr>
              <a:t>Tour</a:t>
            </a:r>
          </a:p>
        </p:txBody>
      </p:sp>
      <p:sp>
        <p:nvSpPr>
          <p:cNvPr id="29" name="TextBox 29"/>
          <p:cNvSpPr txBox="1"/>
          <p:nvPr/>
        </p:nvSpPr>
        <p:spPr>
          <a:xfrm>
            <a:off x="12508543" y="3066863"/>
            <a:ext cx="3939694" cy="443865"/>
          </a:xfrm>
          <a:prstGeom prst="rect">
            <a:avLst/>
          </a:prstGeom>
        </p:spPr>
        <p:txBody>
          <a:bodyPr lIns="0" tIns="0" rIns="0" bIns="0" rtlCol="0" anchor="t">
            <a:spAutoFit/>
          </a:bodyPr>
          <a:lstStyle/>
          <a:p>
            <a:pPr algn="ctr">
              <a:lnSpc>
                <a:spcPts val="3479"/>
              </a:lnSpc>
            </a:pPr>
            <a:r>
              <a:rPr lang="en-US" sz="2999" b="1">
                <a:solidFill>
                  <a:srgbClr val="1B193E"/>
                </a:solidFill>
                <a:latin typeface="Martel Heavy"/>
                <a:ea typeface="Martel Heavy"/>
                <a:cs typeface="Martel Heavy"/>
                <a:sym typeface="Martel Heavy"/>
              </a:rPr>
              <a:t>Main Menu</a:t>
            </a:r>
          </a:p>
        </p:txBody>
      </p:sp>
      <p:sp>
        <p:nvSpPr>
          <p:cNvPr id="30" name="TextBox 30"/>
          <p:cNvSpPr txBox="1"/>
          <p:nvPr/>
        </p:nvSpPr>
        <p:spPr>
          <a:xfrm>
            <a:off x="13407483" y="6521320"/>
            <a:ext cx="2261897" cy="882015"/>
          </a:xfrm>
          <a:prstGeom prst="rect">
            <a:avLst/>
          </a:prstGeom>
        </p:spPr>
        <p:txBody>
          <a:bodyPr lIns="0" tIns="0" rIns="0" bIns="0" rtlCol="0" anchor="t">
            <a:spAutoFit/>
          </a:bodyPr>
          <a:lstStyle/>
          <a:p>
            <a:pPr algn="ctr">
              <a:lnSpc>
                <a:spcPts val="3479"/>
              </a:lnSpc>
            </a:pPr>
            <a:r>
              <a:rPr lang="en-US" sz="2999" b="1">
                <a:solidFill>
                  <a:srgbClr val="1B193E"/>
                </a:solidFill>
                <a:latin typeface="Martel Heavy"/>
                <a:ea typeface="Martel Heavy"/>
                <a:cs typeface="Martel Heavy"/>
                <a:sym typeface="Martel Heavy"/>
              </a:rPr>
              <a:t>Market Insights</a:t>
            </a:r>
          </a:p>
        </p:txBody>
      </p:sp>
      <p:sp>
        <p:nvSpPr>
          <p:cNvPr id="31" name="TextBox 31"/>
          <p:cNvSpPr txBox="1"/>
          <p:nvPr/>
        </p:nvSpPr>
        <p:spPr>
          <a:xfrm>
            <a:off x="7421656" y="6740395"/>
            <a:ext cx="3435061" cy="443865"/>
          </a:xfrm>
          <a:prstGeom prst="rect">
            <a:avLst/>
          </a:prstGeom>
        </p:spPr>
        <p:txBody>
          <a:bodyPr lIns="0" tIns="0" rIns="0" bIns="0" rtlCol="0" anchor="t">
            <a:spAutoFit/>
          </a:bodyPr>
          <a:lstStyle/>
          <a:p>
            <a:pPr algn="ctr">
              <a:lnSpc>
                <a:spcPts val="3479"/>
              </a:lnSpc>
            </a:pPr>
            <a:r>
              <a:rPr lang="en-US" sz="2999" b="1">
                <a:solidFill>
                  <a:srgbClr val="1B193E"/>
                </a:solidFill>
                <a:latin typeface="Martel Heavy"/>
                <a:ea typeface="Martel Heavy"/>
                <a:cs typeface="Martel Heavy"/>
                <a:sym typeface="Martel Heavy"/>
              </a:rPr>
              <a:t>Dashboard</a:t>
            </a:r>
          </a:p>
        </p:txBody>
      </p:sp>
      <p:sp>
        <p:nvSpPr>
          <p:cNvPr id="32" name="TextBox 32"/>
          <p:cNvSpPr txBox="1"/>
          <p:nvPr/>
        </p:nvSpPr>
        <p:spPr>
          <a:xfrm>
            <a:off x="2300077" y="6740395"/>
            <a:ext cx="2898983" cy="443865"/>
          </a:xfrm>
          <a:prstGeom prst="rect">
            <a:avLst/>
          </a:prstGeom>
        </p:spPr>
        <p:txBody>
          <a:bodyPr lIns="0" tIns="0" rIns="0" bIns="0" rtlCol="0" anchor="t">
            <a:spAutoFit/>
          </a:bodyPr>
          <a:lstStyle/>
          <a:p>
            <a:pPr algn="ctr">
              <a:lnSpc>
                <a:spcPts val="3479"/>
              </a:lnSpc>
            </a:pPr>
            <a:r>
              <a:rPr lang="en-US" sz="2999" b="1">
                <a:solidFill>
                  <a:srgbClr val="1B193E"/>
                </a:solidFill>
                <a:latin typeface="Martel Heavy"/>
                <a:ea typeface="Martel Heavy"/>
                <a:cs typeface="Martel Heavy"/>
                <a:sym typeface="Martel Heavy"/>
              </a:rPr>
              <a:t>Branding</a:t>
            </a:r>
          </a:p>
        </p:txBody>
      </p:sp>
      <p:sp>
        <p:nvSpPr>
          <p:cNvPr id="33" name="Freeform 33"/>
          <p:cNvSpPr/>
          <p:nvPr/>
        </p:nvSpPr>
        <p:spPr>
          <a:xfrm>
            <a:off x="16976764" y="8984303"/>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279710" y="477865"/>
            <a:ext cx="1442534" cy="1406470"/>
          </a:xfrm>
          <a:custGeom>
            <a:avLst/>
            <a:gdLst/>
            <a:ahLst/>
            <a:cxnLst/>
            <a:rect l="l" t="t" r="r" b="b"/>
            <a:pathLst>
              <a:path w="1442534" h="1406470">
                <a:moveTo>
                  <a:pt x="0" y="0"/>
                </a:moveTo>
                <a:lnTo>
                  <a:pt x="1442534" y="0"/>
                </a:lnTo>
                <a:lnTo>
                  <a:pt x="1442534" y="1406470"/>
                </a:lnTo>
                <a:lnTo>
                  <a:pt x="0" y="1406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6736468" y="88367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6"/>
            <a:stretch>
              <a:fillRect/>
            </a:stretch>
          </a:blipFill>
        </p:spPr>
        <p:txBody>
          <a:bodyPr/>
          <a:lstStyle/>
          <a:p>
            <a:endParaRPr lang="en-US"/>
          </a:p>
        </p:txBody>
      </p:sp>
      <p:sp>
        <p:nvSpPr>
          <p:cNvPr id="4" name="TextBox 4"/>
          <p:cNvSpPr txBox="1"/>
          <p:nvPr/>
        </p:nvSpPr>
        <p:spPr>
          <a:xfrm>
            <a:off x="1895722" y="500063"/>
            <a:ext cx="14496555" cy="2239074"/>
          </a:xfrm>
          <a:prstGeom prst="rect">
            <a:avLst/>
          </a:prstGeom>
        </p:spPr>
        <p:txBody>
          <a:bodyPr lIns="0" tIns="0" rIns="0" bIns="0" rtlCol="0" anchor="t">
            <a:spAutoFit/>
          </a:bodyPr>
          <a:lstStyle/>
          <a:p>
            <a:pPr>
              <a:lnSpc>
                <a:spcPts val="8699"/>
              </a:lnSpc>
            </a:pPr>
            <a:r>
              <a:rPr lang="en-US" sz="7450" b="1">
                <a:solidFill>
                  <a:srgbClr val="FCCB4F"/>
                </a:solidFill>
                <a:latin typeface="Martel Heavy"/>
                <a:ea typeface="Martel Heavy"/>
                <a:cs typeface="Martel Heavy"/>
                <a:sym typeface="Martel Heavy"/>
              </a:rPr>
              <a:t>Multi-Factor Authentication (MFA)</a:t>
            </a:r>
            <a:endParaRPr lang="en-US" sz="7499" b="1">
              <a:solidFill>
                <a:srgbClr val="FCCB4F"/>
              </a:solidFill>
              <a:latin typeface="Martel Heavy"/>
              <a:ea typeface="Martel Heavy"/>
              <a:cs typeface="Martel Heavy"/>
              <a:sym typeface="Martel Heavy"/>
            </a:endParaRPr>
          </a:p>
        </p:txBody>
      </p:sp>
      <p:pic>
        <p:nvPicPr>
          <p:cNvPr id="5" name="MFA">
            <a:hlinkClick r:id="" action="ppaction://media"/>
            <a:extLst>
              <a:ext uri="{FF2B5EF4-FFF2-40B4-BE49-F238E27FC236}">
                <a16:creationId xmlns:a16="http://schemas.microsoft.com/office/drawing/2014/main" id="{38A49FDF-F755-76C8-2B64-76EB580716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97634" y="2711252"/>
            <a:ext cx="13470420" cy="7576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432110" y="630265"/>
            <a:ext cx="1442534" cy="1406470"/>
          </a:xfrm>
          <a:custGeom>
            <a:avLst/>
            <a:gdLst/>
            <a:ahLst/>
            <a:cxnLst/>
            <a:rect l="l" t="t" r="r" b="b"/>
            <a:pathLst>
              <a:path w="1442534" h="1406470">
                <a:moveTo>
                  <a:pt x="0" y="0"/>
                </a:moveTo>
                <a:lnTo>
                  <a:pt x="1442534" y="0"/>
                </a:lnTo>
                <a:lnTo>
                  <a:pt x="1442534" y="1406470"/>
                </a:lnTo>
                <a:lnTo>
                  <a:pt x="0" y="140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087011" y="90686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4"/>
            <a:stretch>
              <a:fillRect/>
            </a:stretch>
          </a:blipFill>
        </p:spPr>
        <p:txBody>
          <a:bodyPr/>
          <a:lstStyle/>
          <a:p>
            <a:endParaRPr lang="en-US"/>
          </a:p>
        </p:txBody>
      </p:sp>
      <p:sp>
        <p:nvSpPr>
          <p:cNvPr id="4" name="Freeform 4"/>
          <p:cNvSpPr/>
          <p:nvPr/>
        </p:nvSpPr>
        <p:spPr>
          <a:xfrm>
            <a:off x="1875546" y="2574495"/>
            <a:ext cx="11301259" cy="5777769"/>
          </a:xfrm>
          <a:custGeom>
            <a:avLst/>
            <a:gdLst/>
            <a:ahLst/>
            <a:cxnLst/>
            <a:rect l="l" t="t" r="r" b="b"/>
            <a:pathLst>
              <a:path w="11301259" h="5777769">
                <a:moveTo>
                  <a:pt x="0" y="0"/>
                </a:moveTo>
                <a:lnTo>
                  <a:pt x="11301259" y="0"/>
                </a:lnTo>
                <a:lnTo>
                  <a:pt x="11301259" y="5777769"/>
                </a:lnTo>
                <a:lnTo>
                  <a:pt x="0" y="5777769"/>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2107970" y="500063"/>
            <a:ext cx="14496555" cy="1095375"/>
          </a:xfrm>
          <a:prstGeom prst="rect">
            <a:avLst/>
          </a:prstGeom>
        </p:spPr>
        <p:txBody>
          <a:bodyPr lIns="0" tIns="0" rIns="0" bIns="0" rtlCol="0" anchor="t">
            <a:spAutoFit/>
          </a:bodyPr>
          <a:lstStyle/>
          <a:p>
            <a:pPr algn="l">
              <a:lnSpc>
                <a:spcPts val="8699"/>
              </a:lnSpc>
            </a:pPr>
            <a:r>
              <a:rPr lang="en-US" sz="7499" b="1">
                <a:solidFill>
                  <a:srgbClr val="FCCB4F"/>
                </a:solidFill>
                <a:latin typeface="Martel Heavy"/>
                <a:ea typeface="Martel Heavy"/>
                <a:cs typeface="Martel Heavy"/>
                <a:sym typeface="Martel Heavy"/>
              </a:rPr>
              <a:t>Multi-Factor Authentication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2E37A281DF9041B890CC2A167472D1" ma:contentTypeVersion="14" ma:contentTypeDescription="Create a new document." ma:contentTypeScope="" ma:versionID="5d86cf8d1d194b2470eecdff84506e59">
  <xsd:schema xmlns:xsd="http://www.w3.org/2001/XMLSchema" xmlns:xs="http://www.w3.org/2001/XMLSchema" xmlns:p="http://schemas.microsoft.com/office/2006/metadata/properties" xmlns:ns2="9657493b-8d02-429a-a388-d6f0f74b85a8" xmlns:ns3="434d706d-35b1-40bc-92c9-46e611380860" targetNamespace="http://schemas.microsoft.com/office/2006/metadata/properties" ma:root="true" ma:fieldsID="ea48edfc2b4d9ce7bc4457cd90c26db8" ns2:_="" ns3:_="">
    <xsd:import namespace="9657493b-8d02-429a-a388-d6f0f74b85a8"/>
    <xsd:import namespace="434d706d-35b1-40bc-92c9-46e6113808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7493b-8d02-429a-a388-d6f0f74b8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966c33c-c7a6-4659-8444-4207d2004e8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4d706d-35b1-40bc-92c9-46e6113808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d0fb1ad-3d2f-4fb1-a3b9-315830011b24}" ma:internalName="TaxCatchAll" ma:showField="CatchAllData" ma:web="434d706d-35b1-40bc-92c9-46e6113808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4d706d-35b1-40bc-92c9-46e611380860" xsi:nil="true"/>
    <lcf76f155ced4ddcb4097134ff3c332f xmlns="9657493b-8d02-429a-a388-d6f0f74b85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9C49BD-59C1-4F39-AEA6-107237649BEC}">
  <ds:schemaRefs>
    <ds:schemaRef ds:uri="http://schemas.microsoft.com/sharepoint/v3/contenttype/forms"/>
  </ds:schemaRefs>
</ds:datastoreItem>
</file>

<file path=customXml/itemProps2.xml><?xml version="1.0" encoding="utf-8"?>
<ds:datastoreItem xmlns:ds="http://schemas.openxmlformats.org/officeDocument/2006/customXml" ds:itemID="{34E3C3BA-E0F3-44E0-A7B2-5A37D1A6786B}">
  <ds:schemaRefs>
    <ds:schemaRef ds:uri="434d706d-35b1-40bc-92c9-46e611380860"/>
    <ds:schemaRef ds:uri="9657493b-8d02-429a-a388-d6f0f74b8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2DB3A2-8C2B-4D52-9052-88612BEF011D}">
  <ds:schemaRefs>
    <ds:schemaRef ds:uri="434d706d-35b1-40bc-92c9-46e611380860"/>
    <ds:schemaRef ds:uri="9657493b-8d02-429a-a388-d6f0f74b85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32</Slides>
  <Notes>1</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dc:title>
  <cp:revision>100</cp:revision>
  <dcterms:created xsi:type="dcterms:W3CDTF">2006-08-16T00:00:00Z</dcterms:created>
  <dcterms:modified xsi:type="dcterms:W3CDTF">2024-11-01T23:03:49Z</dcterms:modified>
  <dc:identifier>DAGRzXnSbOI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0x0101003D2E37A281DF9041B890CC2A167472D1</vt:lpwstr>
  </property>
  <property fmtid="{D5CDD505-2E9C-101B-9397-08002B2CF9AE}" pid="3" name="MediaServiceImageTags">
    <vt:lpwstr/>
  </property>
</Properties>
</file>